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71" r:id="rId2"/>
  </p:sldMasterIdLst>
  <p:notesMasterIdLst>
    <p:notesMasterId r:id="rId48"/>
  </p:notesMasterIdLst>
  <p:sldIdLst>
    <p:sldId id="295" r:id="rId3"/>
    <p:sldId id="263" r:id="rId4"/>
    <p:sldId id="297" r:id="rId5"/>
    <p:sldId id="298" r:id="rId6"/>
    <p:sldId id="280" r:id="rId7"/>
    <p:sldId id="281" r:id="rId8"/>
    <p:sldId id="279" r:id="rId9"/>
    <p:sldId id="288" r:id="rId10"/>
    <p:sldId id="299" r:id="rId11"/>
    <p:sldId id="301" r:id="rId12"/>
    <p:sldId id="269" r:id="rId13"/>
    <p:sldId id="302" r:id="rId14"/>
    <p:sldId id="300" r:id="rId15"/>
    <p:sldId id="303" r:id="rId16"/>
    <p:sldId id="305" r:id="rId17"/>
    <p:sldId id="306" r:id="rId18"/>
    <p:sldId id="307" r:id="rId19"/>
    <p:sldId id="308" r:id="rId20"/>
    <p:sldId id="309" r:id="rId21"/>
    <p:sldId id="310" r:id="rId22"/>
    <p:sldId id="311" r:id="rId23"/>
    <p:sldId id="312" r:id="rId24"/>
    <p:sldId id="313" r:id="rId25"/>
    <p:sldId id="317" r:id="rId26"/>
    <p:sldId id="318" r:id="rId27"/>
    <p:sldId id="319" r:id="rId28"/>
    <p:sldId id="321" r:id="rId29"/>
    <p:sldId id="322" r:id="rId30"/>
    <p:sldId id="323" r:id="rId31"/>
    <p:sldId id="324" r:id="rId32"/>
    <p:sldId id="325" r:id="rId33"/>
    <p:sldId id="327" r:id="rId34"/>
    <p:sldId id="277" r:id="rId35"/>
    <p:sldId id="329" r:id="rId36"/>
    <p:sldId id="264" r:id="rId37"/>
    <p:sldId id="273" r:id="rId38"/>
    <p:sldId id="333" r:id="rId39"/>
    <p:sldId id="335" r:id="rId40"/>
    <p:sldId id="330" r:id="rId41"/>
    <p:sldId id="320" r:id="rId42"/>
    <p:sldId id="340" r:id="rId43"/>
    <p:sldId id="341" r:id="rId44"/>
    <p:sldId id="343" r:id="rId45"/>
    <p:sldId id="339" r:id="rId46"/>
    <p:sldId id="294" r:id="rId47"/>
  </p:sldIdLst>
  <p:sldSz cx="12192000" cy="6858000"/>
  <p:notesSz cx="6858000" cy="9144000"/>
  <p:custDataLst>
    <p:tags r:id="rId4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2C2E32"/>
    <a:srgbClr val="F45137"/>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2" autoAdjust="0"/>
    <p:restoredTop sz="94660"/>
  </p:normalViewPr>
  <p:slideViewPr>
    <p:cSldViewPr snapToGrid="0">
      <p:cViewPr varScale="1">
        <p:scale>
          <a:sx n="116" d="100"/>
          <a:sy n="116" d="100"/>
        </p:scale>
        <p:origin x="108" y="96"/>
      </p:cViewPr>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3109A-899F-4D5A-81C1-5542F6D875E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D5DC35B-B86D-471D-B13E-53A52B927FB1}">
      <dgm:prSet phldrT="[Text]" custT="1"/>
      <dgm:spPr>
        <a:xfrm>
          <a:off x="0" y="228547"/>
          <a:ext cx="7224464" cy="327600"/>
        </a:xfrm>
        <a:prstGeom prst="roundRect">
          <a:avLst/>
        </a:prstGeom>
        <a:solidFill>
          <a:srgbClr val="EB494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TW" sz="3300" b="1" dirty="0" smtClean="0">
              <a:solidFill>
                <a:sysClr val="window" lastClr="FFFFFF"/>
              </a:solidFill>
              <a:latin typeface="Arial"/>
              <a:ea typeface="Arial Unicode MS"/>
              <a:cs typeface="+mn-cs"/>
            </a:rPr>
            <a:t>Physical components</a:t>
          </a:r>
          <a:endParaRPr lang="en-US" sz="3300" b="1" dirty="0">
            <a:solidFill>
              <a:sysClr val="window" lastClr="FFFFFF"/>
            </a:solidFill>
            <a:latin typeface="Arial"/>
            <a:ea typeface="Arial Unicode MS"/>
            <a:cs typeface="+mn-cs"/>
          </a:endParaRPr>
        </a:p>
      </dgm:t>
    </dgm:pt>
    <dgm:pt modelId="{E50D82C6-0140-44ED-9608-DA1454BE5A54}" type="parTrans" cxnId="{D23F9FAB-983E-4333-8864-78304F523507}">
      <dgm:prSet/>
      <dgm:spPr/>
      <dgm:t>
        <a:bodyPr/>
        <a:lstStyle/>
        <a:p>
          <a:endParaRPr lang="en-US"/>
        </a:p>
      </dgm:t>
    </dgm:pt>
    <dgm:pt modelId="{0C29F5B4-8EF7-4A5C-9A30-B0AE014F9845}" type="sibTrans" cxnId="{D23F9FAB-983E-4333-8864-78304F523507}">
      <dgm:prSet/>
      <dgm:spPr/>
      <dgm:t>
        <a:bodyPr/>
        <a:lstStyle/>
        <a:p>
          <a:endParaRPr lang="en-US"/>
        </a:p>
      </dgm:t>
    </dgm:pt>
    <dgm:pt modelId="{593CA9EA-C8A6-4B59-A986-981C2F87A370}">
      <dgm:prSet phldrT="[Text]"/>
      <dgm:spPr>
        <a:xfrm>
          <a:off x="0" y="591504"/>
          <a:ext cx="7224464" cy="231840"/>
        </a:xfrm>
        <a:prstGeom prst="rect">
          <a:avLst/>
        </a:prstGeom>
        <a:noFill/>
        <a:ln>
          <a:noFill/>
        </a:ln>
        <a:effectLst/>
      </dgm:spPr>
      <dgm:t>
        <a:bodyPr/>
        <a:lstStyle/>
        <a:p>
          <a:r>
            <a:rPr lang="en-US" dirty="0" smtClean="0"/>
            <a:t>Comprise the product’s mechanical and electrical parts.</a:t>
          </a:r>
          <a:endParaRPr lang="en-US" dirty="0">
            <a:solidFill>
              <a:sysClr val="windowText" lastClr="000000">
                <a:hueOff val="0"/>
                <a:satOff val="0"/>
                <a:lumOff val="0"/>
                <a:alphaOff val="0"/>
              </a:sysClr>
            </a:solidFill>
            <a:latin typeface="Arial"/>
            <a:ea typeface="Arial Unicode MS"/>
            <a:cs typeface="+mn-cs"/>
          </a:endParaRPr>
        </a:p>
      </dgm:t>
    </dgm:pt>
    <dgm:pt modelId="{089AC7C5-6C56-4407-B774-E7B9BC24871B}" type="parTrans" cxnId="{F17C09B9-CAF0-4B2C-AF26-92D31980D040}">
      <dgm:prSet/>
      <dgm:spPr/>
      <dgm:t>
        <a:bodyPr/>
        <a:lstStyle/>
        <a:p>
          <a:endParaRPr lang="en-US"/>
        </a:p>
      </dgm:t>
    </dgm:pt>
    <dgm:pt modelId="{D0018DFB-36AC-42F5-9EDC-7BB6D877C6F5}" type="sibTrans" cxnId="{F17C09B9-CAF0-4B2C-AF26-92D31980D040}">
      <dgm:prSet/>
      <dgm:spPr/>
      <dgm:t>
        <a:bodyPr/>
        <a:lstStyle/>
        <a:p>
          <a:endParaRPr lang="en-US"/>
        </a:p>
      </dgm:t>
    </dgm:pt>
    <dgm:pt modelId="{E0F50F03-FAA0-48CE-AEE0-D2236039F35E}">
      <dgm:prSet phldrT="[Text]"/>
      <dgm:spPr>
        <a:xfrm>
          <a:off x="0" y="823344"/>
          <a:ext cx="7224464" cy="327600"/>
        </a:xfrm>
        <a:prstGeom prst="roundRect">
          <a:avLst/>
        </a:prstGeom>
        <a:solidFill>
          <a:srgbClr val="EB494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ltLang="zh-TW" b="1" dirty="0" smtClean="0">
              <a:solidFill>
                <a:sysClr val="window" lastClr="FFFFFF"/>
              </a:solidFill>
              <a:latin typeface="Arial"/>
              <a:ea typeface="Arial Unicode MS"/>
              <a:cs typeface="+mn-cs"/>
            </a:rPr>
            <a:t>“Smart” components</a:t>
          </a:r>
          <a:endParaRPr lang="en-US" b="1" dirty="0">
            <a:solidFill>
              <a:sysClr val="window" lastClr="FFFFFF"/>
            </a:solidFill>
            <a:latin typeface="Arial"/>
            <a:ea typeface="Arial Unicode MS"/>
            <a:cs typeface="+mn-cs"/>
          </a:endParaRPr>
        </a:p>
      </dgm:t>
    </dgm:pt>
    <dgm:pt modelId="{CAB293F2-AC94-4AB7-9D08-3D2AEAA11E63}" type="parTrans" cxnId="{F61FBF2A-6738-476E-ACED-575E1F6B1948}">
      <dgm:prSet/>
      <dgm:spPr/>
      <dgm:t>
        <a:bodyPr/>
        <a:lstStyle/>
        <a:p>
          <a:endParaRPr lang="en-US"/>
        </a:p>
      </dgm:t>
    </dgm:pt>
    <dgm:pt modelId="{5BFF5AB2-AF8A-4C18-8A14-0744EADE9D5A}" type="sibTrans" cxnId="{F61FBF2A-6738-476E-ACED-575E1F6B1948}">
      <dgm:prSet/>
      <dgm:spPr/>
      <dgm:t>
        <a:bodyPr/>
        <a:lstStyle/>
        <a:p>
          <a:endParaRPr lang="en-US"/>
        </a:p>
      </dgm:t>
    </dgm:pt>
    <dgm:pt modelId="{50A24163-ECD3-4164-A6AB-CC84DEEBC5EF}">
      <dgm:prSet phldrT="[Text]"/>
      <dgm:spPr>
        <a:xfrm>
          <a:off x="0" y="1150944"/>
          <a:ext cx="7224464" cy="478170"/>
        </a:xfrm>
        <a:prstGeom prst="rect">
          <a:avLst/>
        </a:prstGeom>
        <a:noFill/>
        <a:ln>
          <a:noFill/>
        </a:ln>
        <a:effectLst/>
      </dgm:spPr>
      <dgm:t>
        <a:bodyPr/>
        <a:lstStyle/>
        <a:p>
          <a:r>
            <a:rPr lang="en-US" dirty="0" smtClean="0"/>
            <a:t>Comprise the sensors, microprocessors, data storage, controls, software.</a:t>
          </a:r>
          <a:endParaRPr lang="en-US" dirty="0">
            <a:solidFill>
              <a:sysClr val="windowText" lastClr="000000">
                <a:hueOff val="0"/>
                <a:satOff val="0"/>
                <a:lumOff val="0"/>
                <a:alphaOff val="0"/>
              </a:sysClr>
            </a:solidFill>
            <a:latin typeface="Arial"/>
            <a:ea typeface="Arial Unicode MS"/>
            <a:cs typeface="+mn-cs"/>
          </a:endParaRPr>
        </a:p>
      </dgm:t>
    </dgm:pt>
    <dgm:pt modelId="{223511B5-8343-43ED-990C-E837A2367E16}" type="parTrans" cxnId="{B21CA1B4-9451-4074-A635-5C4F1612A2F6}">
      <dgm:prSet/>
      <dgm:spPr/>
      <dgm:t>
        <a:bodyPr/>
        <a:lstStyle/>
        <a:p>
          <a:endParaRPr lang="en-US"/>
        </a:p>
      </dgm:t>
    </dgm:pt>
    <dgm:pt modelId="{E1E46879-7E3D-4B39-BCA7-EA6269615A66}" type="sibTrans" cxnId="{B21CA1B4-9451-4074-A635-5C4F1612A2F6}">
      <dgm:prSet/>
      <dgm:spPr/>
      <dgm:t>
        <a:bodyPr/>
        <a:lstStyle/>
        <a:p>
          <a:endParaRPr lang="en-US"/>
        </a:p>
      </dgm:t>
    </dgm:pt>
    <dgm:pt modelId="{B60C0F8C-2507-4158-B441-807B9B086237}">
      <dgm:prSet phldrT="[Text]"/>
      <dgm:spPr>
        <a:xfrm>
          <a:off x="0" y="1629114"/>
          <a:ext cx="7224464" cy="327600"/>
        </a:xfrm>
        <a:prstGeom prst="roundRect">
          <a:avLst/>
        </a:prstGeom>
        <a:solidFill>
          <a:srgbClr val="EB494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b="1" dirty="0" smtClean="0"/>
            <a:t>Connectivity components</a:t>
          </a:r>
          <a:endParaRPr lang="en-US" dirty="0">
            <a:solidFill>
              <a:sysClr val="window" lastClr="FFFFFF"/>
            </a:solidFill>
            <a:latin typeface="Arial"/>
            <a:ea typeface="Arial Unicode MS"/>
            <a:cs typeface="+mn-cs"/>
          </a:endParaRPr>
        </a:p>
      </dgm:t>
    </dgm:pt>
    <dgm:pt modelId="{AA65E568-D505-4D7C-A01B-4603E660584F}" type="parTrans" cxnId="{51424957-1AA0-4A96-B94E-F933796EC885}">
      <dgm:prSet/>
      <dgm:spPr/>
      <dgm:t>
        <a:bodyPr/>
        <a:lstStyle/>
        <a:p>
          <a:endParaRPr lang="en-US"/>
        </a:p>
      </dgm:t>
    </dgm:pt>
    <dgm:pt modelId="{C6BB09B7-57B5-41D3-AAF7-ABC9D9EF10DA}" type="sibTrans" cxnId="{51424957-1AA0-4A96-B94E-F933796EC885}">
      <dgm:prSet/>
      <dgm:spPr/>
      <dgm:t>
        <a:bodyPr/>
        <a:lstStyle/>
        <a:p>
          <a:endParaRPr lang="en-US"/>
        </a:p>
      </dgm:t>
    </dgm:pt>
    <dgm:pt modelId="{2FE7B9F2-F4A8-4414-9D0B-143396C79246}">
      <dgm:prSet/>
      <dgm:spPr/>
      <dgm:t>
        <a:bodyPr/>
        <a:lstStyle/>
        <a:p>
          <a:r>
            <a:rPr lang="en-US" dirty="0" smtClean="0"/>
            <a:t>An embedded operating system and enhanced user interface.</a:t>
          </a:r>
          <a:endParaRPr lang="zh-TW" dirty="0"/>
        </a:p>
      </dgm:t>
    </dgm:pt>
    <dgm:pt modelId="{DE1AFDA8-813B-4327-AD67-CCA37FEE50BA}" type="parTrans" cxnId="{7334B5E2-4BF6-4AFF-B1D0-5D073CB8E519}">
      <dgm:prSet/>
      <dgm:spPr/>
      <dgm:t>
        <a:bodyPr/>
        <a:lstStyle/>
        <a:p>
          <a:endParaRPr lang="zh-TW" altLang="en-US"/>
        </a:p>
      </dgm:t>
    </dgm:pt>
    <dgm:pt modelId="{D25EAD07-99F1-40A8-BDDB-BCC4B71D5522}" type="sibTrans" cxnId="{7334B5E2-4BF6-4AFF-B1D0-5D073CB8E519}">
      <dgm:prSet/>
      <dgm:spPr/>
      <dgm:t>
        <a:bodyPr/>
        <a:lstStyle/>
        <a:p>
          <a:endParaRPr lang="zh-TW" altLang="en-US"/>
        </a:p>
      </dgm:t>
    </dgm:pt>
    <dgm:pt modelId="{5F090B76-63CA-4663-92AD-584E4E8A196F}">
      <dgm:prSet phldrT="[Text]"/>
      <dgm:spPr>
        <a:xfrm>
          <a:off x="0" y="1956715"/>
          <a:ext cx="7224464" cy="536130"/>
        </a:xfrm>
        <a:prstGeom prst="rect">
          <a:avLst/>
        </a:prstGeom>
        <a:noFill/>
        <a:ln>
          <a:noFill/>
        </a:ln>
        <a:effectLst/>
      </dgm:spPr>
      <dgm:t>
        <a:bodyPr/>
        <a:lstStyle/>
        <a:p>
          <a:r>
            <a:rPr lang="en-US" dirty="0" smtClean="0"/>
            <a:t>Comprise the ports, antennae, and protocols enabling wired or wireless connections with the product.</a:t>
          </a:r>
          <a:endParaRPr lang="en-US" dirty="0">
            <a:solidFill>
              <a:sysClr val="windowText" lastClr="000000">
                <a:hueOff val="0"/>
                <a:satOff val="0"/>
                <a:lumOff val="0"/>
                <a:alphaOff val="0"/>
              </a:sysClr>
            </a:solidFill>
            <a:latin typeface="Arial"/>
            <a:ea typeface="Arial Unicode MS"/>
            <a:cs typeface="+mn-cs"/>
          </a:endParaRPr>
        </a:p>
      </dgm:t>
    </dgm:pt>
    <dgm:pt modelId="{EA11C1B0-44CF-4EF3-A100-DED9DC21B04C}" type="sibTrans" cxnId="{33A097E6-B7E2-4A1B-8745-E1883B2DE1C8}">
      <dgm:prSet/>
      <dgm:spPr/>
      <dgm:t>
        <a:bodyPr/>
        <a:lstStyle/>
        <a:p>
          <a:endParaRPr lang="en-US"/>
        </a:p>
      </dgm:t>
    </dgm:pt>
    <dgm:pt modelId="{482C65F8-78D2-49DE-86DF-5CF9527BD106}" type="parTrans" cxnId="{33A097E6-B7E2-4A1B-8745-E1883B2DE1C8}">
      <dgm:prSet/>
      <dgm:spPr/>
      <dgm:t>
        <a:bodyPr/>
        <a:lstStyle/>
        <a:p>
          <a:endParaRPr lang="en-US"/>
        </a:p>
      </dgm:t>
    </dgm:pt>
    <dgm:pt modelId="{75FAED2C-2500-45DF-963C-9FD115983F90}" type="pres">
      <dgm:prSet presAssocID="{2D33109A-899F-4D5A-81C1-5542F6D875E5}" presName="linear" presStyleCnt="0">
        <dgm:presLayoutVars>
          <dgm:animLvl val="lvl"/>
          <dgm:resizeHandles val="exact"/>
        </dgm:presLayoutVars>
      </dgm:prSet>
      <dgm:spPr/>
      <dgm:t>
        <a:bodyPr/>
        <a:lstStyle/>
        <a:p>
          <a:endParaRPr lang="en-US"/>
        </a:p>
      </dgm:t>
    </dgm:pt>
    <dgm:pt modelId="{80C9FB38-E72B-495F-9A53-1685F04C865C}" type="pres">
      <dgm:prSet presAssocID="{ED5DC35B-B86D-471D-B13E-53A52B927FB1}" presName="parentText" presStyleLbl="node1" presStyleIdx="0" presStyleCnt="3" custLinFactNeighborX="669" custLinFactNeighborY="-15251">
        <dgm:presLayoutVars>
          <dgm:chMax val="0"/>
          <dgm:bulletEnabled val="1"/>
        </dgm:presLayoutVars>
      </dgm:prSet>
      <dgm:spPr/>
      <dgm:t>
        <a:bodyPr/>
        <a:lstStyle/>
        <a:p>
          <a:endParaRPr lang="en-US"/>
        </a:p>
      </dgm:t>
    </dgm:pt>
    <dgm:pt modelId="{6659BFBB-4A50-4B91-93BA-AF807ACF9A48}" type="pres">
      <dgm:prSet presAssocID="{ED5DC35B-B86D-471D-B13E-53A52B927FB1}" presName="childText" presStyleLbl="revTx" presStyleIdx="0" presStyleCnt="3">
        <dgm:presLayoutVars>
          <dgm:bulletEnabled val="1"/>
        </dgm:presLayoutVars>
      </dgm:prSet>
      <dgm:spPr/>
      <dgm:t>
        <a:bodyPr/>
        <a:lstStyle/>
        <a:p>
          <a:endParaRPr lang="en-US"/>
        </a:p>
      </dgm:t>
    </dgm:pt>
    <dgm:pt modelId="{6E44D52A-CC02-4F13-B18D-4AFE28966344}" type="pres">
      <dgm:prSet presAssocID="{E0F50F03-FAA0-48CE-AEE0-D2236039F35E}" presName="parentText" presStyleLbl="node1" presStyleIdx="1" presStyleCnt="3">
        <dgm:presLayoutVars>
          <dgm:chMax val="0"/>
          <dgm:bulletEnabled val="1"/>
        </dgm:presLayoutVars>
      </dgm:prSet>
      <dgm:spPr/>
      <dgm:t>
        <a:bodyPr/>
        <a:lstStyle/>
        <a:p>
          <a:endParaRPr lang="en-US"/>
        </a:p>
      </dgm:t>
    </dgm:pt>
    <dgm:pt modelId="{8D23022B-7374-4974-882B-330B5C24EAF7}" type="pres">
      <dgm:prSet presAssocID="{E0F50F03-FAA0-48CE-AEE0-D2236039F35E}" presName="childText" presStyleLbl="revTx" presStyleIdx="1" presStyleCnt="3">
        <dgm:presLayoutVars>
          <dgm:bulletEnabled val="1"/>
        </dgm:presLayoutVars>
      </dgm:prSet>
      <dgm:spPr/>
      <dgm:t>
        <a:bodyPr/>
        <a:lstStyle/>
        <a:p>
          <a:endParaRPr lang="en-US"/>
        </a:p>
      </dgm:t>
    </dgm:pt>
    <dgm:pt modelId="{E85F9AD6-CBDA-4858-9F87-26B3BF4951FF}" type="pres">
      <dgm:prSet presAssocID="{B60C0F8C-2507-4158-B441-807B9B086237}" presName="parentText" presStyleLbl="node1" presStyleIdx="2" presStyleCnt="3">
        <dgm:presLayoutVars>
          <dgm:chMax val="0"/>
          <dgm:bulletEnabled val="1"/>
        </dgm:presLayoutVars>
      </dgm:prSet>
      <dgm:spPr/>
      <dgm:t>
        <a:bodyPr/>
        <a:lstStyle/>
        <a:p>
          <a:endParaRPr lang="en-US"/>
        </a:p>
      </dgm:t>
    </dgm:pt>
    <dgm:pt modelId="{99404E78-9062-4D68-AE00-08B955792083}" type="pres">
      <dgm:prSet presAssocID="{B60C0F8C-2507-4158-B441-807B9B086237}" presName="childText" presStyleLbl="revTx" presStyleIdx="2" presStyleCnt="3">
        <dgm:presLayoutVars>
          <dgm:bulletEnabled val="1"/>
        </dgm:presLayoutVars>
      </dgm:prSet>
      <dgm:spPr/>
      <dgm:t>
        <a:bodyPr/>
        <a:lstStyle/>
        <a:p>
          <a:endParaRPr lang="en-US"/>
        </a:p>
      </dgm:t>
    </dgm:pt>
  </dgm:ptLst>
  <dgm:cxnLst>
    <dgm:cxn modelId="{33A097E6-B7E2-4A1B-8745-E1883B2DE1C8}" srcId="{B60C0F8C-2507-4158-B441-807B9B086237}" destId="{5F090B76-63CA-4663-92AD-584E4E8A196F}" srcOrd="0" destOrd="0" parTransId="{482C65F8-78D2-49DE-86DF-5CF9527BD106}" sibTransId="{EA11C1B0-44CF-4EF3-A100-DED9DC21B04C}"/>
    <dgm:cxn modelId="{8FDB9BB8-89A3-4A08-BD55-F9377354EFBC}" type="presOf" srcId="{50A24163-ECD3-4164-A6AB-CC84DEEBC5EF}" destId="{8D23022B-7374-4974-882B-330B5C24EAF7}" srcOrd="0" destOrd="0" presId="urn:microsoft.com/office/officeart/2005/8/layout/vList2"/>
    <dgm:cxn modelId="{5387D1DC-22E6-4F2E-867C-9778EF3AA478}" type="presOf" srcId="{2FE7B9F2-F4A8-4414-9D0B-143396C79246}" destId="{8D23022B-7374-4974-882B-330B5C24EAF7}" srcOrd="0" destOrd="1" presId="urn:microsoft.com/office/officeart/2005/8/layout/vList2"/>
    <dgm:cxn modelId="{51424957-1AA0-4A96-B94E-F933796EC885}" srcId="{2D33109A-899F-4D5A-81C1-5542F6D875E5}" destId="{B60C0F8C-2507-4158-B441-807B9B086237}" srcOrd="2" destOrd="0" parTransId="{AA65E568-D505-4D7C-A01B-4603E660584F}" sibTransId="{C6BB09B7-57B5-41D3-AAF7-ABC9D9EF10DA}"/>
    <dgm:cxn modelId="{A56F8774-C65A-4B11-A24C-249F47F24567}" type="presOf" srcId="{593CA9EA-C8A6-4B59-A986-981C2F87A370}" destId="{6659BFBB-4A50-4B91-93BA-AF807ACF9A48}" srcOrd="0" destOrd="0" presId="urn:microsoft.com/office/officeart/2005/8/layout/vList2"/>
    <dgm:cxn modelId="{D10E3FE8-DC27-4F8F-A44C-7E72742A1C5B}" type="presOf" srcId="{E0F50F03-FAA0-48CE-AEE0-D2236039F35E}" destId="{6E44D52A-CC02-4F13-B18D-4AFE28966344}" srcOrd="0" destOrd="0" presId="urn:microsoft.com/office/officeart/2005/8/layout/vList2"/>
    <dgm:cxn modelId="{B21CA1B4-9451-4074-A635-5C4F1612A2F6}" srcId="{E0F50F03-FAA0-48CE-AEE0-D2236039F35E}" destId="{50A24163-ECD3-4164-A6AB-CC84DEEBC5EF}" srcOrd="0" destOrd="0" parTransId="{223511B5-8343-43ED-990C-E837A2367E16}" sibTransId="{E1E46879-7E3D-4B39-BCA7-EA6269615A66}"/>
    <dgm:cxn modelId="{5122F855-978D-4EA0-947D-E99363BB97B7}" type="presOf" srcId="{ED5DC35B-B86D-471D-B13E-53A52B927FB1}" destId="{80C9FB38-E72B-495F-9A53-1685F04C865C}" srcOrd="0" destOrd="0" presId="urn:microsoft.com/office/officeart/2005/8/layout/vList2"/>
    <dgm:cxn modelId="{D23F9FAB-983E-4333-8864-78304F523507}" srcId="{2D33109A-899F-4D5A-81C1-5542F6D875E5}" destId="{ED5DC35B-B86D-471D-B13E-53A52B927FB1}" srcOrd="0" destOrd="0" parTransId="{E50D82C6-0140-44ED-9608-DA1454BE5A54}" sibTransId="{0C29F5B4-8EF7-4A5C-9A30-B0AE014F9845}"/>
    <dgm:cxn modelId="{7334B5E2-4BF6-4AFF-B1D0-5D073CB8E519}" srcId="{E0F50F03-FAA0-48CE-AEE0-D2236039F35E}" destId="{2FE7B9F2-F4A8-4414-9D0B-143396C79246}" srcOrd="1" destOrd="0" parTransId="{DE1AFDA8-813B-4327-AD67-CCA37FEE50BA}" sibTransId="{D25EAD07-99F1-40A8-BDDB-BCC4B71D5522}"/>
    <dgm:cxn modelId="{A60FF137-5802-48EF-9831-87407E30BCF4}" type="presOf" srcId="{5F090B76-63CA-4663-92AD-584E4E8A196F}" destId="{99404E78-9062-4D68-AE00-08B955792083}" srcOrd="0" destOrd="0" presId="urn:microsoft.com/office/officeart/2005/8/layout/vList2"/>
    <dgm:cxn modelId="{6E2BDCC7-1974-44B4-B8C7-C464C3DA8710}" type="presOf" srcId="{2D33109A-899F-4D5A-81C1-5542F6D875E5}" destId="{75FAED2C-2500-45DF-963C-9FD115983F90}" srcOrd="0" destOrd="0" presId="urn:microsoft.com/office/officeart/2005/8/layout/vList2"/>
    <dgm:cxn modelId="{F61FBF2A-6738-476E-ACED-575E1F6B1948}" srcId="{2D33109A-899F-4D5A-81C1-5542F6D875E5}" destId="{E0F50F03-FAA0-48CE-AEE0-D2236039F35E}" srcOrd="1" destOrd="0" parTransId="{CAB293F2-AC94-4AB7-9D08-3D2AEAA11E63}" sibTransId="{5BFF5AB2-AF8A-4C18-8A14-0744EADE9D5A}"/>
    <dgm:cxn modelId="{A124023F-14AC-456B-BB5E-3C4584E17472}" type="presOf" srcId="{B60C0F8C-2507-4158-B441-807B9B086237}" destId="{E85F9AD6-CBDA-4858-9F87-26B3BF4951FF}" srcOrd="0" destOrd="0" presId="urn:microsoft.com/office/officeart/2005/8/layout/vList2"/>
    <dgm:cxn modelId="{F17C09B9-CAF0-4B2C-AF26-92D31980D040}" srcId="{ED5DC35B-B86D-471D-B13E-53A52B927FB1}" destId="{593CA9EA-C8A6-4B59-A986-981C2F87A370}" srcOrd="0" destOrd="0" parTransId="{089AC7C5-6C56-4407-B774-E7B9BC24871B}" sibTransId="{D0018DFB-36AC-42F5-9EDC-7BB6D877C6F5}"/>
    <dgm:cxn modelId="{6EE38145-18AB-41C5-A4F8-283ECF9141E9}" type="presParOf" srcId="{75FAED2C-2500-45DF-963C-9FD115983F90}" destId="{80C9FB38-E72B-495F-9A53-1685F04C865C}" srcOrd="0" destOrd="0" presId="urn:microsoft.com/office/officeart/2005/8/layout/vList2"/>
    <dgm:cxn modelId="{E6C89B55-0AE5-4990-8E86-03727985D8E7}" type="presParOf" srcId="{75FAED2C-2500-45DF-963C-9FD115983F90}" destId="{6659BFBB-4A50-4B91-93BA-AF807ACF9A48}" srcOrd="1" destOrd="0" presId="urn:microsoft.com/office/officeart/2005/8/layout/vList2"/>
    <dgm:cxn modelId="{D7AC50C5-6F25-4BC8-ADCB-CC50996A2432}" type="presParOf" srcId="{75FAED2C-2500-45DF-963C-9FD115983F90}" destId="{6E44D52A-CC02-4F13-B18D-4AFE28966344}" srcOrd="2" destOrd="0" presId="urn:microsoft.com/office/officeart/2005/8/layout/vList2"/>
    <dgm:cxn modelId="{A3993739-72B4-484C-98BC-EC80234FF222}" type="presParOf" srcId="{75FAED2C-2500-45DF-963C-9FD115983F90}" destId="{8D23022B-7374-4974-882B-330B5C24EAF7}" srcOrd="3" destOrd="0" presId="urn:microsoft.com/office/officeart/2005/8/layout/vList2"/>
    <dgm:cxn modelId="{A0E525D3-A964-4D00-A012-C0EC28E48497}" type="presParOf" srcId="{75FAED2C-2500-45DF-963C-9FD115983F90}" destId="{E85F9AD6-CBDA-4858-9F87-26B3BF4951FF}" srcOrd="4" destOrd="0" presId="urn:microsoft.com/office/officeart/2005/8/layout/vList2"/>
    <dgm:cxn modelId="{CA17A9D6-EA52-42DE-B103-63CC06014CFC}" type="presParOf" srcId="{75FAED2C-2500-45DF-963C-9FD115983F90}" destId="{99404E78-9062-4D68-AE00-08B95579208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AE0A4F-BC8E-AD4E-8D6E-8ED03E71E761}" type="doc">
      <dgm:prSet loTypeId="urn:microsoft.com/office/officeart/2009/3/layout/OpposingIdeas" loCatId="" qsTypeId="urn:microsoft.com/office/officeart/2005/8/quickstyle/simple4" qsCatId="simple" csTypeId="urn:microsoft.com/office/officeart/2005/8/colors/accent1_2" csCatId="accent1" phldr="1"/>
      <dgm:spPr/>
      <dgm:t>
        <a:bodyPr/>
        <a:lstStyle/>
        <a:p>
          <a:endParaRPr lang="en-US"/>
        </a:p>
      </dgm:t>
    </dgm:pt>
    <dgm:pt modelId="{572D1786-86DE-9B46-9B04-EB46DA7F0ECA}">
      <dgm:prSet phldrT="[Text]"/>
      <dgm:spPr/>
      <dgm:t>
        <a:bodyPr/>
        <a:lstStyle/>
        <a:p>
          <a:r>
            <a:rPr lang="en-US" dirty="0" smtClean="0"/>
            <a:t>Create</a:t>
          </a:r>
          <a:endParaRPr lang="en-US" dirty="0"/>
        </a:p>
      </dgm:t>
    </dgm:pt>
    <dgm:pt modelId="{2275794B-48F2-5940-AA1B-D2844DF11EA6}" type="parTrans" cxnId="{58394942-9F8D-E045-9294-7E9231D44276}">
      <dgm:prSet/>
      <dgm:spPr/>
      <dgm:t>
        <a:bodyPr/>
        <a:lstStyle/>
        <a:p>
          <a:endParaRPr lang="en-US"/>
        </a:p>
      </dgm:t>
    </dgm:pt>
    <dgm:pt modelId="{D9B0D5F3-CB44-FD49-94A4-257D92EAACAD}" type="sibTrans" cxnId="{58394942-9F8D-E045-9294-7E9231D44276}">
      <dgm:prSet/>
      <dgm:spPr/>
      <dgm:t>
        <a:bodyPr/>
        <a:lstStyle/>
        <a:p>
          <a:endParaRPr lang="en-US"/>
        </a:p>
      </dgm:t>
    </dgm:pt>
    <dgm:pt modelId="{F255F550-AF7C-114B-8705-6B6281505E5D}">
      <dgm:prSet phldrT="[Text]"/>
      <dgm:spPr/>
      <dgm:t>
        <a:bodyPr/>
        <a:lstStyle/>
        <a:p>
          <a:pPr algn="ctr"/>
          <a:r>
            <a:rPr lang="en-US" dirty="0" smtClean="0">
              <a:latin typeface="Arial"/>
              <a:cs typeface="Arial"/>
            </a:rPr>
            <a:t>Substitution threats and improve industry growth and profitability</a:t>
          </a:r>
          <a:endParaRPr lang="en-US" dirty="0">
            <a:latin typeface="Arial"/>
            <a:cs typeface="Arial"/>
          </a:endParaRPr>
        </a:p>
      </dgm:t>
    </dgm:pt>
    <dgm:pt modelId="{AB88939B-2E92-1144-AFA0-693089A7B8A8}" type="parTrans" cxnId="{51455932-28B5-2547-8139-94DCA5E1FB30}">
      <dgm:prSet/>
      <dgm:spPr/>
      <dgm:t>
        <a:bodyPr/>
        <a:lstStyle/>
        <a:p>
          <a:endParaRPr lang="en-US"/>
        </a:p>
      </dgm:t>
    </dgm:pt>
    <dgm:pt modelId="{1E1033A3-004A-B14E-99C4-4596562A4189}" type="sibTrans" cxnId="{51455932-28B5-2547-8139-94DCA5E1FB30}">
      <dgm:prSet/>
      <dgm:spPr/>
      <dgm:t>
        <a:bodyPr/>
        <a:lstStyle/>
        <a:p>
          <a:endParaRPr lang="en-US"/>
        </a:p>
      </dgm:t>
    </dgm:pt>
    <dgm:pt modelId="{D03FB8EB-346A-8243-A46B-D20FD143B8D1}">
      <dgm:prSet phldrT="[Text]"/>
      <dgm:spPr/>
      <dgm:t>
        <a:bodyPr/>
        <a:lstStyle/>
        <a:p>
          <a:r>
            <a:rPr lang="en-US" dirty="0" smtClean="0"/>
            <a:t>Reducing</a:t>
          </a:r>
          <a:endParaRPr lang="en-US" dirty="0"/>
        </a:p>
      </dgm:t>
    </dgm:pt>
    <dgm:pt modelId="{75A771BF-835E-1E49-91CD-F6238C0F87FB}" type="parTrans" cxnId="{9C4C3485-6F8C-2E47-B038-D3E5851708C7}">
      <dgm:prSet/>
      <dgm:spPr/>
      <dgm:t>
        <a:bodyPr/>
        <a:lstStyle/>
        <a:p>
          <a:endParaRPr lang="en-US"/>
        </a:p>
      </dgm:t>
    </dgm:pt>
    <dgm:pt modelId="{43F142CA-4E43-4843-AA4C-FDE78BDDA926}" type="sibTrans" cxnId="{9C4C3485-6F8C-2E47-B038-D3E5851708C7}">
      <dgm:prSet/>
      <dgm:spPr/>
      <dgm:t>
        <a:bodyPr/>
        <a:lstStyle/>
        <a:p>
          <a:endParaRPr lang="en-US"/>
        </a:p>
      </dgm:t>
    </dgm:pt>
    <dgm:pt modelId="{02D6FE1D-EB55-984D-9B95-489FE6AC348D}">
      <dgm:prSet phldrT="[Text]"/>
      <dgm:spPr/>
      <dgm:t>
        <a:bodyPr/>
        <a:lstStyle/>
        <a:p>
          <a:pPr algn="ctr"/>
          <a:r>
            <a:rPr lang="en-US" dirty="0" smtClean="0"/>
            <a:t>New types of substitution threats, such as wider product capabilities that subsume conventional products</a:t>
          </a:r>
          <a:endParaRPr lang="en-US" dirty="0"/>
        </a:p>
      </dgm:t>
    </dgm:pt>
    <dgm:pt modelId="{C1C2E4BC-FE35-BB45-8BCA-88F1D86CD489}" type="parTrans" cxnId="{F83C165D-BC17-3040-AEDD-21E594AF46F9}">
      <dgm:prSet/>
      <dgm:spPr/>
      <dgm:t>
        <a:bodyPr/>
        <a:lstStyle/>
        <a:p>
          <a:endParaRPr lang="en-US"/>
        </a:p>
      </dgm:t>
    </dgm:pt>
    <dgm:pt modelId="{ECFFF042-72F8-8947-9D13-1BA3E0D0CF3C}" type="sibTrans" cxnId="{F83C165D-BC17-3040-AEDD-21E594AF46F9}">
      <dgm:prSet/>
      <dgm:spPr/>
      <dgm:t>
        <a:bodyPr/>
        <a:lstStyle/>
        <a:p>
          <a:endParaRPr lang="en-US"/>
        </a:p>
      </dgm:t>
    </dgm:pt>
    <dgm:pt modelId="{931E0927-C847-424E-AA62-53474394AD89}" type="pres">
      <dgm:prSet presAssocID="{56AE0A4F-BC8E-AD4E-8D6E-8ED03E71E761}" presName="Name0" presStyleCnt="0">
        <dgm:presLayoutVars>
          <dgm:chMax val="2"/>
          <dgm:dir/>
          <dgm:animOne val="branch"/>
          <dgm:animLvl val="lvl"/>
          <dgm:resizeHandles val="exact"/>
        </dgm:presLayoutVars>
      </dgm:prSet>
      <dgm:spPr/>
      <dgm:t>
        <a:bodyPr/>
        <a:lstStyle/>
        <a:p>
          <a:endParaRPr lang="zh-TW" altLang="en-US"/>
        </a:p>
      </dgm:t>
    </dgm:pt>
    <dgm:pt modelId="{760BBD2D-2BB8-914B-82D0-67C8E9C380C4}" type="pres">
      <dgm:prSet presAssocID="{56AE0A4F-BC8E-AD4E-8D6E-8ED03E71E761}" presName="Background" presStyleLbl="node1" presStyleIdx="0" presStyleCnt="1">
        <dgm:style>
          <a:lnRef idx="2">
            <a:schemeClr val="accent5">
              <a:shade val="50000"/>
            </a:schemeClr>
          </a:lnRef>
          <a:fillRef idx="1">
            <a:schemeClr val="accent5"/>
          </a:fillRef>
          <a:effectRef idx="0">
            <a:schemeClr val="accent5"/>
          </a:effectRef>
          <a:fontRef idx="minor">
            <a:schemeClr val="lt1"/>
          </a:fontRef>
        </dgm:style>
      </dgm:prSet>
      <dgm:spPr/>
    </dgm:pt>
    <dgm:pt modelId="{5FB36E85-C4A9-3A41-A0CB-54762CCFAC6A}" type="pres">
      <dgm:prSet presAssocID="{56AE0A4F-BC8E-AD4E-8D6E-8ED03E71E761}" presName="Divider" presStyleLbl="callout" presStyleIdx="0" presStyleCnt="1"/>
      <dgm:spPr/>
    </dgm:pt>
    <dgm:pt modelId="{0DD9430C-79EA-7F40-863E-E4AA24498D69}" type="pres">
      <dgm:prSet presAssocID="{56AE0A4F-BC8E-AD4E-8D6E-8ED03E71E761}" presName="ChildText1" presStyleLbl="revTx" presStyleIdx="0" presStyleCnt="0">
        <dgm:presLayoutVars>
          <dgm:chMax val="0"/>
          <dgm:chPref val="0"/>
          <dgm:bulletEnabled val="1"/>
        </dgm:presLayoutVars>
      </dgm:prSet>
      <dgm:spPr/>
      <dgm:t>
        <a:bodyPr/>
        <a:lstStyle/>
        <a:p>
          <a:endParaRPr lang="zh-TW" altLang="en-US"/>
        </a:p>
      </dgm:t>
    </dgm:pt>
    <dgm:pt modelId="{05263430-BBBE-1E41-B73E-02C3366179B1}" type="pres">
      <dgm:prSet presAssocID="{56AE0A4F-BC8E-AD4E-8D6E-8ED03E71E761}" presName="ChildText2" presStyleLbl="revTx" presStyleIdx="0" presStyleCnt="0">
        <dgm:presLayoutVars>
          <dgm:chMax val="0"/>
          <dgm:chPref val="0"/>
          <dgm:bulletEnabled val="1"/>
        </dgm:presLayoutVars>
      </dgm:prSet>
      <dgm:spPr/>
      <dgm:t>
        <a:bodyPr/>
        <a:lstStyle/>
        <a:p>
          <a:endParaRPr lang="en-US"/>
        </a:p>
      </dgm:t>
    </dgm:pt>
    <dgm:pt modelId="{238247DD-5D14-D44B-A74D-C2DD50A5C4D1}" type="pres">
      <dgm:prSet presAssocID="{56AE0A4F-BC8E-AD4E-8D6E-8ED03E71E761}" presName="ParentText1" presStyleLbl="revTx" presStyleIdx="0" presStyleCnt="0">
        <dgm:presLayoutVars>
          <dgm:chMax val="1"/>
          <dgm:chPref val="1"/>
        </dgm:presLayoutVars>
      </dgm:prSet>
      <dgm:spPr/>
      <dgm:t>
        <a:bodyPr/>
        <a:lstStyle/>
        <a:p>
          <a:endParaRPr lang="en-US"/>
        </a:p>
      </dgm:t>
    </dgm:pt>
    <dgm:pt modelId="{F11C51CB-58A7-5F46-8E1B-5603DB34C9F6}" type="pres">
      <dgm:prSet presAssocID="{56AE0A4F-BC8E-AD4E-8D6E-8ED03E71E761}" presName="ParentShape1" presStyleLbl="alignImgPlace1" presStyleIdx="0" presStyleCnt="2" custLinFactX="300000" custLinFactNeighborX="400000" custLinFactNeighborY="22041">
        <dgm:presLayoutVars/>
      </dgm:prSet>
      <dgm:spPr/>
      <dgm:t>
        <a:bodyPr/>
        <a:lstStyle/>
        <a:p>
          <a:endParaRPr lang="en-US"/>
        </a:p>
      </dgm:t>
    </dgm:pt>
    <dgm:pt modelId="{0EC4DBF1-5CBA-AC46-9A4D-7BB2914321A0}" type="pres">
      <dgm:prSet presAssocID="{56AE0A4F-BC8E-AD4E-8D6E-8ED03E71E761}" presName="ParentText2" presStyleLbl="revTx" presStyleIdx="0" presStyleCnt="0">
        <dgm:presLayoutVars>
          <dgm:chMax val="1"/>
          <dgm:chPref val="1"/>
        </dgm:presLayoutVars>
      </dgm:prSet>
      <dgm:spPr/>
      <dgm:t>
        <a:bodyPr/>
        <a:lstStyle/>
        <a:p>
          <a:endParaRPr lang="zh-TW" altLang="en-US"/>
        </a:p>
      </dgm:t>
    </dgm:pt>
    <dgm:pt modelId="{B3879E76-8807-B840-8253-959B8E94E10C}" type="pres">
      <dgm:prSet presAssocID="{56AE0A4F-BC8E-AD4E-8D6E-8ED03E71E761}" presName="ParentShape2" presStyleLbl="alignImgPlace1" presStyleIdx="1" presStyleCnt="2" custLinFactX="-314491" custLinFactNeighborX="-400000" custLinFactNeighborY="-16986">
        <dgm:presLayoutVars/>
      </dgm:prSet>
      <dgm:spPr/>
      <dgm:t>
        <a:bodyPr/>
        <a:lstStyle/>
        <a:p>
          <a:endParaRPr lang="zh-TW" altLang="en-US"/>
        </a:p>
      </dgm:t>
    </dgm:pt>
  </dgm:ptLst>
  <dgm:cxnLst>
    <dgm:cxn modelId="{46099EC4-E51E-45C1-AFA4-669FC13F63F1}" type="presOf" srcId="{F255F550-AF7C-114B-8705-6B6281505E5D}" destId="{0DD9430C-79EA-7F40-863E-E4AA24498D69}" srcOrd="0" destOrd="0" presId="urn:microsoft.com/office/officeart/2009/3/layout/OpposingIdeas"/>
    <dgm:cxn modelId="{58394942-9F8D-E045-9294-7E9231D44276}" srcId="{56AE0A4F-BC8E-AD4E-8D6E-8ED03E71E761}" destId="{572D1786-86DE-9B46-9B04-EB46DA7F0ECA}" srcOrd="0" destOrd="0" parTransId="{2275794B-48F2-5940-AA1B-D2844DF11EA6}" sibTransId="{D9B0D5F3-CB44-FD49-94A4-257D92EAACAD}"/>
    <dgm:cxn modelId="{7ADC4011-8641-49A3-B859-ECC31206A95E}" type="presOf" srcId="{D03FB8EB-346A-8243-A46B-D20FD143B8D1}" destId="{B3879E76-8807-B840-8253-959B8E94E10C}" srcOrd="1" destOrd="0" presId="urn:microsoft.com/office/officeart/2009/3/layout/OpposingIdeas"/>
    <dgm:cxn modelId="{23B41122-403A-4BDD-A7E6-35B2D2C57A9C}" type="presOf" srcId="{572D1786-86DE-9B46-9B04-EB46DA7F0ECA}" destId="{238247DD-5D14-D44B-A74D-C2DD50A5C4D1}" srcOrd="0" destOrd="0" presId="urn:microsoft.com/office/officeart/2009/3/layout/OpposingIdeas"/>
    <dgm:cxn modelId="{4605F9BE-F9D5-4E14-8157-773E943A6B64}" type="presOf" srcId="{56AE0A4F-BC8E-AD4E-8D6E-8ED03E71E761}" destId="{931E0927-C847-424E-AA62-53474394AD89}" srcOrd="0" destOrd="0" presId="urn:microsoft.com/office/officeart/2009/3/layout/OpposingIdeas"/>
    <dgm:cxn modelId="{BC52CBDB-9B82-43EB-A032-D7D337F6737C}" type="presOf" srcId="{572D1786-86DE-9B46-9B04-EB46DA7F0ECA}" destId="{F11C51CB-58A7-5F46-8E1B-5603DB34C9F6}" srcOrd="1" destOrd="0" presId="urn:microsoft.com/office/officeart/2009/3/layout/OpposingIdeas"/>
    <dgm:cxn modelId="{51455932-28B5-2547-8139-94DCA5E1FB30}" srcId="{572D1786-86DE-9B46-9B04-EB46DA7F0ECA}" destId="{F255F550-AF7C-114B-8705-6B6281505E5D}" srcOrd="0" destOrd="0" parTransId="{AB88939B-2E92-1144-AFA0-693089A7B8A8}" sibTransId="{1E1033A3-004A-B14E-99C4-4596562A4189}"/>
    <dgm:cxn modelId="{CDA99C87-75D2-4C7B-AEC1-25170D748290}" type="presOf" srcId="{D03FB8EB-346A-8243-A46B-D20FD143B8D1}" destId="{0EC4DBF1-5CBA-AC46-9A4D-7BB2914321A0}" srcOrd="0" destOrd="0" presId="urn:microsoft.com/office/officeart/2009/3/layout/OpposingIdeas"/>
    <dgm:cxn modelId="{F83C165D-BC17-3040-AEDD-21E594AF46F9}" srcId="{D03FB8EB-346A-8243-A46B-D20FD143B8D1}" destId="{02D6FE1D-EB55-984D-9B95-489FE6AC348D}" srcOrd="0" destOrd="0" parTransId="{C1C2E4BC-FE35-BB45-8BCA-88F1D86CD489}" sibTransId="{ECFFF042-72F8-8947-9D13-1BA3E0D0CF3C}"/>
    <dgm:cxn modelId="{86A06438-526D-4423-8800-2ACDAB5BC30A}" type="presOf" srcId="{02D6FE1D-EB55-984D-9B95-489FE6AC348D}" destId="{05263430-BBBE-1E41-B73E-02C3366179B1}" srcOrd="0" destOrd="0" presId="urn:microsoft.com/office/officeart/2009/3/layout/OpposingIdeas"/>
    <dgm:cxn modelId="{9C4C3485-6F8C-2E47-B038-D3E5851708C7}" srcId="{56AE0A4F-BC8E-AD4E-8D6E-8ED03E71E761}" destId="{D03FB8EB-346A-8243-A46B-D20FD143B8D1}" srcOrd="1" destOrd="0" parTransId="{75A771BF-835E-1E49-91CD-F6238C0F87FB}" sibTransId="{43F142CA-4E43-4843-AA4C-FDE78BDDA926}"/>
    <dgm:cxn modelId="{60FE29F5-101E-4FD3-AD2E-01D85DC1CFA4}" type="presParOf" srcId="{931E0927-C847-424E-AA62-53474394AD89}" destId="{760BBD2D-2BB8-914B-82D0-67C8E9C380C4}" srcOrd="0" destOrd="0" presId="urn:microsoft.com/office/officeart/2009/3/layout/OpposingIdeas"/>
    <dgm:cxn modelId="{A331B542-B71F-4B5B-AEF1-EF5CFB6ACFDE}" type="presParOf" srcId="{931E0927-C847-424E-AA62-53474394AD89}" destId="{5FB36E85-C4A9-3A41-A0CB-54762CCFAC6A}" srcOrd="1" destOrd="0" presId="urn:microsoft.com/office/officeart/2009/3/layout/OpposingIdeas"/>
    <dgm:cxn modelId="{1EB9C517-0C48-4953-B5A9-41295C2B5B9C}" type="presParOf" srcId="{931E0927-C847-424E-AA62-53474394AD89}" destId="{0DD9430C-79EA-7F40-863E-E4AA24498D69}" srcOrd="2" destOrd="0" presId="urn:microsoft.com/office/officeart/2009/3/layout/OpposingIdeas"/>
    <dgm:cxn modelId="{82FBED70-BF0A-467D-A837-8FDD1F2B4635}" type="presParOf" srcId="{931E0927-C847-424E-AA62-53474394AD89}" destId="{05263430-BBBE-1E41-B73E-02C3366179B1}" srcOrd="3" destOrd="0" presId="urn:microsoft.com/office/officeart/2009/3/layout/OpposingIdeas"/>
    <dgm:cxn modelId="{CD56B5F0-2223-4E31-A933-2850524F4F68}" type="presParOf" srcId="{931E0927-C847-424E-AA62-53474394AD89}" destId="{238247DD-5D14-D44B-A74D-C2DD50A5C4D1}" srcOrd="4" destOrd="0" presId="urn:microsoft.com/office/officeart/2009/3/layout/OpposingIdeas"/>
    <dgm:cxn modelId="{610BB5F3-22F7-45F4-A01B-58C39835375E}" type="presParOf" srcId="{931E0927-C847-424E-AA62-53474394AD89}" destId="{F11C51CB-58A7-5F46-8E1B-5603DB34C9F6}" srcOrd="5" destOrd="0" presId="urn:microsoft.com/office/officeart/2009/3/layout/OpposingIdeas"/>
    <dgm:cxn modelId="{4432B6A5-7F3B-4B56-AEDC-43F0E3107896}" type="presParOf" srcId="{931E0927-C847-424E-AA62-53474394AD89}" destId="{0EC4DBF1-5CBA-AC46-9A4D-7BB2914321A0}" srcOrd="6" destOrd="0" presId="urn:microsoft.com/office/officeart/2009/3/layout/OpposingIdeas"/>
    <dgm:cxn modelId="{0DBB2E32-8FFA-4FFB-90B2-3D6EBF7E7F6B}" type="presParOf" srcId="{931E0927-C847-424E-AA62-53474394AD89}" destId="{B3879E76-8807-B840-8253-959B8E94E10C}" srcOrd="7" destOrd="0" presId="urn:microsoft.com/office/officeart/2009/3/layout/OpposingIdea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D2E1A5-4F64-4CC7-8C8F-F88126A87C5F}" type="doc">
      <dgm:prSet loTypeId="urn:microsoft.com/office/officeart/2005/8/layout/radial5" loCatId="relationship" qsTypeId="urn:microsoft.com/office/officeart/2005/8/quickstyle/simple1" qsCatId="simple" csTypeId="urn:microsoft.com/office/officeart/2005/8/colors/colorful2" csCatId="colorful" phldr="1"/>
      <dgm:spPr/>
      <dgm:t>
        <a:bodyPr/>
        <a:lstStyle/>
        <a:p>
          <a:endParaRPr lang="zh-TW" altLang="en-US"/>
        </a:p>
      </dgm:t>
    </dgm:pt>
    <dgm:pt modelId="{7968DB12-EB86-4E49-81BB-5BB80B69E7A6}">
      <dgm:prSet phldrT="[文字]"/>
      <dgm:spPr/>
      <dgm:t>
        <a:bodyPr/>
        <a:lstStyle/>
        <a:p>
          <a:r>
            <a:rPr lang="en-US" altLang="zh-TW" dirty="0" smtClean="0">
              <a:latin typeface="Times New Roman" panose="02020603050405020304" pitchFamily="18" charset="0"/>
              <a:cs typeface="Times New Roman" panose="02020603050405020304" pitchFamily="18" charset="0"/>
            </a:rPr>
            <a:t>Difficult</a:t>
          </a:r>
          <a:endParaRPr lang="zh-TW" altLang="en-US" dirty="0">
            <a:latin typeface="Times New Roman" panose="02020603050405020304" pitchFamily="18" charset="0"/>
            <a:cs typeface="Times New Roman" panose="02020603050405020304" pitchFamily="18" charset="0"/>
          </a:endParaRPr>
        </a:p>
      </dgm:t>
    </dgm:pt>
    <dgm:pt modelId="{B19D9CFD-EFBE-4512-9732-B0CD5A2A5202}" type="parTrans" cxnId="{5DB44A71-200D-4AE4-8D0A-226FE5BDB079}">
      <dgm:prSet/>
      <dgm:spPr/>
      <dgm:t>
        <a:bodyPr/>
        <a:lstStyle/>
        <a:p>
          <a:endParaRPr lang="zh-TW" altLang="en-US">
            <a:latin typeface="Times New Roman" panose="02020603050405020304" pitchFamily="18" charset="0"/>
            <a:cs typeface="Times New Roman" panose="02020603050405020304" pitchFamily="18" charset="0"/>
          </a:endParaRPr>
        </a:p>
      </dgm:t>
    </dgm:pt>
    <dgm:pt modelId="{9F0BEE65-2CA0-4938-9D01-84C11C0FA4BA}" type="sibTrans" cxnId="{5DB44A71-200D-4AE4-8D0A-226FE5BDB079}">
      <dgm:prSet/>
      <dgm:spPr/>
      <dgm:t>
        <a:bodyPr/>
        <a:lstStyle/>
        <a:p>
          <a:endParaRPr lang="zh-TW" altLang="en-US">
            <a:latin typeface="Times New Roman" panose="02020603050405020304" pitchFamily="18" charset="0"/>
            <a:cs typeface="Times New Roman" panose="02020603050405020304" pitchFamily="18" charset="0"/>
          </a:endParaRPr>
        </a:p>
      </dgm:t>
    </dgm:pt>
    <dgm:pt modelId="{15186635-86DA-4FD0-A171-7C6F5F6B1728}">
      <dgm:prSet phldrT="[文字]"/>
      <dgm:spPr/>
      <dgm:t>
        <a:bodyPr/>
        <a:lstStyle/>
        <a:p>
          <a:r>
            <a:rPr lang="en-US" altLang="zh-TW" dirty="0" smtClean="0">
              <a:latin typeface="Times New Roman" panose="02020603050405020304" pitchFamily="18" charset="0"/>
              <a:cs typeface="Times New Roman" panose="02020603050405020304" pitchFamily="18" charset="0"/>
            </a:rPr>
            <a:t>Skill</a:t>
          </a:r>
          <a:endParaRPr lang="zh-TW" altLang="en-US" dirty="0">
            <a:latin typeface="Times New Roman" panose="02020603050405020304" pitchFamily="18" charset="0"/>
            <a:cs typeface="Times New Roman" panose="02020603050405020304" pitchFamily="18" charset="0"/>
          </a:endParaRPr>
        </a:p>
      </dgm:t>
    </dgm:pt>
    <dgm:pt modelId="{1A7410CC-1274-43CE-97C6-5D155FF0674A}" type="parTrans" cxnId="{C1A2AA05-0E82-494D-8A74-03286420750F}">
      <dgm:prSet/>
      <dgm:spPr/>
      <dgm:t>
        <a:bodyPr/>
        <a:lstStyle/>
        <a:p>
          <a:endParaRPr lang="zh-TW" altLang="en-US">
            <a:latin typeface="Times New Roman" panose="02020603050405020304" pitchFamily="18" charset="0"/>
            <a:cs typeface="Times New Roman" panose="02020603050405020304" pitchFamily="18" charset="0"/>
          </a:endParaRPr>
        </a:p>
      </dgm:t>
    </dgm:pt>
    <dgm:pt modelId="{6885BDA6-C43C-4A09-BBBB-8BCD3727EC0C}" type="sibTrans" cxnId="{C1A2AA05-0E82-494D-8A74-03286420750F}">
      <dgm:prSet/>
      <dgm:spPr/>
      <dgm:t>
        <a:bodyPr/>
        <a:lstStyle/>
        <a:p>
          <a:endParaRPr lang="zh-TW" altLang="en-US">
            <a:latin typeface="Times New Roman" panose="02020603050405020304" pitchFamily="18" charset="0"/>
            <a:cs typeface="Times New Roman" panose="02020603050405020304" pitchFamily="18" charset="0"/>
          </a:endParaRPr>
        </a:p>
      </dgm:t>
    </dgm:pt>
    <dgm:pt modelId="{30175F0E-DE74-4398-B436-86F572183DBE}">
      <dgm:prSet phldrT="[文字]"/>
      <dgm:spPr/>
      <dgm:t>
        <a:bodyPr/>
        <a:lstStyle/>
        <a:p>
          <a:r>
            <a:rPr lang="en-US" altLang="zh-TW" dirty="0" smtClean="0">
              <a:latin typeface="Times New Roman" panose="02020603050405020304" pitchFamily="18" charset="0"/>
              <a:cs typeface="Times New Roman" panose="02020603050405020304" pitchFamily="18" charset="0"/>
            </a:rPr>
            <a:t>Cost</a:t>
          </a:r>
          <a:endParaRPr lang="zh-TW" altLang="en-US" dirty="0">
            <a:latin typeface="Times New Roman" panose="02020603050405020304" pitchFamily="18" charset="0"/>
            <a:cs typeface="Times New Roman" panose="02020603050405020304" pitchFamily="18" charset="0"/>
          </a:endParaRPr>
        </a:p>
      </dgm:t>
    </dgm:pt>
    <dgm:pt modelId="{7AA6FC24-09D0-44C1-9757-04B5338764BE}" type="parTrans" cxnId="{834E7AFF-6DBD-4446-B86D-0D0934ACA7D1}">
      <dgm:prSet/>
      <dgm:spPr/>
      <dgm:t>
        <a:bodyPr/>
        <a:lstStyle/>
        <a:p>
          <a:endParaRPr lang="zh-TW" altLang="en-US">
            <a:latin typeface="Times New Roman" panose="02020603050405020304" pitchFamily="18" charset="0"/>
            <a:cs typeface="Times New Roman" panose="02020603050405020304" pitchFamily="18" charset="0"/>
          </a:endParaRPr>
        </a:p>
      </dgm:t>
    </dgm:pt>
    <dgm:pt modelId="{C9CDCEB3-81C8-4270-B06E-EFD6C76E7C07}" type="sibTrans" cxnId="{834E7AFF-6DBD-4446-B86D-0D0934ACA7D1}">
      <dgm:prSet/>
      <dgm:spPr/>
      <dgm:t>
        <a:bodyPr/>
        <a:lstStyle/>
        <a:p>
          <a:endParaRPr lang="zh-TW" altLang="en-US">
            <a:latin typeface="Times New Roman" panose="02020603050405020304" pitchFamily="18" charset="0"/>
            <a:cs typeface="Times New Roman" panose="02020603050405020304" pitchFamily="18" charset="0"/>
          </a:endParaRPr>
        </a:p>
      </dgm:t>
    </dgm:pt>
    <dgm:pt modelId="{B280A38C-A019-4223-9A6F-97F1605161C0}">
      <dgm:prSet phldrT="[文字]"/>
      <dgm:spPr/>
      <dgm:t>
        <a:bodyPr/>
        <a:lstStyle/>
        <a:p>
          <a:r>
            <a:rPr lang="en-US" altLang="zh-TW" dirty="0" smtClean="0">
              <a:latin typeface="Times New Roman" panose="02020603050405020304" pitchFamily="18" charset="0"/>
              <a:cs typeface="Times New Roman" panose="02020603050405020304" pitchFamily="18" charset="0"/>
            </a:rPr>
            <a:t>IT waves</a:t>
          </a:r>
          <a:endParaRPr lang="zh-TW" altLang="en-US" dirty="0">
            <a:latin typeface="Times New Roman" panose="02020603050405020304" pitchFamily="18" charset="0"/>
            <a:cs typeface="Times New Roman" panose="02020603050405020304" pitchFamily="18" charset="0"/>
          </a:endParaRPr>
        </a:p>
      </dgm:t>
    </dgm:pt>
    <dgm:pt modelId="{6C1917BF-3BBF-437F-9EEA-3BE4575EC2E9}" type="parTrans" cxnId="{1F9485F7-AB2E-4D88-A335-80230EA8BB91}">
      <dgm:prSet/>
      <dgm:spPr/>
      <dgm:t>
        <a:bodyPr/>
        <a:lstStyle/>
        <a:p>
          <a:endParaRPr lang="zh-TW" altLang="en-US">
            <a:latin typeface="Times New Roman" panose="02020603050405020304" pitchFamily="18" charset="0"/>
            <a:cs typeface="Times New Roman" panose="02020603050405020304" pitchFamily="18" charset="0"/>
          </a:endParaRPr>
        </a:p>
      </dgm:t>
    </dgm:pt>
    <dgm:pt modelId="{CFF163F4-6011-46AF-9D3E-FDD732EFDA65}" type="sibTrans" cxnId="{1F9485F7-AB2E-4D88-A335-80230EA8BB91}">
      <dgm:prSet/>
      <dgm:spPr/>
      <dgm:t>
        <a:bodyPr/>
        <a:lstStyle/>
        <a:p>
          <a:endParaRPr lang="zh-TW" altLang="en-US">
            <a:latin typeface="Times New Roman" panose="02020603050405020304" pitchFamily="18" charset="0"/>
            <a:cs typeface="Times New Roman" panose="02020603050405020304" pitchFamily="18" charset="0"/>
          </a:endParaRPr>
        </a:p>
      </dgm:t>
    </dgm:pt>
    <dgm:pt modelId="{2287C004-464B-41D2-9FB8-AAE090DF00C0}">
      <dgm:prSet phldrT="[文字]"/>
      <dgm:spPr/>
      <dgm:t>
        <a:bodyPr/>
        <a:lstStyle/>
        <a:p>
          <a:r>
            <a:rPr lang="en-US" altLang="zh-TW" dirty="0" smtClean="0">
              <a:latin typeface="Times New Roman" panose="02020603050405020304" pitchFamily="18" charset="0"/>
              <a:cs typeface="Times New Roman" panose="02020603050405020304" pitchFamily="18" charset="0"/>
            </a:rPr>
            <a:t>Time</a:t>
          </a:r>
          <a:endParaRPr lang="zh-TW" altLang="en-US" dirty="0">
            <a:latin typeface="Times New Roman" panose="02020603050405020304" pitchFamily="18" charset="0"/>
            <a:cs typeface="Times New Roman" panose="02020603050405020304" pitchFamily="18" charset="0"/>
          </a:endParaRPr>
        </a:p>
      </dgm:t>
    </dgm:pt>
    <dgm:pt modelId="{E7EB8B10-3813-41A5-81AE-1ECD0E28F057}" type="parTrans" cxnId="{69FE7B92-5845-4EE5-85DC-0D7E34E2011C}">
      <dgm:prSet/>
      <dgm:spPr/>
      <dgm:t>
        <a:bodyPr/>
        <a:lstStyle/>
        <a:p>
          <a:endParaRPr lang="zh-TW" altLang="en-US">
            <a:latin typeface="Times New Roman" panose="02020603050405020304" pitchFamily="18" charset="0"/>
            <a:cs typeface="Times New Roman" panose="02020603050405020304" pitchFamily="18" charset="0"/>
          </a:endParaRPr>
        </a:p>
      </dgm:t>
    </dgm:pt>
    <dgm:pt modelId="{C5B09C4E-B013-4462-B7C4-C7CF4D963471}" type="sibTrans" cxnId="{69FE7B92-5845-4EE5-85DC-0D7E34E2011C}">
      <dgm:prSet/>
      <dgm:spPr/>
      <dgm:t>
        <a:bodyPr/>
        <a:lstStyle/>
        <a:p>
          <a:endParaRPr lang="zh-TW" altLang="en-US">
            <a:latin typeface="Times New Roman" panose="02020603050405020304" pitchFamily="18" charset="0"/>
            <a:cs typeface="Times New Roman" panose="02020603050405020304" pitchFamily="18" charset="0"/>
          </a:endParaRPr>
        </a:p>
      </dgm:t>
    </dgm:pt>
    <dgm:pt modelId="{3001C0E5-8BF3-4410-AA4F-C0D61F132936}" type="pres">
      <dgm:prSet presAssocID="{CCD2E1A5-4F64-4CC7-8C8F-F88126A87C5F}" presName="Name0" presStyleCnt="0">
        <dgm:presLayoutVars>
          <dgm:chMax val="1"/>
          <dgm:dir/>
          <dgm:animLvl val="ctr"/>
          <dgm:resizeHandles val="exact"/>
        </dgm:presLayoutVars>
      </dgm:prSet>
      <dgm:spPr/>
      <dgm:t>
        <a:bodyPr/>
        <a:lstStyle/>
        <a:p>
          <a:endParaRPr lang="zh-TW" altLang="en-US"/>
        </a:p>
      </dgm:t>
    </dgm:pt>
    <dgm:pt modelId="{3CCAF425-706B-4726-A4F6-BF2FD66C069C}" type="pres">
      <dgm:prSet presAssocID="{7968DB12-EB86-4E49-81BB-5BB80B69E7A6}" presName="centerShape" presStyleLbl="node0" presStyleIdx="0" presStyleCnt="1"/>
      <dgm:spPr/>
      <dgm:t>
        <a:bodyPr/>
        <a:lstStyle/>
        <a:p>
          <a:endParaRPr lang="zh-TW" altLang="en-US"/>
        </a:p>
      </dgm:t>
    </dgm:pt>
    <dgm:pt modelId="{3CCF9172-A77B-4812-B955-61D3FB8A30DA}" type="pres">
      <dgm:prSet presAssocID="{1A7410CC-1274-43CE-97C6-5D155FF0674A}" presName="parTrans" presStyleLbl="sibTrans2D1" presStyleIdx="0" presStyleCnt="4"/>
      <dgm:spPr/>
      <dgm:t>
        <a:bodyPr/>
        <a:lstStyle/>
        <a:p>
          <a:endParaRPr lang="zh-TW" altLang="en-US"/>
        </a:p>
      </dgm:t>
    </dgm:pt>
    <dgm:pt modelId="{9D13CF5F-057B-4262-BB9F-BE6D32ABE6D3}" type="pres">
      <dgm:prSet presAssocID="{1A7410CC-1274-43CE-97C6-5D155FF0674A}" presName="connectorText" presStyleLbl="sibTrans2D1" presStyleIdx="0" presStyleCnt="4"/>
      <dgm:spPr/>
      <dgm:t>
        <a:bodyPr/>
        <a:lstStyle/>
        <a:p>
          <a:endParaRPr lang="zh-TW" altLang="en-US"/>
        </a:p>
      </dgm:t>
    </dgm:pt>
    <dgm:pt modelId="{BD750423-E3CC-4107-8636-750A5ABA34CC}" type="pres">
      <dgm:prSet presAssocID="{15186635-86DA-4FD0-A171-7C6F5F6B1728}" presName="node" presStyleLbl="node1" presStyleIdx="0" presStyleCnt="4">
        <dgm:presLayoutVars>
          <dgm:bulletEnabled val="1"/>
        </dgm:presLayoutVars>
      </dgm:prSet>
      <dgm:spPr/>
      <dgm:t>
        <a:bodyPr/>
        <a:lstStyle/>
        <a:p>
          <a:endParaRPr lang="zh-TW" altLang="en-US"/>
        </a:p>
      </dgm:t>
    </dgm:pt>
    <dgm:pt modelId="{BE99CEEA-0DA6-4EF4-ACB3-CCA059738E3A}" type="pres">
      <dgm:prSet presAssocID="{7AA6FC24-09D0-44C1-9757-04B5338764BE}" presName="parTrans" presStyleLbl="sibTrans2D1" presStyleIdx="1" presStyleCnt="4"/>
      <dgm:spPr/>
      <dgm:t>
        <a:bodyPr/>
        <a:lstStyle/>
        <a:p>
          <a:endParaRPr lang="zh-TW" altLang="en-US"/>
        </a:p>
      </dgm:t>
    </dgm:pt>
    <dgm:pt modelId="{AADFEE28-3145-4D79-B409-0ADEB6C49E5B}" type="pres">
      <dgm:prSet presAssocID="{7AA6FC24-09D0-44C1-9757-04B5338764BE}" presName="connectorText" presStyleLbl="sibTrans2D1" presStyleIdx="1" presStyleCnt="4"/>
      <dgm:spPr/>
      <dgm:t>
        <a:bodyPr/>
        <a:lstStyle/>
        <a:p>
          <a:endParaRPr lang="zh-TW" altLang="en-US"/>
        </a:p>
      </dgm:t>
    </dgm:pt>
    <dgm:pt modelId="{1D9498D4-778E-4410-9519-7B07AD3CF3B4}" type="pres">
      <dgm:prSet presAssocID="{30175F0E-DE74-4398-B436-86F572183DBE}" presName="node" presStyleLbl="node1" presStyleIdx="1" presStyleCnt="4">
        <dgm:presLayoutVars>
          <dgm:bulletEnabled val="1"/>
        </dgm:presLayoutVars>
      </dgm:prSet>
      <dgm:spPr/>
      <dgm:t>
        <a:bodyPr/>
        <a:lstStyle/>
        <a:p>
          <a:endParaRPr lang="zh-TW" altLang="en-US"/>
        </a:p>
      </dgm:t>
    </dgm:pt>
    <dgm:pt modelId="{657723D3-3897-44F4-8AD5-600724A67E72}" type="pres">
      <dgm:prSet presAssocID="{6C1917BF-3BBF-437F-9EEA-3BE4575EC2E9}" presName="parTrans" presStyleLbl="sibTrans2D1" presStyleIdx="2" presStyleCnt="4"/>
      <dgm:spPr/>
      <dgm:t>
        <a:bodyPr/>
        <a:lstStyle/>
        <a:p>
          <a:endParaRPr lang="zh-TW" altLang="en-US"/>
        </a:p>
      </dgm:t>
    </dgm:pt>
    <dgm:pt modelId="{68543205-2E59-4E20-B814-77676B4D120D}" type="pres">
      <dgm:prSet presAssocID="{6C1917BF-3BBF-437F-9EEA-3BE4575EC2E9}" presName="connectorText" presStyleLbl="sibTrans2D1" presStyleIdx="2" presStyleCnt="4"/>
      <dgm:spPr/>
      <dgm:t>
        <a:bodyPr/>
        <a:lstStyle/>
        <a:p>
          <a:endParaRPr lang="zh-TW" altLang="en-US"/>
        </a:p>
      </dgm:t>
    </dgm:pt>
    <dgm:pt modelId="{BE384525-6F6A-44AB-8ACF-443B7BF92453}" type="pres">
      <dgm:prSet presAssocID="{B280A38C-A019-4223-9A6F-97F1605161C0}" presName="node" presStyleLbl="node1" presStyleIdx="2" presStyleCnt="4">
        <dgm:presLayoutVars>
          <dgm:bulletEnabled val="1"/>
        </dgm:presLayoutVars>
      </dgm:prSet>
      <dgm:spPr/>
      <dgm:t>
        <a:bodyPr/>
        <a:lstStyle/>
        <a:p>
          <a:endParaRPr lang="zh-TW" altLang="en-US"/>
        </a:p>
      </dgm:t>
    </dgm:pt>
    <dgm:pt modelId="{759767FA-29AE-4D30-A5E0-7C62F295E5F3}" type="pres">
      <dgm:prSet presAssocID="{E7EB8B10-3813-41A5-81AE-1ECD0E28F057}" presName="parTrans" presStyleLbl="sibTrans2D1" presStyleIdx="3" presStyleCnt="4"/>
      <dgm:spPr/>
      <dgm:t>
        <a:bodyPr/>
        <a:lstStyle/>
        <a:p>
          <a:endParaRPr lang="zh-TW" altLang="en-US"/>
        </a:p>
      </dgm:t>
    </dgm:pt>
    <dgm:pt modelId="{2E9921BC-8570-4451-8E48-79558E4CF717}" type="pres">
      <dgm:prSet presAssocID="{E7EB8B10-3813-41A5-81AE-1ECD0E28F057}" presName="connectorText" presStyleLbl="sibTrans2D1" presStyleIdx="3" presStyleCnt="4"/>
      <dgm:spPr/>
      <dgm:t>
        <a:bodyPr/>
        <a:lstStyle/>
        <a:p>
          <a:endParaRPr lang="zh-TW" altLang="en-US"/>
        </a:p>
      </dgm:t>
    </dgm:pt>
    <dgm:pt modelId="{C97A99AD-8DED-4248-9313-9E990DC534CC}" type="pres">
      <dgm:prSet presAssocID="{2287C004-464B-41D2-9FB8-AAE090DF00C0}" presName="node" presStyleLbl="node1" presStyleIdx="3" presStyleCnt="4">
        <dgm:presLayoutVars>
          <dgm:bulletEnabled val="1"/>
        </dgm:presLayoutVars>
      </dgm:prSet>
      <dgm:spPr/>
      <dgm:t>
        <a:bodyPr/>
        <a:lstStyle/>
        <a:p>
          <a:endParaRPr lang="zh-TW" altLang="en-US"/>
        </a:p>
      </dgm:t>
    </dgm:pt>
  </dgm:ptLst>
  <dgm:cxnLst>
    <dgm:cxn modelId="{8ED10F82-CA29-4BEA-8DDC-53F112C6469D}" type="presOf" srcId="{E7EB8B10-3813-41A5-81AE-1ECD0E28F057}" destId="{2E9921BC-8570-4451-8E48-79558E4CF717}" srcOrd="1" destOrd="0" presId="urn:microsoft.com/office/officeart/2005/8/layout/radial5"/>
    <dgm:cxn modelId="{B9DA0868-979D-45C8-8C98-90DAD9D9D9BA}" type="presOf" srcId="{7968DB12-EB86-4E49-81BB-5BB80B69E7A6}" destId="{3CCAF425-706B-4726-A4F6-BF2FD66C069C}" srcOrd="0" destOrd="0" presId="urn:microsoft.com/office/officeart/2005/8/layout/radial5"/>
    <dgm:cxn modelId="{C1A2AA05-0E82-494D-8A74-03286420750F}" srcId="{7968DB12-EB86-4E49-81BB-5BB80B69E7A6}" destId="{15186635-86DA-4FD0-A171-7C6F5F6B1728}" srcOrd="0" destOrd="0" parTransId="{1A7410CC-1274-43CE-97C6-5D155FF0674A}" sibTransId="{6885BDA6-C43C-4A09-BBBB-8BCD3727EC0C}"/>
    <dgm:cxn modelId="{B7C5D9DA-980C-4BD6-BF57-AA0BFE85ACA3}" type="presOf" srcId="{7AA6FC24-09D0-44C1-9757-04B5338764BE}" destId="{AADFEE28-3145-4D79-B409-0ADEB6C49E5B}" srcOrd="1" destOrd="0" presId="urn:microsoft.com/office/officeart/2005/8/layout/radial5"/>
    <dgm:cxn modelId="{38C68160-A530-408C-A5EC-35A8B2C9D774}" type="presOf" srcId="{E7EB8B10-3813-41A5-81AE-1ECD0E28F057}" destId="{759767FA-29AE-4D30-A5E0-7C62F295E5F3}" srcOrd="0" destOrd="0" presId="urn:microsoft.com/office/officeart/2005/8/layout/radial5"/>
    <dgm:cxn modelId="{F8948F55-7E2D-4699-A724-2B204C1CB99C}" type="presOf" srcId="{B280A38C-A019-4223-9A6F-97F1605161C0}" destId="{BE384525-6F6A-44AB-8ACF-443B7BF92453}" srcOrd="0" destOrd="0" presId="urn:microsoft.com/office/officeart/2005/8/layout/radial5"/>
    <dgm:cxn modelId="{834E7AFF-6DBD-4446-B86D-0D0934ACA7D1}" srcId="{7968DB12-EB86-4E49-81BB-5BB80B69E7A6}" destId="{30175F0E-DE74-4398-B436-86F572183DBE}" srcOrd="1" destOrd="0" parTransId="{7AA6FC24-09D0-44C1-9757-04B5338764BE}" sibTransId="{C9CDCEB3-81C8-4270-B06E-EFD6C76E7C07}"/>
    <dgm:cxn modelId="{5DB44A71-200D-4AE4-8D0A-226FE5BDB079}" srcId="{CCD2E1A5-4F64-4CC7-8C8F-F88126A87C5F}" destId="{7968DB12-EB86-4E49-81BB-5BB80B69E7A6}" srcOrd="0" destOrd="0" parTransId="{B19D9CFD-EFBE-4512-9732-B0CD5A2A5202}" sibTransId="{9F0BEE65-2CA0-4938-9D01-84C11C0FA4BA}"/>
    <dgm:cxn modelId="{90F42D67-4334-4CDC-BEBD-8AEC9C7EFDF7}" type="presOf" srcId="{6C1917BF-3BBF-437F-9EEA-3BE4575EC2E9}" destId="{657723D3-3897-44F4-8AD5-600724A67E72}" srcOrd="0" destOrd="0" presId="urn:microsoft.com/office/officeart/2005/8/layout/radial5"/>
    <dgm:cxn modelId="{35BD56B1-1CC7-4D35-BDAB-55DAE2CE8269}" type="presOf" srcId="{7AA6FC24-09D0-44C1-9757-04B5338764BE}" destId="{BE99CEEA-0DA6-4EF4-ACB3-CCA059738E3A}" srcOrd="0" destOrd="0" presId="urn:microsoft.com/office/officeart/2005/8/layout/radial5"/>
    <dgm:cxn modelId="{FB3AD3B2-CD4B-4E92-975A-CB152292829D}" type="presOf" srcId="{2287C004-464B-41D2-9FB8-AAE090DF00C0}" destId="{C97A99AD-8DED-4248-9313-9E990DC534CC}" srcOrd="0" destOrd="0" presId="urn:microsoft.com/office/officeart/2005/8/layout/radial5"/>
    <dgm:cxn modelId="{DBBB1709-27F4-4373-935F-E4DCE96C9558}" type="presOf" srcId="{15186635-86DA-4FD0-A171-7C6F5F6B1728}" destId="{BD750423-E3CC-4107-8636-750A5ABA34CC}" srcOrd="0" destOrd="0" presId="urn:microsoft.com/office/officeart/2005/8/layout/radial5"/>
    <dgm:cxn modelId="{64B6B91B-4A3C-433C-A37E-B89AEEB8CA8B}" type="presOf" srcId="{1A7410CC-1274-43CE-97C6-5D155FF0674A}" destId="{3CCF9172-A77B-4812-B955-61D3FB8A30DA}" srcOrd="0" destOrd="0" presId="urn:microsoft.com/office/officeart/2005/8/layout/radial5"/>
    <dgm:cxn modelId="{4E5E00D4-A7AA-4A5C-B4A0-05B6606F8B37}" type="presOf" srcId="{30175F0E-DE74-4398-B436-86F572183DBE}" destId="{1D9498D4-778E-4410-9519-7B07AD3CF3B4}" srcOrd="0" destOrd="0" presId="urn:microsoft.com/office/officeart/2005/8/layout/radial5"/>
    <dgm:cxn modelId="{1DB5DCEB-4A61-43DD-A56C-E312CC58589F}" type="presOf" srcId="{1A7410CC-1274-43CE-97C6-5D155FF0674A}" destId="{9D13CF5F-057B-4262-BB9F-BE6D32ABE6D3}" srcOrd="1" destOrd="0" presId="urn:microsoft.com/office/officeart/2005/8/layout/radial5"/>
    <dgm:cxn modelId="{2D2661A8-433D-4AC2-B17F-998A7DF3EF5B}" type="presOf" srcId="{CCD2E1A5-4F64-4CC7-8C8F-F88126A87C5F}" destId="{3001C0E5-8BF3-4410-AA4F-C0D61F132936}" srcOrd="0" destOrd="0" presId="urn:microsoft.com/office/officeart/2005/8/layout/radial5"/>
    <dgm:cxn modelId="{836DC9AB-F757-454D-BC04-00A1A56BFC58}" type="presOf" srcId="{6C1917BF-3BBF-437F-9EEA-3BE4575EC2E9}" destId="{68543205-2E59-4E20-B814-77676B4D120D}" srcOrd="1" destOrd="0" presId="urn:microsoft.com/office/officeart/2005/8/layout/radial5"/>
    <dgm:cxn modelId="{69FE7B92-5845-4EE5-85DC-0D7E34E2011C}" srcId="{7968DB12-EB86-4E49-81BB-5BB80B69E7A6}" destId="{2287C004-464B-41D2-9FB8-AAE090DF00C0}" srcOrd="3" destOrd="0" parTransId="{E7EB8B10-3813-41A5-81AE-1ECD0E28F057}" sibTransId="{C5B09C4E-B013-4462-B7C4-C7CF4D963471}"/>
    <dgm:cxn modelId="{1F9485F7-AB2E-4D88-A335-80230EA8BB91}" srcId="{7968DB12-EB86-4E49-81BB-5BB80B69E7A6}" destId="{B280A38C-A019-4223-9A6F-97F1605161C0}" srcOrd="2" destOrd="0" parTransId="{6C1917BF-3BBF-437F-9EEA-3BE4575EC2E9}" sibTransId="{CFF163F4-6011-46AF-9D3E-FDD732EFDA65}"/>
    <dgm:cxn modelId="{6CBF29EF-CC92-44F9-B19B-06E119FC8F89}" type="presParOf" srcId="{3001C0E5-8BF3-4410-AA4F-C0D61F132936}" destId="{3CCAF425-706B-4726-A4F6-BF2FD66C069C}" srcOrd="0" destOrd="0" presId="urn:microsoft.com/office/officeart/2005/8/layout/radial5"/>
    <dgm:cxn modelId="{6EA4270A-762B-4B01-9DD6-F31880DB5CF5}" type="presParOf" srcId="{3001C0E5-8BF3-4410-AA4F-C0D61F132936}" destId="{3CCF9172-A77B-4812-B955-61D3FB8A30DA}" srcOrd="1" destOrd="0" presId="urn:microsoft.com/office/officeart/2005/8/layout/radial5"/>
    <dgm:cxn modelId="{2DDDF037-CA41-4EC0-ACE4-5C774B8E0134}" type="presParOf" srcId="{3CCF9172-A77B-4812-B955-61D3FB8A30DA}" destId="{9D13CF5F-057B-4262-BB9F-BE6D32ABE6D3}" srcOrd="0" destOrd="0" presId="urn:microsoft.com/office/officeart/2005/8/layout/radial5"/>
    <dgm:cxn modelId="{9C3C5BE6-05A6-4602-AB76-46EA093C11DE}" type="presParOf" srcId="{3001C0E5-8BF3-4410-AA4F-C0D61F132936}" destId="{BD750423-E3CC-4107-8636-750A5ABA34CC}" srcOrd="2" destOrd="0" presId="urn:microsoft.com/office/officeart/2005/8/layout/radial5"/>
    <dgm:cxn modelId="{923F59F7-10BC-4A31-96DE-DCE6C3E4E0D5}" type="presParOf" srcId="{3001C0E5-8BF3-4410-AA4F-C0D61F132936}" destId="{BE99CEEA-0DA6-4EF4-ACB3-CCA059738E3A}" srcOrd="3" destOrd="0" presId="urn:microsoft.com/office/officeart/2005/8/layout/radial5"/>
    <dgm:cxn modelId="{DA9A4B8D-E608-4466-94B9-E76BA695033E}" type="presParOf" srcId="{BE99CEEA-0DA6-4EF4-ACB3-CCA059738E3A}" destId="{AADFEE28-3145-4D79-B409-0ADEB6C49E5B}" srcOrd="0" destOrd="0" presId="urn:microsoft.com/office/officeart/2005/8/layout/radial5"/>
    <dgm:cxn modelId="{6666E2A6-8C3E-4666-96B9-F7E650F2FEF5}" type="presParOf" srcId="{3001C0E5-8BF3-4410-AA4F-C0D61F132936}" destId="{1D9498D4-778E-4410-9519-7B07AD3CF3B4}" srcOrd="4" destOrd="0" presId="urn:microsoft.com/office/officeart/2005/8/layout/radial5"/>
    <dgm:cxn modelId="{38F0C4B5-3B9D-4195-BC6A-F13A3362FE3F}" type="presParOf" srcId="{3001C0E5-8BF3-4410-AA4F-C0D61F132936}" destId="{657723D3-3897-44F4-8AD5-600724A67E72}" srcOrd="5" destOrd="0" presId="urn:microsoft.com/office/officeart/2005/8/layout/radial5"/>
    <dgm:cxn modelId="{DE9ED53B-57CF-4FCE-8B78-DD74C4A49216}" type="presParOf" srcId="{657723D3-3897-44F4-8AD5-600724A67E72}" destId="{68543205-2E59-4E20-B814-77676B4D120D}" srcOrd="0" destOrd="0" presId="urn:microsoft.com/office/officeart/2005/8/layout/radial5"/>
    <dgm:cxn modelId="{8295F21B-B6D0-4249-AF43-238A1E9A4CC4}" type="presParOf" srcId="{3001C0E5-8BF3-4410-AA4F-C0D61F132936}" destId="{BE384525-6F6A-44AB-8ACF-443B7BF92453}" srcOrd="6" destOrd="0" presId="urn:microsoft.com/office/officeart/2005/8/layout/radial5"/>
    <dgm:cxn modelId="{9C991D0E-BBF2-4D09-A282-77D3DBFC0F21}" type="presParOf" srcId="{3001C0E5-8BF3-4410-AA4F-C0D61F132936}" destId="{759767FA-29AE-4D30-A5E0-7C62F295E5F3}" srcOrd="7" destOrd="0" presId="urn:microsoft.com/office/officeart/2005/8/layout/radial5"/>
    <dgm:cxn modelId="{D675613D-52C3-48EE-B630-C8023A6618C9}" type="presParOf" srcId="{759767FA-29AE-4D30-A5E0-7C62F295E5F3}" destId="{2E9921BC-8570-4451-8E48-79558E4CF717}" srcOrd="0" destOrd="0" presId="urn:microsoft.com/office/officeart/2005/8/layout/radial5"/>
    <dgm:cxn modelId="{DD5A5100-485E-4ECD-9833-2DA111D1D105}" type="presParOf" srcId="{3001C0E5-8BF3-4410-AA4F-C0D61F132936}" destId="{C97A99AD-8DED-4248-9313-9E990DC534CC}"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FDE7CD-AFF3-412A-9D9E-B18281FEF195}" type="doc">
      <dgm:prSet loTypeId="urn:microsoft.com/office/officeart/2005/8/layout/funnel1" loCatId="relationship" qsTypeId="urn:microsoft.com/office/officeart/2005/8/quickstyle/simple1" qsCatId="simple" csTypeId="urn:microsoft.com/office/officeart/2005/8/colors/colorful2" csCatId="colorful" phldr="1"/>
      <dgm:spPr/>
      <dgm:t>
        <a:bodyPr/>
        <a:lstStyle/>
        <a:p>
          <a:endParaRPr lang="zh-TW" altLang="en-US"/>
        </a:p>
      </dgm:t>
    </dgm:pt>
    <dgm:pt modelId="{D80FC55A-9543-42FD-9EFD-8209671CD139}">
      <dgm:prSet phldrT="[文字]"/>
      <dgm:spPr/>
      <dgm:t>
        <a:bodyPr/>
        <a:lstStyle/>
        <a:p>
          <a:r>
            <a:rPr lang="en-US" altLang="zh-TW" dirty="0" smtClean="0">
              <a:latin typeface="Times New Roman" panose="02020603050405020304" pitchFamily="18" charset="0"/>
              <a:cs typeface="Times New Roman" panose="02020603050405020304" pitchFamily="18" charset="0"/>
            </a:rPr>
            <a:t>Product Insight</a:t>
          </a:r>
          <a:endParaRPr lang="zh-TW" altLang="en-US" dirty="0">
            <a:latin typeface="Times New Roman" panose="02020603050405020304" pitchFamily="18" charset="0"/>
            <a:cs typeface="Times New Roman" panose="02020603050405020304" pitchFamily="18" charset="0"/>
          </a:endParaRPr>
        </a:p>
      </dgm:t>
    </dgm:pt>
    <dgm:pt modelId="{1948B0A9-7974-4792-B2B1-2C1F6152C565}" type="parTrans" cxnId="{AD7AE1DD-264B-44C8-9C8B-A0DD12516F90}">
      <dgm:prSet/>
      <dgm:spPr/>
      <dgm:t>
        <a:bodyPr/>
        <a:lstStyle/>
        <a:p>
          <a:endParaRPr lang="zh-TW" altLang="en-US">
            <a:latin typeface="Times New Roman" panose="02020603050405020304" pitchFamily="18" charset="0"/>
            <a:cs typeface="Times New Roman" panose="02020603050405020304" pitchFamily="18" charset="0"/>
          </a:endParaRPr>
        </a:p>
      </dgm:t>
    </dgm:pt>
    <dgm:pt modelId="{5AD71AFD-B5D1-4294-B3FE-795C32AD60F1}" type="sibTrans" cxnId="{AD7AE1DD-264B-44C8-9C8B-A0DD12516F90}">
      <dgm:prSet/>
      <dgm:spPr/>
      <dgm:t>
        <a:bodyPr/>
        <a:lstStyle/>
        <a:p>
          <a:endParaRPr lang="zh-TW" altLang="en-US">
            <a:latin typeface="Times New Roman" panose="02020603050405020304" pitchFamily="18" charset="0"/>
            <a:cs typeface="Times New Roman" panose="02020603050405020304" pitchFamily="18" charset="0"/>
          </a:endParaRPr>
        </a:p>
      </dgm:t>
    </dgm:pt>
    <dgm:pt modelId="{789A3D43-A618-4FC8-8352-E783A0095D9D}">
      <dgm:prSet phldrT="[文字]"/>
      <dgm:spPr/>
      <dgm:t>
        <a:bodyPr/>
        <a:lstStyle/>
        <a:p>
          <a:r>
            <a:rPr lang="en-US" altLang="zh-TW" dirty="0" smtClean="0">
              <a:latin typeface="Times New Roman" panose="02020603050405020304" pitchFamily="18" charset="0"/>
              <a:cs typeface="Times New Roman" panose="02020603050405020304" pitchFamily="18" charset="0"/>
            </a:rPr>
            <a:t>Future Innovation</a:t>
          </a:r>
          <a:endParaRPr lang="zh-TW" altLang="en-US" dirty="0">
            <a:latin typeface="Times New Roman" panose="02020603050405020304" pitchFamily="18" charset="0"/>
            <a:cs typeface="Times New Roman" panose="02020603050405020304" pitchFamily="18" charset="0"/>
          </a:endParaRPr>
        </a:p>
      </dgm:t>
    </dgm:pt>
    <dgm:pt modelId="{8DA30A49-D938-4D4B-9BFE-F3B5F60D4589}" type="parTrans" cxnId="{90085ABD-A067-43D7-8F25-6A327FE12A64}">
      <dgm:prSet/>
      <dgm:spPr/>
      <dgm:t>
        <a:bodyPr/>
        <a:lstStyle/>
        <a:p>
          <a:endParaRPr lang="zh-TW" altLang="en-US">
            <a:latin typeface="Times New Roman" panose="02020603050405020304" pitchFamily="18" charset="0"/>
            <a:cs typeface="Times New Roman" panose="02020603050405020304" pitchFamily="18" charset="0"/>
          </a:endParaRPr>
        </a:p>
      </dgm:t>
    </dgm:pt>
    <dgm:pt modelId="{3322A10F-FDCE-4C79-8F89-DFAAFDBAE504}" type="sibTrans" cxnId="{90085ABD-A067-43D7-8F25-6A327FE12A64}">
      <dgm:prSet/>
      <dgm:spPr/>
      <dgm:t>
        <a:bodyPr/>
        <a:lstStyle/>
        <a:p>
          <a:endParaRPr lang="zh-TW" altLang="en-US">
            <a:latin typeface="Times New Roman" panose="02020603050405020304" pitchFamily="18" charset="0"/>
            <a:cs typeface="Times New Roman" panose="02020603050405020304" pitchFamily="18" charset="0"/>
          </a:endParaRPr>
        </a:p>
      </dgm:t>
    </dgm:pt>
    <dgm:pt modelId="{B9310C18-6F9F-4EB8-92E8-35A87ECDDE29}">
      <dgm:prSet phldrT="[文字]"/>
      <dgm:spPr/>
      <dgm:t>
        <a:bodyPr/>
        <a:lstStyle/>
        <a:p>
          <a:r>
            <a:rPr lang="en-US" altLang="zh-TW" dirty="0" smtClean="0">
              <a:latin typeface="Times New Roman" panose="02020603050405020304" pitchFamily="18" charset="0"/>
              <a:cs typeface="Times New Roman" panose="02020603050405020304" pitchFamily="18" charset="0"/>
            </a:rPr>
            <a:t>Opportunities</a:t>
          </a:r>
          <a:endParaRPr lang="zh-TW" altLang="en-US" dirty="0">
            <a:latin typeface="Times New Roman" panose="02020603050405020304" pitchFamily="18" charset="0"/>
            <a:cs typeface="Times New Roman" panose="02020603050405020304" pitchFamily="18" charset="0"/>
          </a:endParaRPr>
        </a:p>
      </dgm:t>
    </dgm:pt>
    <dgm:pt modelId="{646DF8C8-6184-4768-8575-B6697C31B2D5}" type="parTrans" cxnId="{0078ED36-ABF4-494B-82E7-457ABB18C8BF}">
      <dgm:prSet/>
      <dgm:spPr/>
      <dgm:t>
        <a:bodyPr/>
        <a:lstStyle/>
        <a:p>
          <a:endParaRPr lang="zh-TW" altLang="en-US">
            <a:latin typeface="Times New Roman" panose="02020603050405020304" pitchFamily="18" charset="0"/>
            <a:cs typeface="Times New Roman" panose="02020603050405020304" pitchFamily="18" charset="0"/>
          </a:endParaRPr>
        </a:p>
      </dgm:t>
    </dgm:pt>
    <dgm:pt modelId="{EEB627E1-0E3F-4015-90DC-B553A7CD8F72}" type="sibTrans" cxnId="{0078ED36-ABF4-494B-82E7-457ABB18C8BF}">
      <dgm:prSet/>
      <dgm:spPr/>
      <dgm:t>
        <a:bodyPr/>
        <a:lstStyle/>
        <a:p>
          <a:endParaRPr lang="zh-TW" altLang="en-US">
            <a:latin typeface="Times New Roman" panose="02020603050405020304" pitchFamily="18" charset="0"/>
            <a:cs typeface="Times New Roman" panose="02020603050405020304" pitchFamily="18" charset="0"/>
          </a:endParaRPr>
        </a:p>
      </dgm:t>
    </dgm:pt>
    <dgm:pt modelId="{5DFC37A8-95B6-4489-9044-92A39A88D1D7}">
      <dgm:prSet phldrT="[文字]" phldr="1"/>
      <dgm:spPr/>
      <dgm:t>
        <a:bodyPr/>
        <a:lstStyle/>
        <a:p>
          <a:endParaRPr lang="zh-TW" altLang="en-US" dirty="0">
            <a:latin typeface="Times New Roman" panose="02020603050405020304" pitchFamily="18" charset="0"/>
            <a:cs typeface="Times New Roman" panose="02020603050405020304" pitchFamily="18" charset="0"/>
          </a:endParaRPr>
        </a:p>
      </dgm:t>
    </dgm:pt>
    <dgm:pt modelId="{F6AE950B-A51A-400E-A359-002DB94E099D}" type="parTrans" cxnId="{2F241A2F-DA33-4F59-B9BD-C8F198B3123A}">
      <dgm:prSet/>
      <dgm:spPr/>
      <dgm:t>
        <a:bodyPr/>
        <a:lstStyle/>
        <a:p>
          <a:endParaRPr lang="zh-TW" altLang="en-US">
            <a:latin typeface="Times New Roman" panose="02020603050405020304" pitchFamily="18" charset="0"/>
            <a:cs typeface="Times New Roman" panose="02020603050405020304" pitchFamily="18" charset="0"/>
          </a:endParaRPr>
        </a:p>
      </dgm:t>
    </dgm:pt>
    <dgm:pt modelId="{7C8316BA-A78D-4B8E-B971-677F58319EC7}" type="sibTrans" cxnId="{2F241A2F-DA33-4F59-B9BD-C8F198B3123A}">
      <dgm:prSet/>
      <dgm:spPr/>
      <dgm:t>
        <a:bodyPr/>
        <a:lstStyle/>
        <a:p>
          <a:endParaRPr lang="zh-TW" altLang="en-US">
            <a:latin typeface="Times New Roman" panose="02020603050405020304" pitchFamily="18" charset="0"/>
            <a:cs typeface="Times New Roman" panose="02020603050405020304" pitchFamily="18" charset="0"/>
          </a:endParaRPr>
        </a:p>
      </dgm:t>
    </dgm:pt>
    <dgm:pt modelId="{48E4BD31-46EE-4A21-B800-12EDBE242287}">
      <dgm:prSet phldrT="[文字]"/>
      <dgm:spPr/>
      <dgm:t>
        <a:bodyPr/>
        <a:lstStyle/>
        <a:p>
          <a:r>
            <a:rPr lang="en-US" altLang="zh-TW" dirty="0" smtClean="0">
              <a:latin typeface="Times New Roman" panose="02020603050405020304" pitchFamily="18" charset="0"/>
              <a:cs typeface="Times New Roman" panose="02020603050405020304" pitchFamily="18" charset="0"/>
            </a:rPr>
            <a:t>Competitive Advantage</a:t>
          </a:r>
          <a:endParaRPr lang="zh-TW" altLang="en-US" dirty="0">
            <a:latin typeface="Times New Roman" panose="02020603050405020304" pitchFamily="18" charset="0"/>
            <a:cs typeface="Times New Roman" panose="02020603050405020304" pitchFamily="18" charset="0"/>
          </a:endParaRPr>
        </a:p>
      </dgm:t>
    </dgm:pt>
    <dgm:pt modelId="{C5D55AA0-C15D-4CC2-A0EE-A483E94719FA}" type="parTrans" cxnId="{7C9D579D-07D3-4A4B-BD3D-E79AE8D0C1E1}">
      <dgm:prSet/>
      <dgm:spPr/>
      <dgm:t>
        <a:bodyPr/>
        <a:lstStyle/>
        <a:p>
          <a:endParaRPr lang="zh-TW" altLang="en-US">
            <a:latin typeface="Times New Roman" panose="02020603050405020304" pitchFamily="18" charset="0"/>
            <a:cs typeface="Times New Roman" panose="02020603050405020304" pitchFamily="18" charset="0"/>
          </a:endParaRPr>
        </a:p>
      </dgm:t>
    </dgm:pt>
    <dgm:pt modelId="{FF1B9CEE-EA17-412F-B326-12B3C83035ED}" type="sibTrans" cxnId="{7C9D579D-07D3-4A4B-BD3D-E79AE8D0C1E1}">
      <dgm:prSet/>
      <dgm:spPr/>
      <dgm:t>
        <a:bodyPr/>
        <a:lstStyle/>
        <a:p>
          <a:endParaRPr lang="zh-TW" altLang="en-US">
            <a:latin typeface="Times New Roman" panose="02020603050405020304" pitchFamily="18" charset="0"/>
            <a:cs typeface="Times New Roman" panose="02020603050405020304" pitchFamily="18" charset="0"/>
          </a:endParaRPr>
        </a:p>
      </dgm:t>
    </dgm:pt>
    <dgm:pt modelId="{64036C88-8DC4-4C56-A8E4-82587309646E}" type="pres">
      <dgm:prSet presAssocID="{DBFDE7CD-AFF3-412A-9D9E-B18281FEF195}" presName="Name0" presStyleCnt="0">
        <dgm:presLayoutVars>
          <dgm:chMax val="4"/>
          <dgm:resizeHandles val="exact"/>
        </dgm:presLayoutVars>
      </dgm:prSet>
      <dgm:spPr/>
      <dgm:t>
        <a:bodyPr/>
        <a:lstStyle/>
        <a:p>
          <a:endParaRPr lang="zh-TW" altLang="en-US"/>
        </a:p>
      </dgm:t>
    </dgm:pt>
    <dgm:pt modelId="{570AD54A-8FA0-4DC2-AF8F-E3401CC906CB}" type="pres">
      <dgm:prSet presAssocID="{DBFDE7CD-AFF3-412A-9D9E-B18281FEF195}" presName="ellipse" presStyleLbl="trBgShp" presStyleIdx="0" presStyleCnt="1"/>
      <dgm:spPr/>
      <dgm:t>
        <a:bodyPr/>
        <a:lstStyle/>
        <a:p>
          <a:endParaRPr lang="zh-TW" altLang="en-US"/>
        </a:p>
      </dgm:t>
    </dgm:pt>
    <dgm:pt modelId="{B61B4783-E972-4531-A689-63138003EA76}" type="pres">
      <dgm:prSet presAssocID="{DBFDE7CD-AFF3-412A-9D9E-B18281FEF195}" presName="arrow1" presStyleLbl="fgShp" presStyleIdx="0" presStyleCnt="1"/>
      <dgm:spPr/>
      <dgm:t>
        <a:bodyPr/>
        <a:lstStyle/>
        <a:p>
          <a:endParaRPr lang="zh-TW" altLang="en-US"/>
        </a:p>
      </dgm:t>
    </dgm:pt>
    <dgm:pt modelId="{AFCCF0C6-D2AF-49CA-9096-73A58A511D01}" type="pres">
      <dgm:prSet presAssocID="{DBFDE7CD-AFF3-412A-9D9E-B18281FEF195}" presName="rectangle" presStyleLbl="revTx" presStyleIdx="0" presStyleCnt="1">
        <dgm:presLayoutVars>
          <dgm:bulletEnabled val="1"/>
        </dgm:presLayoutVars>
      </dgm:prSet>
      <dgm:spPr/>
      <dgm:t>
        <a:bodyPr/>
        <a:lstStyle/>
        <a:p>
          <a:endParaRPr lang="zh-TW" altLang="en-US"/>
        </a:p>
      </dgm:t>
    </dgm:pt>
    <dgm:pt modelId="{73967641-DB82-4AFC-837A-09B175AE546D}" type="pres">
      <dgm:prSet presAssocID="{789A3D43-A618-4FC8-8352-E783A0095D9D}" presName="item1" presStyleLbl="node1" presStyleIdx="0" presStyleCnt="3">
        <dgm:presLayoutVars>
          <dgm:bulletEnabled val="1"/>
        </dgm:presLayoutVars>
      </dgm:prSet>
      <dgm:spPr/>
      <dgm:t>
        <a:bodyPr/>
        <a:lstStyle/>
        <a:p>
          <a:endParaRPr lang="zh-TW" altLang="en-US"/>
        </a:p>
      </dgm:t>
    </dgm:pt>
    <dgm:pt modelId="{4CA6DFCF-95D8-4CD8-B671-3DF450BD2F38}" type="pres">
      <dgm:prSet presAssocID="{48E4BD31-46EE-4A21-B800-12EDBE242287}" presName="item2" presStyleLbl="node1" presStyleIdx="1" presStyleCnt="3">
        <dgm:presLayoutVars>
          <dgm:bulletEnabled val="1"/>
        </dgm:presLayoutVars>
      </dgm:prSet>
      <dgm:spPr/>
      <dgm:t>
        <a:bodyPr/>
        <a:lstStyle/>
        <a:p>
          <a:endParaRPr lang="zh-TW" altLang="en-US"/>
        </a:p>
      </dgm:t>
    </dgm:pt>
    <dgm:pt modelId="{36CA54BF-39BB-4FD8-8375-C2FAF0A7AC52}" type="pres">
      <dgm:prSet presAssocID="{B9310C18-6F9F-4EB8-92E8-35A87ECDDE29}" presName="item3" presStyleLbl="node1" presStyleIdx="2" presStyleCnt="3">
        <dgm:presLayoutVars>
          <dgm:bulletEnabled val="1"/>
        </dgm:presLayoutVars>
      </dgm:prSet>
      <dgm:spPr/>
      <dgm:t>
        <a:bodyPr/>
        <a:lstStyle/>
        <a:p>
          <a:endParaRPr lang="zh-TW" altLang="en-US"/>
        </a:p>
      </dgm:t>
    </dgm:pt>
    <dgm:pt modelId="{7FAABB28-E246-48F2-8989-8406D103D560}" type="pres">
      <dgm:prSet presAssocID="{DBFDE7CD-AFF3-412A-9D9E-B18281FEF195}" presName="funnel" presStyleLbl="trAlignAcc1" presStyleIdx="0" presStyleCnt="1"/>
      <dgm:spPr/>
      <dgm:t>
        <a:bodyPr/>
        <a:lstStyle/>
        <a:p>
          <a:endParaRPr lang="zh-TW" altLang="en-US"/>
        </a:p>
      </dgm:t>
    </dgm:pt>
  </dgm:ptLst>
  <dgm:cxnLst>
    <dgm:cxn modelId="{7C9D579D-07D3-4A4B-BD3D-E79AE8D0C1E1}" srcId="{DBFDE7CD-AFF3-412A-9D9E-B18281FEF195}" destId="{48E4BD31-46EE-4A21-B800-12EDBE242287}" srcOrd="2" destOrd="0" parTransId="{C5D55AA0-C15D-4CC2-A0EE-A483E94719FA}" sibTransId="{FF1B9CEE-EA17-412F-B326-12B3C83035ED}"/>
    <dgm:cxn modelId="{90085ABD-A067-43D7-8F25-6A327FE12A64}" srcId="{DBFDE7CD-AFF3-412A-9D9E-B18281FEF195}" destId="{789A3D43-A618-4FC8-8352-E783A0095D9D}" srcOrd="1" destOrd="0" parTransId="{8DA30A49-D938-4D4B-9BFE-F3B5F60D4589}" sibTransId="{3322A10F-FDCE-4C79-8F89-DFAAFDBAE504}"/>
    <dgm:cxn modelId="{2E524563-A553-448F-B0F7-3B096095BC46}" type="presOf" srcId="{D80FC55A-9543-42FD-9EFD-8209671CD139}" destId="{36CA54BF-39BB-4FD8-8375-C2FAF0A7AC52}" srcOrd="0" destOrd="0" presId="urn:microsoft.com/office/officeart/2005/8/layout/funnel1"/>
    <dgm:cxn modelId="{408B170B-4964-4AF8-B925-11FB32CA48BC}" type="presOf" srcId="{789A3D43-A618-4FC8-8352-E783A0095D9D}" destId="{4CA6DFCF-95D8-4CD8-B671-3DF450BD2F38}" srcOrd="0" destOrd="0" presId="urn:microsoft.com/office/officeart/2005/8/layout/funnel1"/>
    <dgm:cxn modelId="{0078ED36-ABF4-494B-82E7-457ABB18C8BF}" srcId="{DBFDE7CD-AFF3-412A-9D9E-B18281FEF195}" destId="{B9310C18-6F9F-4EB8-92E8-35A87ECDDE29}" srcOrd="3" destOrd="0" parTransId="{646DF8C8-6184-4768-8575-B6697C31B2D5}" sibTransId="{EEB627E1-0E3F-4015-90DC-B553A7CD8F72}"/>
    <dgm:cxn modelId="{2F241A2F-DA33-4F59-B9BD-C8F198B3123A}" srcId="{DBFDE7CD-AFF3-412A-9D9E-B18281FEF195}" destId="{5DFC37A8-95B6-4489-9044-92A39A88D1D7}" srcOrd="4" destOrd="0" parTransId="{F6AE950B-A51A-400E-A359-002DB94E099D}" sibTransId="{7C8316BA-A78D-4B8E-B971-677F58319EC7}"/>
    <dgm:cxn modelId="{968E9186-523E-4ECB-830D-3CB366408D40}" type="presOf" srcId="{48E4BD31-46EE-4A21-B800-12EDBE242287}" destId="{73967641-DB82-4AFC-837A-09B175AE546D}" srcOrd="0" destOrd="0" presId="urn:microsoft.com/office/officeart/2005/8/layout/funnel1"/>
    <dgm:cxn modelId="{AD7AE1DD-264B-44C8-9C8B-A0DD12516F90}" srcId="{DBFDE7CD-AFF3-412A-9D9E-B18281FEF195}" destId="{D80FC55A-9543-42FD-9EFD-8209671CD139}" srcOrd="0" destOrd="0" parTransId="{1948B0A9-7974-4792-B2B1-2C1F6152C565}" sibTransId="{5AD71AFD-B5D1-4294-B3FE-795C32AD60F1}"/>
    <dgm:cxn modelId="{85335AAF-CB34-4B6D-AC37-C37E30B3531F}" type="presOf" srcId="{B9310C18-6F9F-4EB8-92E8-35A87ECDDE29}" destId="{AFCCF0C6-D2AF-49CA-9096-73A58A511D01}" srcOrd="0" destOrd="0" presId="urn:microsoft.com/office/officeart/2005/8/layout/funnel1"/>
    <dgm:cxn modelId="{5A80B3DB-ACA7-4AF4-B00C-F0941C49FF8A}" type="presOf" srcId="{DBFDE7CD-AFF3-412A-9D9E-B18281FEF195}" destId="{64036C88-8DC4-4C56-A8E4-82587309646E}" srcOrd="0" destOrd="0" presId="urn:microsoft.com/office/officeart/2005/8/layout/funnel1"/>
    <dgm:cxn modelId="{F1E07BFB-AB88-4A14-8C4A-7834BE3ACD46}" type="presParOf" srcId="{64036C88-8DC4-4C56-A8E4-82587309646E}" destId="{570AD54A-8FA0-4DC2-AF8F-E3401CC906CB}" srcOrd="0" destOrd="0" presId="urn:microsoft.com/office/officeart/2005/8/layout/funnel1"/>
    <dgm:cxn modelId="{3DA1762E-20EF-4CF5-903D-CB8E9852C005}" type="presParOf" srcId="{64036C88-8DC4-4C56-A8E4-82587309646E}" destId="{B61B4783-E972-4531-A689-63138003EA76}" srcOrd="1" destOrd="0" presId="urn:microsoft.com/office/officeart/2005/8/layout/funnel1"/>
    <dgm:cxn modelId="{E88CCB24-DD43-467A-A1CB-EA0F3EE1B805}" type="presParOf" srcId="{64036C88-8DC4-4C56-A8E4-82587309646E}" destId="{AFCCF0C6-D2AF-49CA-9096-73A58A511D01}" srcOrd="2" destOrd="0" presId="urn:microsoft.com/office/officeart/2005/8/layout/funnel1"/>
    <dgm:cxn modelId="{87757D1B-FA68-4BA0-98AA-2517AEB088C3}" type="presParOf" srcId="{64036C88-8DC4-4C56-A8E4-82587309646E}" destId="{73967641-DB82-4AFC-837A-09B175AE546D}" srcOrd="3" destOrd="0" presId="urn:microsoft.com/office/officeart/2005/8/layout/funnel1"/>
    <dgm:cxn modelId="{10AF1267-920A-4607-80C0-9E33162EF109}" type="presParOf" srcId="{64036C88-8DC4-4C56-A8E4-82587309646E}" destId="{4CA6DFCF-95D8-4CD8-B671-3DF450BD2F38}" srcOrd="4" destOrd="0" presId="urn:microsoft.com/office/officeart/2005/8/layout/funnel1"/>
    <dgm:cxn modelId="{D249E962-F20D-4389-B295-CFA7A9FEA187}" type="presParOf" srcId="{64036C88-8DC4-4C56-A8E4-82587309646E}" destId="{36CA54BF-39BB-4FD8-8375-C2FAF0A7AC52}" srcOrd="5" destOrd="0" presId="urn:microsoft.com/office/officeart/2005/8/layout/funnel1"/>
    <dgm:cxn modelId="{3D6CC464-489A-4AE0-A0F9-D018A613B7E4}" type="presParOf" srcId="{64036C88-8DC4-4C56-A8E4-82587309646E}" destId="{7FAABB28-E246-48F2-8989-8406D103D560}" srcOrd="6" destOrd="0" presId="urn:microsoft.com/office/officeart/2005/8/layout/funnel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9FB38-E72B-495F-9A53-1685F04C865C}">
      <dsp:nvSpPr>
        <dsp:cNvPr id="0" name=""/>
        <dsp:cNvSpPr/>
      </dsp:nvSpPr>
      <dsp:spPr>
        <a:xfrm>
          <a:off x="0" y="0"/>
          <a:ext cx="7659675" cy="772200"/>
        </a:xfrm>
        <a:prstGeom prst="roundRect">
          <a:avLst/>
        </a:prstGeom>
        <a:solidFill>
          <a:srgbClr val="EB494B">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altLang="zh-TW" sz="3300" b="1" kern="1200" dirty="0" smtClean="0">
              <a:solidFill>
                <a:sysClr val="window" lastClr="FFFFFF"/>
              </a:solidFill>
              <a:latin typeface="Arial"/>
              <a:ea typeface="Arial Unicode MS"/>
              <a:cs typeface="+mn-cs"/>
            </a:rPr>
            <a:t>Physical components</a:t>
          </a:r>
          <a:endParaRPr lang="en-US" sz="3300" b="1" kern="1200" dirty="0">
            <a:solidFill>
              <a:sysClr val="window" lastClr="FFFFFF"/>
            </a:solidFill>
            <a:latin typeface="Arial"/>
            <a:ea typeface="Arial Unicode MS"/>
            <a:cs typeface="+mn-cs"/>
          </a:endParaRPr>
        </a:p>
      </dsp:txBody>
      <dsp:txXfrm>
        <a:off x="37696" y="37696"/>
        <a:ext cx="7584283" cy="696808"/>
      </dsp:txXfrm>
    </dsp:sp>
    <dsp:sp modelId="{6659BFBB-4A50-4B91-93BA-AF807ACF9A48}">
      <dsp:nvSpPr>
        <dsp:cNvPr id="0" name=""/>
        <dsp:cNvSpPr/>
      </dsp:nvSpPr>
      <dsp:spPr>
        <a:xfrm>
          <a:off x="0" y="865538"/>
          <a:ext cx="7659675"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19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Comprise the product’s mechanical and electrical parts.</a:t>
          </a:r>
          <a:endParaRPr lang="en-US" sz="2300" kern="1200" dirty="0">
            <a:solidFill>
              <a:sysClr val="windowText" lastClr="000000">
                <a:hueOff val="0"/>
                <a:satOff val="0"/>
                <a:lumOff val="0"/>
                <a:alphaOff val="0"/>
              </a:sysClr>
            </a:solidFill>
            <a:latin typeface="Arial"/>
            <a:ea typeface="Arial Unicode MS"/>
            <a:cs typeface="+mn-cs"/>
          </a:endParaRPr>
        </a:p>
      </dsp:txBody>
      <dsp:txXfrm>
        <a:off x="0" y="865538"/>
        <a:ext cx="7659675" cy="683100"/>
      </dsp:txXfrm>
    </dsp:sp>
    <dsp:sp modelId="{6E44D52A-CC02-4F13-B18D-4AFE28966344}">
      <dsp:nvSpPr>
        <dsp:cNvPr id="0" name=""/>
        <dsp:cNvSpPr/>
      </dsp:nvSpPr>
      <dsp:spPr>
        <a:xfrm>
          <a:off x="0" y="1548638"/>
          <a:ext cx="7659675" cy="772200"/>
        </a:xfrm>
        <a:prstGeom prst="roundRect">
          <a:avLst/>
        </a:prstGeom>
        <a:solidFill>
          <a:srgbClr val="EB494B">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altLang="zh-TW" sz="3000" b="1" kern="1200" dirty="0" smtClean="0">
              <a:solidFill>
                <a:sysClr val="window" lastClr="FFFFFF"/>
              </a:solidFill>
              <a:latin typeface="Arial"/>
              <a:ea typeface="Arial Unicode MS"/>
              <a:cs typeface="+mn-cs"/>
            </a:rPr>
            <a:t>“Smart” components</a:t>
          </a:r>
          <a:endParaRPr lang="en-US" sz="3000" b="1" kern="1200" dirty="0">
            <a:solidFill>
              <a:sysClr val="window" lastClr="FFFFFF"/>
            </a:solidFill>
            <a:latin typeface="Arial"/>
            <a:ea typeface="Arial Unicode MS"/>
            <a:cs typeface="+mn-cs"/>
          </a:endParaRPr>
        </a:p>
      </dsp:txBody>
      <dsp:txXfrm>
        <a:off x="37696" y="1586334"/>
        <a:ext cx="7584283" cy="696808"/>
      </dsp:txXfrm>
    </dsp:sp>
    <dsp:sp modelId="{8D23022B-7374-4974-882B-330B5C24EAF7}">
      <dsp:nvSpPr>
        <dsp:cNvPr id="0" name=""/>
        <dsp:cNvSpPr/>
      </dsp:nvSpPr>
      <dsp:spPr>
        <a:xfrm>
          <a:off x="0" y="2320838"/>
          <a:ext cx="7659675"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19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Comprise the sensors, microprocessors, data storage, controls, software.</a:t>
          </a:r>
          <a:endParaRPr lang="en-US" sz="2300" kern="1200" dirty="0">
            <a:solidFill>
              <a:sysClr val="windowText" lastClr="000000">
                <a:hueOff val="0"/>
                <a:satOff val="0"/>
                <a:lumOff val="0"/>
                <a:alphaOff val="0"/>
              </a:sysClr>
            </a:solidFill>
            <a:latin typeface="Arial"/>
            <a:ea typeface="Arial Unicode MS"/>
            <a:cs typeface="+mn-cs"/>
          </a:endParaRPr>
        </a:p>
        <a:p>
          <a:pPr marL="228600" lvl="1" indent="-228600" algn="l" defTabSz="1022350">
            <a:lnSpc>
              <a:spcPct val="90000"/>
            </a:lnSpc>
            <a:spcBef>
              <a:spcPct val="0"/>
            </a:spcBef>
            <a:spcAft>
              <a:spcPct val="20000"/>
            </a:spcAft>
            <a:buChar char="••"/>
          </a:pPr>
          <a:r>
            <a:rPr lang="en-US" sz="2300" kern="1200" dirty="0" smtClean="0"/>
            <a:t>An embedded operating system and enhanced user interface.</a:t>
          </a:r>
          <a:endParaRPr lang="zh-TW" sz="2300" kern="1200" dirty="0"/>
        </a:p>
      </dsp:txBody>
      <dsp:txXfrm>
        <a:off x="0" y="2320838"/>
        <a:ext cx="7659675" cy="1366200"/>
      </dsp:txXfrm>
    </dsp:sp>
    <dsp:sp modelId="{E85F9AD6-CBDA-4858-9F87-26B3BF4951FF}">
      <dsp:nvSpPr>
        <dsp:cNvPr id="0" name=""/>
        <dsp:cNvSpPr/>
      </dsp:nvSpPr>
      <dsp:spPr>
        <a:xfrm>
          <a:off x="0" y="3687038"/>
          <a:ext cx="7659675" cy="772200"/>
        </a:xfrm>
        <a:prstGeom prst="roundRect">
          <a:avLst/>
        </a:prstGeom>
        <a:solidFill>
          <a:srgbClr val="EB494B">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b="1" kern="1200" dirty="0" smtClean="0"/>
            <a:t>Connectivity components</a:t>
          </a:r>
          <a:endParaRPr lang="en-US" sz="3000" kern="1200" dirty="0">
            <a:solidFill>
              <a:sysClr val="window" lastClr="FFFFFF"/>
            </a:solidFill>
            <a:latin typeface="Arial"/>
            <a:ea typeface="Arial Unicode MS"/>
            <a:cs typeface="+mn-cs"/>
          </a:endParaRPr>
        </a:p>
      </dsp:txBody>
      <dsp:txXfrm>
        <a:off x="37696" y="3724734"/>
        <a:ext cx="7584283" cy="696808"/>
      </dsp:txXfrm>
    </dsp:sp>
    <dsp:sp modelId="{99404E78-9062-4D68-AE00-08B955792083}">
      <dsp:nvSpPr>
        <dsp:cNvPr id="0" name=""/>
        <dsp:cNvSpPr/>
      </dsp:nvSpPr>
      <dsp:spPr>
        <a:xfrm>
          <a:off x="0" y="4459238"/>
          <a:ext cx="7659675"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195"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smtClean="0"/>
            <a:t>Comprise the ports, antennae, and protocols enabling wired or wireless connections with the product.</a:t>
          </a:r>
          <a:endParaRPr lang="en-US" sz="2300" kern="1200" dirty="0">
            <a:solidFill>
              <a:sysClr val="windowText" lastClr="000000">
                <a:hueOff val="0"/>
                <a:satOff val="0"/>
                <a:lumOff val="0"/>
                <a:alphaOff val="0"/>
              </a:sysClr>
            </a:solidFill>
            <a:latin typeface="Arial"/>
            <a:ea typeface="Arial Unicode MS"/>
            <a:cs typeface="+mn-cs"/>
          </a:endParaRPr>
        </a:p>
      </dsp:txBody>
      <dsp:txXfrm>
        <a:off x="0" y="4459238"/>
        <a:ext cx="7659675" cy="683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2018/10/8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4062024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3803053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137202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connected product can reduce threat of new entrants </a:t>
            </a:r>
            <a:endParaRPr lang="en-US" dirty="0"/>
          </a:p>
        </p:txBody>
      </p:sp>
      <p:sp>
        <p:nvSpPr>
          <p:cNvPr id="4" name="Slide Number Placeholder 3"/>
          <p:cNvSpPr>
            <a:spLocks noGrp="1"/>
          </p:cNvSpPr>
          <p:nvPr>
            <p:ph type="sldNum" sz="quarter" idx="10"/>
          </p:nvPr>
        </p:nvSpPr>
        <p:spPr/>
        <p:txBody>
          <a:bodyPr/>
          <a:lstStyle/>
          <a:p>
            <a:fld id="{5E4520EE-B408-E840-AAAD-F57ED9361104}" type="slidenum">
              <a:rPr lang="en-US" smtClean="0"/>
              <a:t>19</a:t>
            </a:fld>
            <a:endParaRPr lang="en-US"/>
          </a:p>
        </p:txBody>
      </p:sp>
    </p:spTree>
    <p:extLst>
      <p:ext uri="{BB962C8B-B14F-4D97-AF65-F5344CB8AC3E}">
        <p14:creationId xmlns:p14="http://schemas.microsoft.com/office/powerpoint/2010/main" val="171525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51253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923453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solidFill>
                  <a:prstClr val="black"/>
                </a:solidFill>
              </a:rPr>
              <a:pPr/>
              <a:t>26</a:t>
            </a:fld>
            <a:endParaRPr lang="zh-CN" altLang="en-US">
              <a:solidFill>
                <a:prstClr val="black"/>
              </a:solidFill>
            </a:endParaRPr>
          </a:p>
        </p:txBody>
      </p:sp>
    </p:spTree>
    <p:extLst>
      <p:ext uri="{BB962C8B-B14F-4D97-AF65-F5344CB8AC3E}">
        <p14:creationId xmlns:p14="http://schemas.microsoft.com/office/powerpoint/2010/main" val="311868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94368B0-E4C3-489B-9EDD-862E350A98F7}" type="slidenum">
              <a:rPr lang="ko-KR" altLang="en-US" smtClean="0">
                <a:solidFill>
                  <a:prstClr val="black"/>
                </a:solidFill>
                <a:latin typeface="맑은 고딕"/>
              </a:rPr>
              <a:pPr/>
              <a:t>28</a:t>
            </a:fld>
            <a:endParaRPr lang="ko-KR" altLang="en-US">
              <a:solidFill>
                <a:prstClr val="black"/>
              </a:solidFill>
              <a:latin typeface="맑은 고딕"/>
            </a:endParaRPr>
          </a:p>
        </p:txBody>
      </p:sp>
    </p:spTree>
    <p:extLst>
      <p:ext uri="{BB962C8B-B14F-4D97-AF65-F5344CB8AC3E}">
        <p14:creationId xmlns:p14="http://schemas.microsoft.com/office/powerpoint/2010/main" val="416637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2486037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2638958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360157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5913926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1449381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37</a:t>
            </a:fld>
            <a:endParaRPr lang="zh-CN" altLang="en-US"/>
          </a:p>
        </p:txBody>
      </p:sp>
    </p:spTree>
    <p:extLst>
      <p:ext uri="{BB962C8B-B14F-4D97-AF65-F5344CB8AC3E}">
        <p14:creationId xmlns:p14="http://schemas.microsoft.com/office/powerpoint/2010/main" val="3473768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38</a:t>
            </a:fld>
            <a:endParaRPr lang="zh-CN" altLang="en-US"/>
          </a:p>
        </p:txBody>
      </p:sp>
    </p:spTree>
    <p:extLst>
      <p:ext uri="{BB962C8B-B14F-4D97-AF65-F5344CB8AC3E}">
        <p14:creationId xmlns:p14="http://schemas.microsoft.com/office/powerpoint/2010/main" val="1832559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40</a:t>
            </a:fld>
            <a:endParaRPr lang="zh-CN" altLang="en-US"/>
          </a:p>
        </p:txBody>
      </p:sp>
    </p:spTree>
    <p:extLst>
      <p:ext uri="{BB962C8B-B14F-4D97-AF65-F5344CB8AC3E}">
        <p14:creationId xmlns:p14="http://schemas.microsoft.com/office/powerpoint/2010/main" val="4054009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C66D8B3-534F-4D0F-AF84-F3199E9D77A3}" type="slidenum">
              <a:rPr lang="zh-CN" altLang="en-US" smtClean="0"/>
              <a:t>41</a:t>
            </a:fld>
            <a:endParaRPr lang="zh-CN" altLang="en-US"/>
          </a:p>
        </p:txBody>
      </p:sp>
    </p:spTree>
    <p:extLst>
      <p:ext uri="{BB962C8B-B14F-4D97-AF65-F5344CB8AC3E}">
        <p14:creationId xmlns:p14="http://schemas.microsoft.com/office/powerpoint/2010/main" val="400587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2532422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43</a:t>
            </a:fld>
            <a:endParaRPr lang="zh-CN" altLang="en-US"/>
          </a:p>
        </p:txBody>
      </p:sp>
    </p:spTree>
    <p:extLst>
      <p:ext uri="{BB962C8B-B14F-4D97-AF65-F5344CB8AC3E}">
        <p14:creationId xmlns:p14="http://schemas.microsoft.com/office/powerpoint/2010/main" val="4084089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45</a:t>
            </a:fld>
            <a:endParaRPr lang="zh-CN" altLang="en-US"/>
          </a:p>
        </p:txBody>
      </p:sp>
    </p:spTree>
    <p:extLst>
      <p:ext uri="{BB962C8B-B14F-4D97-AF65-F5344CB8AC3E}">
        <p14:creationId xmlns:p14="http://schemas.microsoft.com/office/powerpoint/2010/main" val="285121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148731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4028664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428511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3001152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2490181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7584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114589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3429000"/>
            <a:ext cx="12192000" cy="3429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2050" y="944012"/>
            <a:ext cx="2391284" cy="49674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2523333" y="644691"/>
            <a:ext cx="9668667"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29005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6476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867990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7044416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007435" y="164638"/>
            <a:ext cx="11184565"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007435" y="932723"/>
            <a:ext cx="11184565"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10992544" y="4581129"/>
            <a:ext cx="1010061" cy="209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90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Tree>
    <p:extLst>
      <p:ext uri="{BB962C8B-B14F-4D97-AF65-F5344CB8AC3E}">
        <p14:creationId xmlns:p14="http://schemas.microsoft.com/office/powerpoint/2010/main" val="26960854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485117"/>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Tree>
    <p:extLst>
      <p:ext uri="{BB962C8B-B14F-4D97-AF65-F5344CB8AC3E}">
        <p14:creationId xmlns:p14="http://schemas.microsoft.com/office/powerpoint/2010/main" val="24840437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1637" y="164638"/>
            <a:ext cx="9360363"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831637" y="932723"/>
            <a:ext cx="9360363"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017614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5" name="Picture Placeholder 2"/>
          <p:cNvSpPr>
            <a:spLocks noGrp="1"/>
          </p:cNvSpPr>
          <p:nvPr>
            <p:ph type="pic" idx="1" hasCustomPrompt="1"/>
          </p:nvPr>
        </p:nvSpPr>
        <p:spPr>
          <a:xfrm>
            <a:off x="817082"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3" name="Frame 2"/>
          <p:cNvSpPr/>
          <p:nvPr userDrawn="1"/>
        </p:nvSpPr>
        <p:spPr>
          <a:xfrm>
            <a:off x="647087" y="1508787"/>
            <a:ext cx="2592288" cy="4512501"/>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endParaRPr>
          </a:p>
        </p:txBody>
      </p:sp>
      <p:sp>
        <p:nvSpPr>
          <p:cNvPr id="14" name="Picture Placeholder 2"/>
          <p:cNvSpPr>
            <a:spLocks noGrp="1"/>
          </p:cNvSpPr>
          <p:nvPr>
            <p:ph type="pic" idx="12" hasCustomPrompt="1"/>
          </p:nvPr>
        </p:nvSpPr>
        <p:spPr>
          <a:xfrm>
            <a:off x="3579358"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Frame 14"/>
          <p:cNvSpPr/>
          <p:nvPr userDrawn="1"/>
        </p:nvSpPr>
        <p:spPr>
          <a:xfrm>
            <a:off x="3409363" y="1508787"/>
            <a:ext cx="2592288" cy="4512501"/>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endParaRPr>
          </a:p>
        </p:txBody>
      </p:sp>
      <p:sp>
        <p:nvSpPr>
          <p:cNvPr id="16" name="Picture Placeholder 2"/>
          <p:cNvSpPr>
            <a:spLocks noGrp="1"/>
          </p:cNvSpPr>
          <p:nvPr>
            <p:ph type="pic" idx="13" hasCustomPrompt="1"/>
          </p:nvPr>
        </p:nvSpPr>
        <p:spPr>
          <a:xfrm>
            <a:off x="6341634"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Frame 16"/>
          <p:cNvSpPr/>
          <p:nvPr userDrawn="1"/>
        </p:nvSpPr>
        <p:spPr>
          <a:xfrm>
            <a:off x="6171639" y="1508787"/>
            <a:ext cx="2592288" cy="4512501"/>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endParaRPr>
          </a:p>
        </p:txBody>
      </p:sp>
      <p:sp>
        <p:nvSpPr>
          <p:cNvPr id="18" name="Picture Placeholder 2"/>
          <p:cNvSpPr>
            <a:spLocks noGrp="1"/>
          </p:cNvSpPr>
          <p:nvPr>
            <p:ph type="pic" idx="14" hasCustomPrompt="1"/>
          </p:nvPr>
        </p:nvSpPr>
        <p:spPr>
          <a:xfrm>
            <a:off x="9103910" y="1658404"/>
            <a:ext cx="2286301" cy="2222545"/>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Frame 18"/>
          <p:cNvSpPr/>
          <p:nvPr userDrawn="1"/>
        </p:nvSpPr>
        <p:spPr>
          <a:xfrm>
            <a:off x="8933915" y="1508787"/>
            <a:ext cx="2592288" cy="4512501"/>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endParaRPr>
          </a:p>
        </p:txBody>
      </p:sp>
    </p:spTree>
    <p:extLst>
      <p:ext uri="{BB962C8B-B14F-4D97-AF65-F5344CB8AC3E}">
        <p14:creationId xmlns:p14="http://schemas.microsoft.com/office/powerpoint/2010/main" val="945215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9072331" y="409665"/>
            <a:ext cx="2688299" cy="6048672"/>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3887755" y="409665"/>
            <a:ext cx="4992555" cy="6048672"/>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1152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6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12192" y="1679604"/>
            <a:ext cx="2304000" cy="2304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108469" y="4155291"/>
            <a:ext cx="2304000" cy="2304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3108213" y="1679348"/>
            <a:ext cx="2304256" cy="2304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8" name="Rectangle 7"/>
          <p:cNvSpPr/>
          <p:nvPr userDrawn="1"/>
        </p:nvSpPr>
        <p:spPr>
          <a:xfrm>
            <a:off x="612192" y="4155035"/>
            <a:ext cx="2304256" cy="2304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9" name="Picture Placeholder 2"/>
          <p:cNvSpPr>
            <a:spLocks noGrp="1"/>
          </p:cNvSpPr>
          <p:nvPr>
            <p:ph type="pic" idx="13" hasCustomPrompt="1"/>
          </p:nvPr>
        </p:nvSpPr>
        <p:spPr>
          <a:xfrm>
            <a:off x="5604747" y="1679349"/>
            <a:ext cx="5952661" cy="4779943"/>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464107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679510" y="644691"/>
            <a:ext cx="4617573" cy="556861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4583788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714500"/>
            <a:ext cx="12192000" cy="342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84032" y="1000941"/>
            <a:ext cx="4992555" cy="4977947"/>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79609" y="1166248"/>
            <a:ext cx="4588665" cy="3126848"/>
          </a:xfrm>
          <a:prstGeom prst="rect">
            <a:avLst/>
          </a:prstGeom>
          <a:solidFill>
            <a:schemeClr val="bg1">
              <a:lumMod val="95000"/>
            </a:schemeClr>
          </a:solidFill>
          <a:effectLst/>
        </p:spPr>
        <p:txBody>
          <a:bodyPr anchor="ctr"/>
          <a:lstStyle>
            <a:lvl1pPr marL="0" indent="0" algn="ctr">
              <a:buNone/>
              <a:defRPr sz="1600" b="1"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623392" y="242176"/>
            <a:ext cx="11568608" cy="768085"/>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623392" y="1010261"/>
            <a:ext cx="11568608" cy="384043"/>
          </a:xfrm>
          <a:prstGeom prst="rect">
            <a:avLst/>
          </a:prstGeom>
        </p:spPr>
        <p:txBody>
          <a:bodyPr anchor="ctr"/>
          <a:lstStyle>
            <a:lvl1pPr marL="0" indent="0" algn="l">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650214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4424" y="1195252"/>
            <a:ext cx="3744416" cy="4534413"/>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9796605" y="1379449"/>
            <a:ext cx="1440160"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596127" y="1575061"/>
            <a:ext cx="2159479" cy="333573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3644381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3887755" y="0"/>
            <a:ext cx="4416491" cy="6858000"/>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370762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12192000" cy="6858000"/>
          </a:xfrm>
          <a:prstGeom prst="rect">
            <a:avLst/>
          </a:prstGeom>
          <a:solidFill>
            <a:schemeClr val="bg1">
              <a:lumMod val="8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6027801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80987" y="624086"/>
            <a:ext cx="5376597"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6101749" y="624086"/>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6101749" y="3504407"/>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8934213" y="3504407"/>
            <a:ext cx="2688000" cy="268829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8933915" y="624087"/>
            <a:ext cx="2688299" cy="26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endParaRPr>
          </a:p>
        </p:txBody>
      </p:sp>
    </p:spTree>
    <p:extLst>
      <p:ext uri="{BB962C8B-B14F-4D97-AF65-F5344CB8AC3E}">
        <p14:creationId xmlns:p14="http://schemas.microsoft.com/office/powerpoint/2010/main" val="3251696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92955" y="260648"/>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2955" y="3525012"/>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7973809" y="260648"/>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7973809" y="3525012"/>
            <a:ext cx="3927460" cy="3094209"/>
          </a:xfrm>
          <a:prstGeom prst="rect">
            <a:avLst/>
          </a:prstGeom>
          <a:solidFill>
            <a:schemeClr val="bg1">
              <a:lumMod val="95000"/>
            </a:schemeClr>
          </a:solidFill>
          <a:effectLst/>
        </p:spPr>
        <p:txBody>
          <a:bodyPr anchor="ctr"/>
          <a:lstStyle>
            <a:lvl1pPr marL="0" indent="0" algn="ctr">
              <a:buNone/>
              <a:defRPr sz="1600" b="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 name="Rectangle 1"/>
          <p:cNvSpPr/>
          <p:nvPr userDrawn="1"/>
        </p:nvSpPr>
        <p:spPr>
          <a:xfrm>
            <a:off x="4367808" y="260647"/>
            <a:ext cx="3458605" cy="6365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Tree>
    <p:extLst>
      <p:ext uri="{BB962C8B-B14F-4D97-AF65-F5344CB8AC3E}">
        <p14:creationId xmlns:p14="http://schemas.microsoft.com/office/powerpoint/2010/main" val="31856155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6973924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black"/>
                </a:solidFill>
              </a:endParaRPr>
            </a:p>
          </p:txBody>
        </p:sp>
      </p:grpSp>
    </p:spTree>
    <p:extLst>
      <p:ext uri="{BB962C8B-B14F-4D97-AF65-F5344CB8AC3E}">
        <p14:creationId xmlns:p14="http://schemas.microsoft.com/office/powerpoint/2010/main" val="42864491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811733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8D680DC9-8FBE-054C-B1CC-B904048D6A28}" type="slidenum">
              <a:rPr lang="en-US" smtClean="0"/>
              <a:t>‹#›</a:t>
            </a:fld>
            <a:endParaRPr lang="en-US"/>
          </a:p>
        </p:txBody>
      </p:sp>
    </p:spTree>
    <p:extLst>
      <p:ext uri="{BB962C8B-B14F-4D97-AF65-F5344CB8AC3E}">
        <p14:creationId xmlns:p14="http://schemas.microsoft.com/office/powerpoint/2010/main" val="525019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8D680DC9-8FBE-054C-B1CC-B904048D6A28}" type="slidenum">
              <a:rPr lang="en-US" smtClean="0"/>
              <a:t>‹#›</a:t>
            </a:fld>
            <a:endParaRPr lang="en-US"/>
          </a:p>
        </p:txBody>
      </p:sp>
    </p:spTree>
    <p:extLst>
      <p:ext uri="{BB962C8B-B14F-4D97-AF65-F5344CB8AC3E}">
        <p14:creationId xmlns:p14="http://schemas.microsoft.com/office/powerpoint/2010/main" val="16172820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6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6501341"/>
            <a:ext cx="12192000" cy="3840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37571509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05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3429000"/>
            <a:ext cx="12192000" cy="3429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5247" y="452670"/>
            <a:ext cx="2807248" cy="583158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3422494" y="356659"/>
            <a:ext cx="8769505" cy="864096"/>
          </a:xfrm>
          <a:prstGeom prst="rect">
            <a:avLst/>
          </a:prstGeom>
        </p:spPr>
        <p:txBody>
          <a:bodyPr anchor="ctr"/>
          <a:lstStyle>
            <a:lvl1pPr marL="0" indent="0" algn="l">
              <a:buNone/>
              <a:defRPr sz="48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53062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67" r:id="rId4"/>
    <p:sldLayoutId id="2147483668" r:id="rId5"/>
    <p:sldLayoutId id="2147483669" r:id="rId6"/>
    <p:sldLayoutId id="2147483670" r:id="rId7"/>
    <p:sldLayoutId id="2147483693" r:id="rId8"/>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63392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hf sldNum="0"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4.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40.jpg"/></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14.jp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0" y="-660"/>
            <a:ext cx="12186214" cy="6860326"/>
          </a:xfrm>
          <a:prstGeom prst="rect">
            <a:avLst/>
          </a:prstGeom>
        </p:spPr>
      </p:pic>
      <p:sp>
        <p:nvSpPr>
          <p:cNvPr id="24" name="任意多边形 23"/>
          <p:cNvSpPr/>
          <p:nvPr/>
        </p:nvSpPr>
        <p:spPr>
          <a:xfrm flipH="1" flipV="1">
            <a:off x="442806" y="0"/>
            <a:ext cx="11749195" cy="6858000"/>
          </a:xfrm>
          <a:custGeom>
            <a:avLst/>
            <a:gdLst>
              <a:gd name="connsiteX0" fmla="*/ 4880836 w 11749195"/>
              <a:gd name="connsiteY0" fmla="*/ 6858000 h 6858000"/>
              <a:gd name="connsiteX1" fmla="*/ 0 w 11749195"/>
              <a:gd name="connsiteY1" fmla="*/ 6858000 h 6858000"/>
              <a:gd name="connsiteX2" fmla="*/ 0 w 11749195"/>
              <a:gd name="connsiteY2" fmla="*/ 0 h 6858000"/>
              <a:gd name="connsiteX3" fmla="*/ 11749195 w 11749195"/>
              <a:gd name="connsiteY3" fmla="*/ 0 h 6858000"/>
            </a:gdLst>
            <a:ahLst/>
            <a:cxnLst>
              <a:cxn ang="0">
                <a:pos x="connsiteX0" y="connsiteY0"/>
              </a:cxn>
              <a:cxn ang="0">
                <a:pos x="connsiteX1" y="connsiteY1"/>
              </a:cxn>
              <a:cxn ang="0">
                <a:pos x="connsiteX2" y="connsiteY2"/>
              </a:cxn>
              <a:cxn ang="0">
                <a:pos x="connsiteX3" y="connsiteY3"/>
              </a:cxn>
            </a:cxnLst>
            <a:rect l="l" t="t" r="r" b="b"/>
            <a:pathLst>
              <a:path w="11749195" h="6858000">
                <a:moveTo>
                  <a:pt x="4880836" y="6858000"/>
                </a:moveTo>
                <a:lnTo>
                  <a:pt x="0" y="6858000"/>
                </a:lnTo>
                <a:lnTo>
                  <a:pt x="0" y="0"/>
                </a:lnTo>
                <a:lnTo>
                  <a:pt x="11749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4236079" y="813870"/>
            <a:ext cx="1756372" cy="1493822"/>
          </a:xfrm>
          <a:prstGeom prst="parallelogram">
            <a:avLst>
              <a:gd name="adj" fmla="val 100151"/>
            </a:avLst>
          </a:prstGeom>
          <a:solidFill>
            <a:srgbClr val="2C2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702052" y="4571999"/>
            <a:ext cx="1457608" cy="1240325"/>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0067952" y="235390"/>
            <a:ext cx="1882622" cy="160772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H="1" flipV="1">
            <a:off x="10566399" y="5240628"/>
            <a:ext cx="1619815" cy="16173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10433812" y="982189"/>
            <a:ext cx="1098392" cy="109673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619522" y="5672962"/>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958830" y="6049313"/>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92888" y="1443030"/>
            <a:ext cx="1953378" cy="19504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381839" y="2037039"/>
            <a:ext cx="7226211" cy="2554545"/>
          </a:xfrm>
          <a:prstGeom prst="rect">
            <a:avLst/>
          </a:prstGeom>
          <a:noFill/>
        </p:spPr>
        <p:txBody>
          <a:bodyPr wrap="square" rtlCol="0">
            <a:spAutoFit/>
            <a:scene3d>
              <a:camera prst="orthographicFront"/>
              <a:lightRig rig="threePt" dir="t"/>
            </a:scene3d>
            <a:sp3d contourW="12700"/>
          </a:bodyPr>
          <a:lstStyle/>
          <a:p>
            <a:pPr algn="r"/>
            <a:r>
              <a:rPr lang="en-US" altLang="zh-CN" sz="4000" b="1" dirty="0">
                <a:solidFill>
                  <a:schemeClr val="bg1"/>
                </a:solidFill>
              </a:rPr>
              <a:t>How Smart,</a:t>
            </a:r>
          </a:p>
          <a:p>
            <a:pPr algn="r"/>
            <a:r>
              <a:rPr lang="en-US" altLang="zh-CN" sz="4000" b="1" dirty="0">
                <a:solidFill>
                  <a:schemeClr val="bg1"/>
                </a:solidFill>
              </a:rPr>
              <a:t>Connected Products</a:t>
            </a:r>
          </a:p>
          <a:p>
            <a:pPr algn="r"/>
            <a:r>
              <a:rPr lang="en-US" altLang="zh-CN" sz="4000" b="1" dirty="0">
                <a:solidFill>
                  <a:schemeClr val="bg1"/>
                </a:solidFill>
              </a:rPr>
              <a:t>Are </a:t>
            </a:r>
            <a:r>
              <a:rPr lang="en-US" altLang="zh-CN" sz="4000" b="1" dirty="0" smtClean="0">
                <a:solidFill>
                  <a:schemeClr val="bg1"/>
                </a:solidFill>
              </a:rPr>
              <a:t>Transforming</a:t>
            </a:r>
            <a:r>
              <a:rPr lang="zh-TW" altLang="en-US" sz="4000" b="1" dirty="0" smtClean="0">
                <a:solidFill>
                  <a:schemeClr val="bg1"/>
                </a:solidFill>
              </a:rPr>
              <a:t> </a:t>
            </a:r>
            <a:r>
              <a:rPr lang="en-US" altLang="zh-TW" sz="4000" b="1" dirty="0" smtClean="0">
                <a:solidFill>
                  <a:schemeClr val="bg1"/>
                </a:solidFill>
              </a:rPr>
              <a:t>Competition</a:t>
            </a:r>
            <a:endParaRPr lang="zh-CN" altLang="en-US" sz="4000" b="1" dirty="0">
              <a:solidFill>
                <a:schemeClr val="bg1"/>
              </a:solidFill>
            </a:endParaRPr>
          </a:p>
        </p:txBody>
      </p:sp>
      <p:sp>
        <p:nvSpPr>
          <p:cNvPr id="19" name="Text Placeholder 2"/>
          <p:cNvSpPr txBox="1">
            <a:spLocks/>
          </p:cNvSpPr>
          <p:nvPr/>
        </p:nvSpPr>
        <p:spPr>
          <a:xfrm>
            <a:off x="5445170" y="2019040"/>
            <a:ext cx="6360828" cy="2552959"/>
          </a:xfrm>
          <a:prstGeom prst="rect">
            <a:avLst/>
          </a:prstGeom>
          <a:solidFill>
            <a:schemeClr val="bg2">
              <a:alpha val="40000"/>
            </a:schemeClr>
          </a:solidFill>
          <a:effectLst>
            <a:softEdge rad="63500"/>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ko-KR" b="1" dirty="0">
              <a:solidFill>
                <a:schemeClr val="accent3"/>
              </a:solidFill>
            </a:endParaRPr>
          </a:p>
        </p:txBody>
      </p:sp>
      <p:sp>
        <p:nvSpPr>
          <p:cNvPr id="28" name="文本框 27"/>
          <p:cNvSpPr txBox="1"/>
          <p:nvPr/>
        </p:nvSpPr>
        <p:spPr>
          <a:xfrm>
            <a:off x="6225706" y="914450"/>
            <a:ext cx="5610831" cy="646331"/>
          </a:xfrm>
          <a:prstGeom prst="rect">
            <a:avLst/>
          </a:prstGeom>
          <a:noFill/>
        </p:spPr>
        <p:txBody>
          <a:bodyPr wrap="none" rtlCol="0">
            <a:spAutoFit/>
            <a:scene3d>
              <a:camera prst="orthographicFront"/>
              <a:lightRig rig="threePt" dir="t"/>
            </a:scene3d>
            <a:sp3d contourW="12700"/>
          </a:bodyPr>
          <a:lstStyle/>
          <a:p>
            <a:pPr algn="r"/>
            <a:r>
              <a:rPr lang="en-US" altLang="zh-CN" sz="3600" dirty="0" smtClean="0">
                <a:solidFill>
                  <a:schemeClr val="bg1"/>
                </a:solidFill>
                <a:latin typeface="Century Gothic" panose="020B0502020202020204" pitchFamily="34" charset="0"/>
              </a:rPr>
              <a:t>Harvard Business Review</a:t>
            </a:r>
            <a:endParaRPr lang="zh-CN" altLang="en-US" sz="3600" dirty="0">
              <a:solidFill>
                <a:schemeClr val="bg1"/>
              </a:solidFill>
              <a:latin typeface="Century Gothic" panose="020B0502020202020204" pitchFamily="34" charset="0"/>
            </a:endParaRPr>
          </a:p>
        </p:txBody>
      </p:sp>
      <p:sp>
        <p:nvSpPr>
          <p:cNvPr id="42" name="文本框 41"/>
          <p:cNvSpPr txBox="1"/>
          <p:nvPr/>
        </p:nvSpPr>
        <p:spPr>
          <a:xfrm>
            <a:off x="7931407" y="4640789"/>
            <a:ext cx="3421221" cy="1671291"/>
          </a:xfrm>
          <a:prstGeom prst="rect">
            <a:avLst/>
          </a:prstGeom>
          <a:noFill/>
        </p:spPr>
        <p:txBody>
          <a:bodyPr wrap="square" rtlCol="0">
            <a:spAutoFit/>
            <a:scene3d>
              <a:camera prst="orthographicFront"/>
              <a:lightRig rig="threePt" dir="t"/>
            </a:scene3d>
            <a:sp3d contourW="12700"/>
          </a:bodyPr>
          <a:lstStyle/>
          <a:p>
            <a:pPr algn="dist">
              <a:lnSpc>
                <a:spcPct val="114000"/>
              </a:lnSpc>
            </a:pPr>
            <a:r>
              <a:rPr lang="en-US" altLang="zh-CN" dirty="0" smtClean="0">
                <a:solidFill>
                  <a:schemeClr val="bg1"/>
                </a:solidFill>
                <a:latin typeface="Century Gothic" panose="020B0502020202020204" pitchFamily="34" charset="0"/>
                <a:ea typeface="+mj-ea"/>
              </a:rPr>
              <a:t>Team members:</a:t>
            </a:r>
          </a:p>
          <a:p>
            <a:pPr algn="r">
              <a:lnSpc>
                <a:spcPct val="114000"/>
              </a:lnSpc>
            </a:pPr>
            <a:r>
              <a:rPr lang="en-US" altLang="zh-CN" dirty="0" smtClean="0">
                <a:solidFill>
                  <a:schemeClr val="bg1"/>
                </a:solidFill>
                <a:latin typeface="Century Gothic" panose="020B0502020202020204" pitchFamily="34" charset="0"/>
                <a:ea typeface="+mj-ea"/>
              </a:rPr>
              <a:t>M10601011 </a:t>
            </a:r>
            <a:r>
              <a:rPr lang="zh-TW" altLang="en-US" dirty="0" smtClean="0">
                <a:solidFill>
                  <a:schemeClr val="bg1"/>
                </a:solidFill>
                <a:latin typeface="Century Gothic" panose="020B0502020202020204" pitchFamily="34" charset="0"/>
                <a:ea typeface="+mj-ea"/>
              </a:rPr>
              <a:t>何孟鐸</a:t>
            </a:r>
            <a:endParaRPr lang="en-US" altLang="zh-TW" dirty="0" smtClean="0">
              <a:solidFill>
                <a:schemeClr val="bg1"/>
              </a:solidFill>
              <a:latin typeface="Century Gothic" panose="020B0502020202020204" pitchFamily="34" charset="0"/>
              <a:ea typeface="+mj-ea"/>
            </a:endParaRPr>
          </a:p>
          <a:p>
            <a:pPr algn="ctr">
              <a:lnSpc>
                <a:spcPct val="114000"/>
              </a:lnSpc>
            </a:pPr>
            <a:r>
              <a:rPr lang="en-US" altLang="zh-CN" dirty="0" smtClean="0">
                <a:solidFill>
                  <a:schemeClr val="bg1"/>
                </a:solidFill>
                <a:latin typeface="Century Gothic" panose="020B0502020202020204" pitchFamily="34" charset="0"/>
                <a:ea typeface="+mj-ea"/>
              </a:rPr>
              <a:t>      M10601014 </a:t>
            </a:r>
            <a:r>
              <a:rPr lang="zh-TW" altLang="en-US" dirty="0" smtClean="0">
                <a:solidFill>
                  <a:schemeClr val="bg1"/>
                </a:solidFill>
                <a:latin typeface="Century Gothic" panose="020B0502020202020204" pitchFamily="34" charset="0"/>
                <a:ea typeface="+mj-ea"/>
              </a:rPr>
              <a:t>高傲凡</a:t>
            </a:r>
            <a:endParaRPr lang="en-US" altLang="zh-TW" dirty="0" smtClean="0">
              <a:solidFill>
                <a:schemeClr val="bg1"/>
              </a:solidFill>
              <a:latin typeface="Century Gothic" panose="020B0502020202020204" pitchFamily="34" charset="0"/>
              <a:ea typeface="+mj-ea"/>
            </a:endParaRPr>
          </a:p>
          <a:p>
            <a:pPr>
              <a:lnSpc>
                <a:spcPct val="114000"/>
              </a:lnSpc>
            </a:pPr>
            <a:r>
              <a:rPr lang="en-US" altLang="zh-CN" dirty="0" smtClean="0">
                <a:solidFill>
                  <a:schemeClr val="bg1"/>
                </a:solidFill>
                <a:latin typeface="Century Gothic" panose="020B0502020202020204" pitchFamily="34" charset="0"/>
                <a:ea typeface="+mj-ea"/>
              </a:rPr>
              <a:t>      M1070120</a:t>
            </a:r>
            <a:r>
              <a:rPr lang="en-US" altLang="zh-TW" dirty="0" smtClean="0">
                <a:solidFill>
                  <a:schemeClr val="bg1"/>
                </a:solidFill>
                <a:latin typeface="Century Gothic" panose="020B0502020202020204" pitchFamily="34" charset="0"/>
                <a:ea typeface="+mj-ea"/>
              </a:rPr>
              <a:t>1 </a:t>
            </a:r>
            <a:r>
              <a:rPr lang="zh-TW" altLang="en-US" dirty="0" smtClean="0">
                <a:solidFill>
                  <a:schemeClr val="bg1"/>
                </a:solidFill>
                <a:latin typeface="Century Gothic" panose="020B0502020202020204" pitchFamily="34" charset="0"/>
                <a:ea typeface="+mj-ea"/>
              </a:rPr>
              <a:t>黃琮淇</a:t>
            </a:r>
            <a:endParaRPr lang="en-US" altLang="zh-TW" dirty="0" smtClean="0">
              <a:solidFill>
                <a:schemeClr val="bg1"/>
              </a:solidFill>
              <a:latin typeface="Century Gothic" panose="020B0502020202020204" pitchFamily="34" charset="0"/>
              <a:ea typeface="+mj-ea"/>
            </a:endParaRPr>
          </a:p>
          <a:p>
            <a:pPr>
              <a:lnSpc>
                <a:spcPct val="114000"/>
              </a:lnSpc>
            </a:pPr>
            <a:r>
              <a:rPr lang="en-US" altLang="zh-CN" dirty="0" smtClean="0">
                <a:solidFill>
                  <a:schemeClr val="bg1"/>
                </a:solidFill>
                <a:latin typeface="Century Gothic" panose="020B0502020202020204" pitchFamily="34" charset="0"/>
              </a:rPr>
              <a:t>M10601831 LE THIHUYNH ANH</a:t>
            </a:r>
            <a:endParaRPr lang="en-US" altLang="zh-TW" sz="1400" dirty="0">
              <a:solidFill>
                <a:schemeClr val="bg1">
                  <a:lumMod val="65000"/>
                </a:schemeClr>
              </a:solidFill>
              <a:latin typeface="Century Gothic" panose="020B0502020202020204" pitchFamily="34" charset="0"/>
            </a:endParaRPr>
          </a:p>
        </p:txBody>
      </p:sp>
      <p:sp>
        <p:nvSpPr>
          <p:cNvPr id="43" name="平行四边形 42"/>
          <p:cNvSpPr/>
          <p:nvPr/>
        </p:nvSpPr>
        <p:spPr>
          <a:xfrm>
            <a:off x="6356987" y="5357777"/>
            <a:ext cx="913728" cy="34571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5351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50" fill="hold"/>
                                        <p:tgtEl>
                                          <p:spTgt spid="24"/>
                                        </p:tgtEl>
                                        <p:attrNameLst>
                                          <p:attrName>ppt_x</p:attrName>
                                        </p:attrNameLst>
                                      </p:cBhvr>
                                      <p:tavLst>
                                        <p:tav tm="0">
                                          <p:val>
                                            <p:strVal val="1+#ppt_w/2"/>
                                          </p:val>
                                        </p:tav>
                                        <p:tav tm="100000">
                                          <p:val>
                                            <p:strVal val="#ppt_x"/>
                                          </p:val>
                                        </p:tav>
                                      </p:tavLst>
                                    </p:anim>
                                    <p:anim calcmode="lin" valueType="num">
                                      <p:cBhvr additive="base">
                                        <p:cTn id="8" dur="25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50" fill="hold"/>
                                        <p:tgtEl>
                                          <p:spTgt spid="10"/>
                                        </p:tgtEl>
                                        <p:attrNameLst>
                                          <p:attrName>ppt_x</p:attrName>
                                        </p:attrNameLst>
                                      </p:cBhvr>
                                      <p:tavLst>
                                        <p:tav tm="0">
                                          <p:val>
                                            <p:strVal val="#ppt_x"/>
                                          </p:val>
                                        </p:tav>
                                        <p:tav tm="100000">
                                          <p:val>
                                            <p:strVal val="#ppt_x"/>
                                          </p:val>
                                        </p:tav>
                                      </p:tavLst>
                                    </p:anim>
                                    <p:anim calcmode="lin" valueType="num">
                                      <p:cBhvr additive="base">
                                        <p:cTn id="12" dur="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50" fill="hold"/>
                                        <p:tgtEl>
                                          <p:spTgt spid="3"/>
                                        </p:tgtEl>
                                        <p:attrNameLst>
                                          <p:attrName>ppt_x</p:attrName>
                                        </p:attrNameLst>
                                      </p:cBhvr>
                                      <p:tavLst>
                                        <p:tav tm="0">
                                          <p:val>
                                            <p:strVal val="0-#ppt_w/2"/>
                                          </p:val>
                                        </p:tav>
                                        <p:tav tm="100000">
                                          <p:val>
                                            <p:strVal val="#ppt_x"/>
                                          </p:val>
                                        </p:tav>
                                      </p:tavLst>
                                    </p:anim>
                                    <p:anim calcmode="lin" valueType="num">
                                      <p:cBhvr additive="base">
                                        <p:cTn id="16" dur="25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250" fill="hold"/>
                                        <p:tgtEl>
                                          <p:spTgt spid="4"/>
                                        </p:tgtEl>
                                        <p:attrNameLst>
                                          <p:attrName>ppt_x</p:attrName>
                                        </p:attrNameLst>
                                      </p:cBhvr>
                                      <p:tavLst>
                                        <p:tav tm="0">
                                          <p:val>
                                            <p:strVal val="1+#ppt_w/2"/>
                                          </p:val>
                                        </p:tav>
                                        <p:tav tm="100000">
                                          <p:val>
                                            <p:strVal val="#ppt_x"/>
                                          </p:val>
                                        </p:tav>
                                      </p:tavLst>
                                    </p:anim>
                                    <p:anim calcmode="lin" valueType="num">
                                      <p:cBhvr additive="base">
                                        <p:cTn id="20" dur="250" fill="hold"/>
                                        <p:tgtEl>
                                          <p:spTgt spid="4"/>
                                        </p:tgtEl>
                                        <p:attrNameLst>
                                          <p:attrName>ppt_y</p:attrName>
                                        </p:attrNameLst>
                                      </p:cBhvr>
                                      <p:tavLst>
                                        <p:tav tm="0">
                                          <p:val>
                                            <p:strVal val="#ppt_y"/>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250" fill="hold"/>
                                        <p:tgtEl>
                                          <p:spTgt spid="43"/>
                                        </p:tgtEl>
                                        <p:attrNameLst>
                                          <p:attrName>ppt_x</p:attrName>
                                        </p:attrNameLst>
                                      </p:cBhvr>
                                      <p:tavLst>
                                        <p:tav tm="0">
                                          <p:val>
                                            <p:strVal val="0-#ppt_w/2"/>
                                          </p:val>
                                        </p:tav>
                                        <p:tav tm="100000">
                                          <p:val>
                                            <p:strVal val="#ppt_x"/>
                                          </p:val>
                                        </p:tav>
                                      </p:tavLst>
                                    </p:anim>
                                    <p:anim calcmode="lin" valueType="num">
                                      <p:cBhvr additive="base">
                                        <p:cTn id="24" dur="250" fill="hold"/>
                                        <p:tgtEl>
                                          <p:spTgt spid="43"/>
                                        </p:tgtEl>
                                        <p:attrNameLst>
                                          <p:attrName>ppt_y</p:attrName>
                                        </p:attrNameLst>
                                      </p:cBhvr>
                                      <p:tavLst>
                                        <p:tav tm="0">
                                          <p:val>
                                            <p:strVal val="1+#ppt_h/2"/>
                                          </p:val>
                                        </p:tav>
                                        <p:tav tm="100000">
                                          <p:val>
                                            <p:strVal val="#ppt_y"/>
                                          </p:val>
                                        </p:tav>
                                      </p:tavLst>
                                    </p:anim>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25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250"/>
                                        <p:tgtEl>
                                          <p:spTgt spid="17"/>
                                        </p:tgtEl>
                                      </p:cBhvr>
                                    </p:animEffect>
                                  </p:childTnLst>
                                </p:cTn>
                              </p:par>
                              <p:par>
                                <p:cTn id="31" presetID="2" presetClass="entr" presetSubtype="3" decel="10000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additive="base">
                                        <p:cTn id="33" dur="250" fill="hold"/>
                                        <p:tgtEl>
                                          <p:spTgt spid="5"/>
                                        </p:tgtEl>
                                        <p:attrNameLst>
                                          <p:attrName>ppt_x</p:attrName>
                                        </p:attrNameLst>
                                      </p:cBhvr>
                                      <p:tavLst>
                                        <p:tav tm="0">
                                          <p:val>
                                            <p:strVal val="1+#ppt_w/2"/>
                                          </p:val>
                                        </p:tav>
                                        <p:tav tm="100000">
                                          <p:val>
                                            <p:strVal val="#ppt_x"/>
                                          </p:val>
                                        </p:tav>
                                      </p:tavLst>
                                    </p:anim>
                                    <p:anim calcmode="lin" valueType="num">
                                      <p:cBhvr additive="base">
                                        <p:cTn id="34" dur="250" fill="hold"/>
                                        <p:tgtEl>
                                          <p:spTgt spid="5"/>
                                        </p:tgtEl>
                                        <p:attrNameLst>
                                          <p:attrName>ppt_y</p:attrName>
                                        </p:attrNameLst>
                                      </p:cBhvr>
                                      <p:tavLst>
                                        <p:tav tm="0">
                                          <p:val>
                                            <p:strVal val="0-#ppt_h/2"/>
                                          </p:val>
                                        </p:tav>
                                        <p:tav tm="100000">
                                          <p:val>
                                            <p:strVal val="#ppt_y"/>
                                          </p:val>
                                        </p:tav>
                                      </p:tavLst>
                                    </p:anim>
                                  </p:childTnLst>
                                </p:cTn>
                              </p:par>
                              <p:par>
                                <p:cTn id="35" presetID="2" presetClass="entr" presetSubtype="3" decel="10000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250" fill="hold"/>
                                        <p:tgtEl>
                                          <p:spTgt spid="12"/>
                                        </p:tgtEl>
                                        <p:attrNameLst>
                                          <p:attrName>ppt_x</p:attrName>
                                        </p:attrNameLst>
                                      </p:cBhvr>
                                      <p:tavLst>
                                        <p:tav tm="0">
                                          <p:val>
                                            <p:strVal val="1+#ppt_w/2"/>
                                          </p:val>
                                        </p:tav>
                                        <p:tav tm="100000">
                                          <p:val>
                                            <p:strVal val="#ppt_x"/>
                                          </p:val>
                                        </p:tav>
                                      </p:tavLst>
                                    </p:anim>
                                    <p:anim calcmode="lin" valueType="num">
                                      <p:cBhvr additive="base">
                                        <p:cTn id="38" dur="250" fill="hold"/>
                                        <p:tgtEl>
                                          <p:spTgt spid="12"/>
                                        </p:tgtEl>
                                        <p:attrNameLst>
                                          <p:attrName>ppt_y</p:attrName>
                                        </p:attrNameLst>
                                      </p:cBhvr>
                                      <p:tavLst>
                                        <p:tav tm="0">
                                          <p:val>
                                            <p:strVal val="0-#ppt_h/2"/>
                                          </p:val>
                                        </p:tav>
                                        <p:tav tm="100000">
                                          <p:val>
                                            <p:strVal val="#ppt_y"/>
                                          </p:val>
                                        </p:tav>
                                      </p:tavLst>
                                    </p:anim>
                                  </p:childTnLst>
                                </p:cTn>
                              </p:par>
                              <p:par>
                                <p:cTn id="39" presetID="22" presetClass="entr" presetSubtype="1"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250"/>
                                        <p:tgtEl>
                                          <p:spTgt spid="25"/>
                                        </p:tgtEl>
                                      </p:cBhvr>
                                    </p:animEffect>
                                  </p:childTnLst>
                                </p:cTn>
                              </p:par>
                            </p:childTnLst>
                          </p:cTn>
                        </p:par>
                        <p:par>
                          <p:cTn id="42" fill="hold">
                            <p:stCondLst>
                              <p:cond delay="250"/>
                            </p:stCondLst>
                            <p:childTnLst>
                              <p:par>
                                <p:cTn id="43" presetID="42"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250"/>
                                        <p:tgtEl>
                                          <p:spTgt spid="28"/>
                                        </p:tgtEl>
                                      </p:cBhvr>
                                    </p:animEffect>
                                    <p:anim calcmode="lin" valueType="num">
                                      <p:cBhvr>
                                        <p:cTn id="46" dur="250" fill="hold"/>
                                        <p:tgtEl>
                                          <p:spTgt spid="28"/>
                                        </p:tgtEl>
                                        <p:attrNameLst>
                                          <p:attrName>ppt_x</p:attrName>
                                        </p:attrNameLst>
                                      </p:cBhvr>
                                      <p:tavLst>
                                        <p:tav tm="0">
                                          <p:val>
                                            <p:strVal val="#ppt_x"/>
                                          </p:val>
                                        </p:tav>
                                        <p:tav tm="100000">
                                          <p:val>
                                            <p:strVal val="#ppt_x"/>
                                          </p:val>
                                        </p:tav>
                                      </p:tavLst>
                                    </p:anim>
                                    <p:anim calcmode="lin" valueType="num">
                                      <p:cBhvr>
                                        <p:cTn id="47" dur="250" fill="hold"/>
                                        <p:tgtEl>
                                          <p:spTgt spid="28"/>
                                        </p:tgtEl>
                                        <p:attrNameLst>
                                          <p:attrName>ppt_y</p:attrName>
                                        </p:attrNameLst>
                                      </p:cBhvr>
                                      <p:tavLst>
                                        <p:tav tm="0">
                                          <p:val>
                                            <p:strVal val="#ppt_y+.1"/>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250" fill="hold"/>
                                        <p:tgtEl>
                                          <p:spTgt spid="27"/>
                                        </p:tgtEl>
                                        <p:attrNameLst>
                                          <p:attrName>ppt_x</p:attrName>
                                        </p:attrNameLst>
                                      </p:cBhvr>
                                      <p:tavLst>
                                        <p:tav tm="0">
                                          <p:val>
                                            <p:strVal val="1+#ppt_w/2"/>
                                          </p:val>
                                        </p:tav>
                                        <p:tav tm="100000">
                                          <p:val>
                                            <p:strVal val="#ppt_x"/>
                                          </p:val>
                                        </p:tav>
                                      </p:tavLst>
                                    </p:anim>
                                    <p:anim calcmode="lin" valueType="num">
                                      <p:cBhvr additive="base">
                                        <p:cTn id="51" dur="250" fill="hold"/>
                                        <p:tgtEl>
                                          <p:spTgt spid="27"/>
                                        </p:tgtEl>
                                        <p:attrNameLst>
                                          <p:attrName>ppt_y</p:attrName>
                                        </p:attrNameLst>
                                      </p:cBhvr>
                                      <p:tavLst>
                                        <p:tav tm="0">
                                          <p:val>
                                            <p:strVal val="#ppt_y"/>
                                          </p:val>
                                        </p:tav>
                                        <p:tav tm="100000">
                                          <p:val>
                                            <p:strVal val="#ppt_y"/>
                                          </p:val>
                                        </p:tav>
                                      </p:tavLst>
                                    </p:anim>
                                  </p:childTnLst>
                                </p:cTn>
                              </p:par>
                            </p:childTnLst>
                          </p:cTn>
                        </p:par>
                        <p:par>
                          <p:cTn id="52" fill="hold">
                            <p:stCondLst>
                              <p:cond delay="1000"/>
                            </p:stCondLst>
                            <p:childTnLst>
                              <p:par>
                                <p:cTn id="53" presetID="22" presetClass="entr" presetSubtype="2"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right)">
                                      <p:cBhvr>
                                        <p:cTn id="55" dur="250"/>
                                        <p:tgtEl>
                                          <p:spTgt spid="42"/>
                                        </p:tgtEl>
                                      </p:cBhvr>
                                    </p:animEffect>
                                  </p:childTnLst>
                                </p:cTn>
                              </p:par>
                            </p:childTnLst>
                          </p:cTn>
                        </p:par>
                        <p:par>
                          <p:cTn id="56" fill="hold">
                            <p:stCondLst>
                              <p:cond delay="1250"/>
                            </p:stCondLst>
                            <p:childTnLst>
                              <p:par>
                                <p:cTn id="57" presetID="16" presetClass="emph" presetSubtype="0" fill="hold" nodeType="afterEffect">
                                  <p:stCondLst>
                                    <p:cond delay="0"/>
                                  </p:stCondLst>
                                  <p:iterate type="lt">
                                    <p:tmPct val="4000"/>
                                  </p:iterate>
                                  <p:childTnLst>
                                    <p:set>
                                      <p:cBhvr override="childStyle">
                                        <p:cTn id="58" dur="250" fill="hold"/>
                                        <p:tgtEl>
                                          <p:spTgt spid="42">
                                            <p:txEl>
                                              <p:pRg st="0" end="0"/>
                                            </p:txEl>
                                          </p:spTgt>
                                        </p:tgtEl>
                                        <p:attrNameLst>
                                          <p:attrName>style.color</p:attrName>
                                        </p:attrNameLst>
                                      </p:cBhvr>
                                      <p:to>
                                        <p:clrVal>
                                          <a:srgbClr val="D00500"/>
                                        </p:clrVal>
                                      </p:to>
                                    </p:set>
                                    <p:set>
                                      <p:cBhvr>
                                        <p:cTn id="59" dur="250" fill="hold"/>
                                        <p:tgtEl>
                                          <p:spTgt spid="42">
                                            <p:txEl>
                                              <p:pRg st="0" end="0"/>
                                            </p:txEl>
                                          </p:spTgt>
                                        </p:tgtEl>
                                        <p:attrNameLst>
                                          <p:attrName>fillcolor</p:attrName>
                                        </p:attrNameLst>
                                      </p:cBhvr>
                                      <p:to>
                                        <p:clrVal>
                                          <a:srgbClr val="D00500"/>
                                        </p:clrVal>
                                      </p:to>
                                    </p:set>
                                    <p:set>
                                      <p:cBhvr>
                                        <p:cTn id="60" dur="250" fill="hold"/>
                                        <p:tgtEl>
                                          <p:spTgt spid="42">
                                            <p:txEl>
                                              <p:pRg st="0" end="0"/>
                                            </p:txEl>
                                          </p:spTgt>
                                        </p:tgtEl>
                                        <p:attrNameLst>
                                          <p:attrName>fill.type</p:attrName>
                                        </p:attrNameLst>
                                      </p:cBhvr>
                                      <p:to>
                                        <p:strVal val="solid"/>
                                      </p:to>
                                    </p:set>
                                  </p:childTnLst>
                                </p:cTn>
                              </p:par>
                            </p:childTnLst>
                          </p:cTn>
                        </p:par>
                        <p:par>
                          <p:cTn id="61" fill="hold">
                            <p:stCondLst>
                              <p:cond delay="1610"/>
                            </p:stCondLst>
                            <p:childTnLst>
                              <p:par>
                                <p:cTn id="62" presetID="16" presetClass="emph" presetSubtype="0" fill="hold" nodeType="afterEffect">
                                  <p:stCondLst>
                                    <p:cond delay="0"/>
                                  </p:stCondLst>
                                  <p:iterate type="lt">
                                    <p:tmPct val="4000"/>
                                  </p:iterate>
                                  <p:childTnLst>
                                    <p:set>
                                      <p:cBhvr override="childStyle">
                                        <p:cTn id="63" dur="250" fill="hold"/>
                                        <p:tgtEl>
                                          <p:spTgt spid="42">
                                            <p:txEl>
                                              <p:pRg st="1" end="1"/>
                                            </p:txEl>
                                          </p:spTgt>
                                        </p:tgtEl>
                                        <p:attrNameLst>
                                          <p:attrName>style.color</p:attrName>
                                        </p:attrNameLst>
                                      </p:cBhvr>
                                      <p:to>
                                        <p:clrVal>
                                          <a:srgbClr val="D00500"/>
                                        </p:clrVal>
                                      </p:to>
                                    </p:set>
                                    <p:set>
                                      <p:cBhvr>
                                        <p:cTn id="64" dur="250" fill="hold"/>
                                        <p:tgtEl>
                                          <p:spTgt spid="42">
                                            <p:txEl>
                                              <p:pRg st="1" end="1"/>
                                            </p:txEl>
                                          </p:spTgt>
                                        </p:tgtEl>
                                        <p:attrNameLst>
                                          <p:attrName>fillcolor</p:attrName>
                                        </p:attrNameLst>
                                      </p:cBhvr>
                                      <p:to>
                                        <p:clrVal>
                                          <a:srgbClr val="D00500"/>
                                        </p:clrVal>
                                      </p:to>
                                    </p:set>
                                    <p:set>
                                      <p:cBhvr>
                                        <p:cTn id="65" dur="250" fill="hold"/>
                                        <p:tgtEl>
                                          <p:spTgt spid="42">
                                            <p:txEl>
                                              <p:pRg st="1" end="1"/>
                                            </p:txEl>
                                          </p:spTgt>
                                        </p:tgtEl>
                                        <p:attrNameLst>
                                          <p:attrName>fill.type</p:attrName>
                                        </p:attrNameLst>
                                      </p:cBhvr>
                                      <p:to>
                                        <p:strVal val="solid"/>
                                      </p:to>
                                    </p:set>
                                  </p:childTnLst>
                                </p:cTn>
                              </p:par>
                            </p:childTnLst>
                          </p:cTn>
                        </p:par>
                        <p:par>
                          <p:cTn id="66" fill="hold">
                            <p:stCondLst>
                              <p:cond delay="1970"/>
                            </p:stCondLst>
                            <p:childTnLst>
                              <p:par>
                                <p:cTn id="67" presetID="16" presetClass="emph" presetSubtype="0" fill="hold" nodeType="afterEffect">
                                  <p:stCondLst>
                                    <p:cond delay="0"/>
                                  </p:stCondLst>
                                  <p:iterate type="lt">
                                    <p:tmPct val="4000"/>
                                  </p:iterate>
                                  <p:childTnLst>
                                    <p:set>
                                      <p:cBhvr override="childStyle">
                                        <p:cTn id="68" dur="250" fill="hold"/>
                                        <p:tgtEl>
                                          <p:spTgt spid="42">
                                            <p:txEl>
                                              <p:pRg st="2" end="2"/>
                                            </p:txEl>
                                          </p:spTgt>
                                        </p:tgtEl>
                                        <p:attrNameLst>
                                          <p:attrName>style.color</p:attrName>
                                        </p:attrNameLst>
                                      </p:cBhvr>
                                      <p:to>
                                        <p:clrVal>
                                          <a:srgbClr val="D00500"/>
                                        </p:clrVal>
                                      </p:to>
                                    </p:set>
                                    <p:set>
                                      <p:cBhvr>
                                        <p:cTn id="69" dur="250" fill="hold"/>
                                        <p:tgtEl>
                                          <p:spTgt spid="42">
                                            <p:txEl>
                                              <p:pRg st="2" end="2"/>
                                            </p:txEl>
                                          </p:spTgt>
                                        </p:tgtEl>
                                        <p:attrNameLst>
                                          <p:attrName>fillcolor</p:attrName>
                                        </p:attrNameLst>
                                      </p:cBhvr>
                                      <p:to>
                                        <p:clrVal>
                                          <a:srgbClr val="D00500"/>
                                        </p:clrVal>
                                      </p:to>
                                    </p:set>
                                    <p:set>
                                      <p:cBhvr>
                                        <p:cTn id="70" dur="250" fill="hold"/>
                                        <p:tgtEl>
                                          <p:spTgt spid="42">
                                            <p:txEl>
                                              <p:pRg st="2" end="2"/>
                                            </p:txEl>
                                          </p:spTgt>
                                        </p:tgtEl>
                                        <p:attrNameLst>
                                          <p:attrName>fill.type</p:attrName>
                                        </p:attrNameLst>
                                      </p:cBhvr>
                                      <p:to>
                                        <p:strVal val="solid"/>
                                      </p:to>
                                    </p:set>
                                  </p:childTnLst>
                                </p:cTn>
                              </p:par>
                            </p:childTnLst>
                          </p:cTn>
                        </p:par>
                        <p:par>
                          <p:cTn id="71" fill="hold">
                            <p:stCondLst>
                              <p:cond delay="2330"/>
                            </p:stCondLst>
                            <p:childTnLst>
                              <p:par>
                                <p:cTn id="72" presetID="16" presetClass="emph" presetSubtype="0" fill="hold" nodeType="afterEffect">
                                  <p:stCondLst>
                                    <p:cond delay="0"/>
                                  </p:stCondLst>
                                  <p:iterate type="lt">
                                    <p:tmPct val="4000"/>
                                  </p:iterate>
                                  <p:childTnLst>
                                    <p:set>
                                      <p:cBhvr override="childStyle">
                                        <p:cTn id="73" dur="250" fill="hold"/>
                                        <p:tgtEl>
                                          <p:spTgt spid="42">
                                            <p:txEl>
                                              <p:pRg st="3" end="3"/>
                                            </p:txEl>
                                          </p:spTgt>
                                        </p:tgtEl>
                                        <p:attrNameLst>
                                          <p:attrName>style.color</p:attrName>
                                        </p:attrNameLst>
                                      </p:cBhvr>
                                      <p:to>
                                        <p:clrVal>
                                          <a:srgbClr val="D00500"/>
                                        </p:clrVal>
                                      </p:to>
                                    </p:set>
                                    <p:set>
                                      <p:cBhvr>
                                        <p:cTn id="74" dur="250" fill="hold"/>
                                        <p:tgtEl>
                                          <p:spTgt spid="42">
                                            <p:txEl>
                                              <p:pRg st="3" end="3"/>
                                            </p:txEl>
                                          </p:spTgt>
                                        </p:tgtEl>
                                        <p:attrNameLst>
                                          <p:attrName>fillcolor</p:attrName>
                                        </p:attrNameLst>
                                      </p:cBhvr>
                                      <p:to>
                                        <p:clrVal>
                                          <a:srgbClr val="D00500"/>
                                        </p:clrVal>
                                      </p:to>
                                    </p:set>
                                    <p:set>
                                      <p:cBhvr>
                                        <p:cTn id="75" dur="250" fill="hold"/>
                                        <p:tgtEl>
                                          <p:spTgt spid="42">
                                            <p:txEl>
                                              <p:pRg st="3" end="3"/>
                                            </p:txEl>
                                          </p:spTgt>
                                        </p:tgtEl>
                                        <p:attrNameLst>
                                          <p:attrName>fill.type</p:attrName>
                                        </p:attrNameLst>
                                      </p:cBhvr>
                                      <p:to>
                                        <p:strVal val="solid"/>
                                      </p:to>
                                    </p:set>
                                  </p:childTnLst>
                                </p:cTn>
                              </p:par>
                            </p:childTnLst>
                          </p:cTn>
                        </p:par>
                        <p:par>
                          <p:cTn id="76" fill="hold">
                            <p:stCondLst>
                              <p:cond delay="2690"/>
                            </p:stCondLst>
                            <p:childTnLst>
                              <p:par>
                                <p:cTn id="77" presetID="16" presetClass="emph" presetSubtype="0" fill="hold" nodeType="afterEffect">
                                  <p:stCondLst>
                                    <p:cond delay="0"/>
                                  </p:stCondLst>
                                  <p:iterate type="lt">
                                    <p:tmPct val="4000"/>
                                  </p:iterate>
                                  <p:childTnLst>
                                    <p:set>
                                      <p:cBhvr override="childStyle">
                                        <p:cTn id="78" dur="250" fill="hold"/>
                                        <p:tgtEl>
                                          <p:spTgt spid="42">
                                            <p:txEl>
                                              <p:pRg st="4" end="4"/>
                                            </p:txEl>
                                          </p:spTgt>
                                        </p:tgtEl>
                                        <p:attrNameLst>
                                          <p:attrName>style.color</p:attrName>
                                        </p:attrNameLst>
                                      </p:cBhvr>
                                      <p:to>
                                        <p:clrVal>
                                          <a:srgbClr val="D00500"/>
                                        </p:clrVal>
                                      </p:to>
                                    </p:set>
                                    <p:set>
                                      <p:cBhvr>
                                        <p:cTn id="79" dur="250" fill="hold"/>
                                        <p:tgtEl>
                                          <p:spTgt spid="42">
                                            <p:txEl>
                                              <p:pRg st="4" end="4"/>
                                            </p:txEl>
                                          </p:spTgt>
                                        </p:tgtEl>
                                        <p:attrNameLst>
                                          <p:attrName>fillcolor</p:attrName>
                                        </p:attrNameLst>
                                      </p:cBhvr>
                                      <p:to>
                                        <p:clrVal>
                                          <a:srgbClr val="D00500"/>
                                        </p:clrVal>
                                      </p:to>
                                    </p:set>
                                    <p:set>
                                      <p:cBhvr>
                                        <p:cTn id="80" dur="250" fill="hold"/>
                                        <p:tgtEl>
                                          <p:spTgt spid="42">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4" grpId="0" animBg="1"/>
      <p:bldP spid="5" grpId="0" animBg="1"/>
      <p:bldP spid="10" grpId="0" animBg="1"/>
      <p:bldP spid="27" grpId="0"/>
      <p:bldP spid="28" grpId="0"/>
      <p:bldP spid="42" grpId="0"/>
      <p:bldP spid="4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405E5A24-1789-4EC7-BBDD-0786BA266085}"/>
              </a:ext>
            </a:extLst>
          </p:cNvPr>
          <p:cNvGrpSpPr/>
          <p:nvPr/>
        </p:nvGrpSpPr>
        <p:grpSpPr>
          <a:xfrm>
            <a:off x="4046762" y="3193935"/>
            <a:ext cx="3823272" cy="2953331"/>
            <a:chOff x="3023754" y="3403834"/>
            <a:chExt cx="2867454" cy="2214998"/>
          </a:xfrm>
        </p:grpSpPr>
        <p:sp>
          <p:nvSpPr>
            <p:cNvPr id="34" name="Trapezoid 33"/>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0" name="Chord 39"/>
            <p:cNvSpPr/>
            <p:nvPr/>
          </p:nvSpPr>
          <p:spPr>
            <a:xfrm>
              <a:off x="3269506" y="4673600"/>
              <a:ext cx="914400" cy="91440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1" name="Chord 40"/>
            <p:cNvSpPr/>
            <p:nvPr/>
          </p:nvSpPr>
          <p:spPr>
            <a:xfrm>
              <a:off x="4321538" y="4501320"/>
              <a:ext cx="1117512" cy="1117512"/>
            </a:xfrm>
            <a:prstGeom prst="chord">
              <a:avLst>
                <a:gd name="adj1" fmla="val 10342302"/>
                <a:gd name="adj2" fmla="val 6558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2" name="Chord 41"/>
            <p:cNvSpPr/>
            <p:nvPr/>
          </p:nvSpPr>
          <p:spPr>
            <a:xfrm>
              <a:off x="3726496" y="4402596"/>
              <a:ext cx="1010970" cy="101097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3" name="Chord 42"/>
            <p:cNvSpPr/>
            <p:nvPr/>
          </p:nvSpPr>
          <p:spPr>
            <a:xfrm>
              <a:off x="5109845" y="4752818"/>
              <a:ext cx="781363" cy="78136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4" name="Chord 43"/>
            <p:cNvSpPr/>
            <p:nvPr/>
          </p:nvSpPr>
          <p:spPr>
            <a:xfrm>
              <a:off x="3023754" y="4873433"/>
              <a:ext cx="540133" cy="54013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2" name="Text Placeholder 1"/>
          <p:cNvSpPr>
            <a:spLocks noGrp="1"/>
          </p:cNvSpPr>
          <p:nvPr>
            <p:ph type="body" sz="quarter" idx="10"/>
          </p:nvPr>
        </p:nvSpPr>
        <p:spPr/>
        <p:txBody>
          <a:bodyPr/>
          <a:lstStyle/>
          <a:p>
            <a:r>
              <a:rPr lang="en-US" altLang="ko-KR" sz="2800" dirty="0" smtClean="0"/>
              <a:t>Connectivity</a:t>
            </a:r>
            <a:endParaRPr lang="ko-KR" altLang="en-US" sz="2800" dirty="0"/>
          </a:p>
        </p:txBody>
      </p:sp>
      <p:grpSp>
        <p:nvGrpSpPr>
          <p:cNvPr id="35" name="Group 34"/>
          <p:cNvGrpSpPr/>
          <p:nvPr/>
        </p:nvGrpSpPr>
        <p:grpSpPr>
          <a:xfrm>
            <a:off x="5076632" y="1239935"/>
            <a:ext cx="1739241" cy="3282500"/>
            <a:chOff x="3779988" y="1298141"/>
            <a:chExt cx="1304431" cy="2461875"/>
          </a:xfrm>
          <a:solidFill>
            <a:srgbClr val="FF0000"/>
          </a:solidFill>
        </p:grpSpPr>
        <p:sp>
          <p:nvSpPr>
            <p:cNvPr id="36" name="Freeform 35"/>
            <p:cNvSpPr/>
            <p:nvPr/>
          </p:nvSpPr>
          <p:spPr>
            <a:xfrm>
              <a:off x="4333425" y="1298141"/>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7" name="Freeform 36"/>
            <p:cNvSpPr/>
            <p:nvPr/>
          </p:nvSpPr>
          <p:spPr>
            <a:xfrm flipH="1">
              <a:off x="4441313"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8" name="Freeform 37"/>
            <p:cNvSpPr/>
            <p:nvPr/>
          </p:nvSpPr>
          <p:spPr>
            <a:xfrm>
              <a:off x="3779988"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9" name="Freeform 38"/>
            <p:cNvSpPr/>
            <p:nvPr/>
          </p:nvSpPr>
          <p:spPr>
            <a:xfrm>
              <a:off x="3810452" y="3008553"/>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47" name="TextBox 46"/>
          <p:cNvSpPr txBox="1"/>
          <p:nvPr/>
        </p:nvSpPr>
        <p:spPr>
          <a:xfrm>
            <a:off x="1598586" y="2612985"/>
            <a:ext cx="3360372" cy="461665"/>
          </a:xfrm>
          <a:prstGeom prst="rect">
            <a:avLst/>
          </a:prstGeom>
          <a:noFill/>
        </p:spPr>
        <p:txBody>
          <a:bodyPr wrap="square" rtlCol="0" anchor="ctr">
            <a:spAutoFit/>
          </a:bodyPr>
          <a:lstStyle/>
          <a:p>
            <a:r>
              <a:rPr lang="en-US" altLang="ko-KR" sz="2400" b="1" dirty="0">
                <a:solidFill>
                  <a:schemeClr val="bg1"/>
                </a:solidFill>
                <a:cs typeface="Arial" pitchFamily="34" charset="0"/>
              </a:rPr>
              <a:t>One-to-one</a:t>
            </a:r>
            <a:endParaRPr lang="ko-KR" altLang="en-US" sz="2400" b="1" dirty="0">
              <a:solidFill>
                <a:schemeClr val="bg1"/>
              </a:solidFill>
              <a:cs typeface="Arial" pitchFamily="34" charset="0"/>
            </a:endParaRPr>
          </a:p>
        </p:txBody>
      </p:sp>
      <p:sp>
        <p:nvSpPr>
          <p:cNvPr id="51" name="Oval 50"/>
          <p:cNvSpPr/>
          <p:nvPr/>
        </p:nvSpPr>
        <p:spPr>
          <a:xfrm>
            <a:off x="801781" y="2523860"/>
            <a:ext cx="679131" cy="679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2" name="Oval 51"/>
          <p:cNvSpPr/>
          <p:nvPr/>
        </p:nvSpPr>
        <p:spPr>
          <a:xfrm>
            <a:off x="801781" y="4357625"/>
            <a:ext cx="679131" cy="679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3" name="Rectangle 9"/>
          <p:cNvSpPr/>
          <p:nvPr/>
        </p:nvSpPr>
        <p:spPr>
          <a:xfrm>
            <a:off x="976897" y="2715740"/>
            <a:ext cx="315539" cy="295372"/>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4" name="Oval 7"/>
          <p:cNvSpPr/>
          <p:nvPr/>
        </p:nvSpPr>
        <p:spPr>
          <a:xfrm>
            <a:off x="976898" y="4558632"/>
            <a:ext cx="313044" cy="313044"/>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5" name="Oval 54"/>
          <p:cNvSpPr/>
          <p:nvPr/>
        </p:nvSpPr>
        <p:spPr>
          <a:xfrm>
            <a:off x="794126" y="3440742"/>
            <a:ext cx="679131" cy="6791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57" name="Oval 21"/>
          <p:cNvSpPr>
            <a:spLocks noChangeAspect="1"/>
          </p:cNvSpPr>
          <p:nvPr/>
        </p:nvSpPr>
        <p:spPr>
          <a:xfrm>
            <a:off x="952238" y="3591577"/>
            <a:ext cx="362360" cy="365387"/>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nvGrpSpPr>
          <p:cNvPr id="67" name="Group 66"/>
          <p:cNvGrpSpPr/>
          <p:nvPr/>
        </p:nvGrpSpPr>
        <p:grpSpPr>
          <a:xfrm>
            <a:off x="7471413" y="1897735"/>
            <a:ext cx="4220531" cy="3086013"/>
            <a:chOff x="5439050" y="948046"/>
            <a:chExt cx="3165398" cy="2314510"/>
          </a:xfrm>
        </p:grpSpPr>
        <p:sp>
          <p:nvSpPr>
            <p:cNvPr id="65" name="TextBox 64"/>
            <p:cNvSpPr txBox="1"/>
            <p:nvPr/>
          </p:nvSpPr>
          <p:spPr>
            <a:xfrm>
              <a:off x="5439050" y="1346647"/>
              <a:ext cx="3165398" cy="1915909"/>
            </a:xfrm>
            <a:prstGeom prst="rect">
              <a:avLst/>
            </a:prstGeom>
            <a:noFill/>
          </p:spPr>
          <p:txBody>
            <a:bodyPr wrap="square" rtlCol="0" anchor="ctr">
              <a:spAutoFit/>
            </a:bodyPr>
            <a:lstStyle/>
            <a:p>
              <a:pPr algn="r"/>
              <a:r>
                <a:rPr lang="en-US" altLang="ko-KR" sz="1600" dirty="0">
                  <a:solidFill>
                    <a:schemeClr val="bg1"/>
                  </a:solidFill>
                  <a:cs typeface="Arial" pitchFamily="34" charset="0"/>
                </a:rPr>
                <a:t>First, it allows information to be exchanged between the product and its operating environment, its maker, its users, and other products and systems</a:t>
              </a:r>
              <a:r>
                <a:rPr lang="en-US" altLang="ko-KR" sz="1600" dirty="0" smtClean="0">
                  <a:solidFill>
                    <a:schemeClr val="bg1"/>
                  </a:solidFill>
                  <a:cs typeface="Arial" pitchFamily="34" charset="0"/>
                </a:rPr>
                <a:t>.</a:t>
              </a:r>
            </a:p>
            <a:p>
              <a:pPr algn="r"/>
              <a:r>
                <a:rPr lang="en-US" altLang="ko-KR" sz="1600" dirty="0" smtClean="0">
                  <a:solidFill>
                    <a:schemeClr val="bg1"/>
                  </a:solidFill>
                  <a:cs typeface="Arial" pitchFamily="34" charset="0"/>
                </a:rPr>
                <a:t> </a:t>
              </a:r>
              <a:endParaRPr lang="en-US" altLang="ko-KR" sz="1600" dirty="0">
                <a:solidFill>
                  <a:schemeClr val="bg1"/>
                </a:solidFill>
                <a:cs typeface="Arial" pitchFamily="34" charset="0"/>
              </a:endParaRPr>
            </a:p>
            <a:p>
              <a:pPr algn="r"/>
              <a:r>
                <a:rPr lang="en-US" altLang="ko-KR" sz="1600" dirty="0">
                  <a:solidFill>
                    <a:schemeClr val="bg1"/>
                  </a:solidFill>
                  <a:cs typeface="Arial" pitchFamily="34" charset="0"/>
                </a:rPr>
                <a:t>Second, connectivity enables some functions of the product to exist outside the physical device, in what is known as the product cloud.</a:t>
              </a:r>
            </a:p>
            <a:p>
              <a:pPr algn="r"/>
              <a:r>
                <a:rPr lang="en-US" altLang="ko-KR" sz="1600" dirty="0" smtClean="0">
                  <a:solidFill>
                    <a:schemeClr val="bg1"/>
                  </a:solidFill>
                  <a:cs typeface="Arial" pitchFamily="34" charset="0"/>
                </a:rPr>
                <a:t> </a:t>
              </a:r>
              <a:endParaRPr lang="en-US" altLang="ko-KR" sz="1600" dirty="0">
                <a:solidFill>
                  <a:schemeClr val="bg1"/>
                </a:solidFill>
                <a:cs typeface="Arial" pitchFamily="34" charset="0"/>
              </a:endParaRPr>
            </a:p>
          </p:txBody>
        </p:sp>
        <p:sp>
          <p:nvSpPr>
            <p:cNvPr id="66" name="TextBox 65"/>
            <p:cNvSpPr txBox="1"/>
            <p:nvPr/>
          </p:nvSpPr>
          <p:spPr>
            <a:xfrm>
              <a:off x="5439050" y="948046"/>
              <a:ext cx="3165398" cy="392415"/>
            </a:xfrm>
            <a:prstGeom prst="rect">
              <a:avLst/>
            </a:prstGeom>
            <a:noFill/>
          </p:spPr>
          <p:txBody>
            <a:bodyPr wrap="square" rtlCol="0" anchor="ctr">
              <a:spAutoFit/>
            </a:bodyPr>
            <a:lstStyle/>
            <a:p>
              <a:pPr algn="r"/>
              <a:r>
                <a:rPr lang="en-US" altLang="ko-KR" sz="2400" b="1" dirty="0" smtClean="0">
                  <a:solidFill>
                    <a:schemeClr val="bg1"/>
                  </a:solidFill>
                  <a:cs typeface="Arial" pitchFamily="34" charset="0"/>
                </a:rPr>
                <a:t>Dual</a:t>
              </a:r>
              <a:r>
                <a:rPr lang="en-US" altLang="ko-KR" sz="2800" b="1" dirty="0" smtClean="0">
                  <a:solidFill>
                    <a:schemeClr val="bg1"/>
                  </a:solidFill>
                  <a:cs typeface="Arial" pitchFamily="34" charset="0"/>
                </a:rPr>
                <a:t> </a:t>
              </a:r>
              <a:r>
                <a:rPr lang="en-US" altLang="ko-KR" sz="2800" b="1" dirty="0">
                  <a:solidFill>
                    <a:schemeClr val="bg1"/>
                  </a:solidFill>
                  <a:cs typeface="Arial" pitchFamily="34" charset="0"/>
                </a:rPr>
                <a:t>purpose</a:t>
              </a:r>
              <a:endParaRPr lang="ko-KR" altLang="en-US" sz="2800" b="1" dirty="0">
                <a:solidFill>
                  <a:schemeClr val="bg1"/>
                </a:solidFill>
                <a:cs typeface="Arial" pitchFamily="34" charset="0"/>
              </a:endParaRPr>
            </a:p>
          </p:txBody>
        </p:sp>
      </p:grpSp>
      <p:sp>
        <p:nvSpPr>
          <p:cNvPr id="68" name="TextBox 46"/>
          <p:cNvSpPr txBox="1"/>
          <p:nvPr/>
        </p:nvSpPr>
        <p:spPr>
          <a:xfrm>
            <a:off x="1598586" y="3530310"/>
            <a:ext cx="3360372" cy="461665"/>
          </a:xfrm>
          <a:prstGeom prst="rect">
            <a:avLst/>
          </a:prstGeom>
          <a:noFill/>
        </p:spPr>
        <p:txBody>
          <a:bodyPr wrap="square" rtlCol="0" anchor="ctr">
            <a:spAutoFit/>
          </a:bodyPr>
          <a:lstStyle/>
          <a:p>
            <a:r>
              <a:rPr lang="en-US" altLang="ko-KR" sz="2400" b="1" dirty="0" smtClean="0">
                <a:solidFill>
                  <a:schemeClr val="bg1"/>
                </a:solidFill>
                <a:cs typeface="Arial" pitchFamily="34" charset="0"/>
              </a:rPr>
              <a:t>One-to-many</a:t>
            </a:r>
            <a:endParaRPr lang="ko-KR" altLang="en-US" sz="2400" b="1" dirty="0">
              <a:solidFill>
                <a:schemeClr val="bg1"/>
              </a:solidFill>
              <a:cs typeface="Arial" pitchFamily="34" charset="0"/>
            </a:endParaRPr>
          </a:p>
        </p:txBody>
      </p:sp>
      <p:sp>
        <p:nvSpPr>
          <p:cNvPr id="69" name="TextBox 46"/>
          <p:cNvSpPr txBox="1"/>
          <p:nvPr/>
        </p:nvSpPr>
        <p:spPr>
          <a:xfrm>
            <a:off x="1596896" y="4459759"/>
            <a:ext cx="3360372" cy="461665"/>
          </a:xfrm>
          <a:prstGeom prst="rect">
            <a:avLst/>
          </a:prstGeom>
          <a:noFill/>
        </p:spPr>
        <p:txBody>
          <a:bodyPr wrap="square" rtlCol="0" anchor="ctr">
            <a:spAutoFit/>
          </a:bodyPr>
          <a:lstStyle/>
          <a:p>
            <a:r>
              <a:rPr lang="en-US" altLang="ko-KR" sz="2400" b="1" dirty="0" smtClean="0">
                <a:solidFill>
                  <a:schemeClr val="bg1"/>
                </a:solidFill>
                <a:cs typeface="Arial" pitchFamily="34" charset="0"/>
              </a:rPr>
              <a:t>Many-to-many</a:t>
            </a:r>
            <a:endParaRPr lang="ko-KR" altLang="en-US" sz="2400" b="1" dirty="0">
              <a:solidFill>
                <a:schemeClr val="bg1"/>
              </a:solidFill>
              <a:cs typeface="Arial" pitchFamily="34" charset="0"/>
            </a:endParaRPr>
          </a:p>
        </p:txBody>
      </p:sp>
      <p:sp>
        <p:nvSpPr>
          <p:cNvPr id="70" name="TextBox 65"/>
          <p:cNvSpPr txBox="1"/>
          <p:nvPr/>
        </p:nvSpPr>
        <p:spPr>
          <a:xfrm>
            <a:off x="415440" y="1686225"/>
            <a:ext cx="4220531" cy="461665"/>
          </a:xfrm>
          <a:prstGeom prst="rect">
            <a:avLst/>
          </a:prstGeom>
          <a:noFill/>
        </p:spPr>
        <p:txBody>
          <a:bodyPr wrap="square" rtlCol="0" anchor="ctr">
            <a:spAutoFit/>
          </a:bodyPr>
          <a:lstStyle/>
          <a:p>
            <a:r>
              <a:rPr lang="en-US" altLang="ko-KR" sz="2400" b="1" dirty="0" smtClean="0">
                <a:solidFill>
                  <a:schemeClr val="bg1"/>
                </a:solidFill>
                <a:cs typeface="Arial" pitchFamily="34" charset="0"/>
              </a:rPr>
              <a:t>Forms</a:t>
            </a:r>
            <a:endParaRPr lang="ko-KR" altLang="en-US" sz="1867" b="1" dirty="0">
              <a:solidFill>
                <a:schemeClr val="bg1"/>
              </a:solidFill>
              <a:cs typeface="Arial" pitchFamily="34" charset="0"/>
            </a:endParaRPr>
          </a:p>
        </p:txBody>
      </p:sp>
      <p:sp>
        <p:nvSpPr>
          <p:cNvPr id="28"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10</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1240083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randombar(horizontal)">
                                      <p:cBhvr>
                                        <p:cTn id="7" dur="500"/>
                                        <p:tgtEl>
                                          <p:spTgt spid="70"/>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1" presetClass="entr" presetSubtype="1"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heel(1)">
                                      <p:cBhvr>
                                        <p:cTn id="19" dur="1500"/>
                                        <p:tgtEl>
                                          <p:spTgt spid="47"/>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6" presetClass="entr" presetSubtype="16" fill="hold" grpId="0"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circle(in)">
                                      <p:cBhvr>
                                        <p:cTn id="32" dur="2000"/>
                                        <p:tgtEl>
                                          <p:spTgt spid="68"/>
                                        </p:tgtEl>
                                      </p:cBhvr>
                                    </p:animEffect>
                                  </p:childTnLst>
                                </p:cTn>
                              </p:par>
                            </p:childTnLst>
                          </p:cTn>
                        </p:par>
                        <p:par>
                          <p:cTn id="33" fill="hold">
                            <p:stCondLst>
                              <p:cond delay="4500"/>
                            </p:stCondLst>
                            <p:childTnLst>
                              <p:par>
                                <p:cTn id="34" presetID="2" presetClass="entr" presetSubtype="4"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 calcmode="lin" valueType="num">
                                      <p:cBhvr additive="base">
                                        <p:cTn id="36" dur="500" fill="hold"/>
                                        <p:tgtEl>
                                          <p:spTgt spid="52"/>
                                        </p:tgtEl>
                                        <p:attrNameLst>
                                          <p:attrName>ppt_x</p:attrName>
                                        </p:attrNameLst>
                                      </p:cBhvr>
                                      <p:tavLst>
                                        <p:tav tm="0">
                                          <p:val>
                                            <p:strVal val="#ppt_x"/>
                                          </p:val>
                                        </p:tav>
                                        <p:tav tm="100000">
                                          <p:val>
                                            <p:strVal val="#ppt_x"/>
                                          </p:val>
                                        </p:tav>
                                      </p:tavLst>
                                    </p:anim>
                                    <p:anim calcmode="lin" valueType="num">
                                      <p:cBhvr additive="base">
                                        <p:cTn id="37" dur="500" fill="hold"/>
                                        <p:tgtEl>
                                          <p:spTgt spid="5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additive="base">
                                        <p:cTn id="40" dur="500" fill="hold"/>
                                        <p:tgtEl>
                                          <p:spTgt spid="54"/>
                                        </p:tgtEl>
                                        <p:attrNameLst>
                                          <p:attrName>ppt_x</p:attrName>
                                        </p:attrNameLst>
                                      </p:cBhvr>
                                      <p:tavLst>
                                        <p:tav tm="0">
                                          <p:val>
                                            <p:strVal val="#ppt_x"/>
                                          </p:val>
                                        </p:tav>
                                        <p:tav tm="100000">
                                          <p:val>
                                            <p:strVal val="#ppt_x"/>
                                          </p:val>
                                        </p:tav>
                                      </p:tavLst>
                                    </p:anim>
                                    <p:anim calcmode="lin" valueType="num">
                                      <p:cBhvr additive="base">
                                        <p:cTn id="41" dur="500" fill="hold"/>
                                        <p:tgtEl>
                                          <p:spTgt spid="54"/>
                                        </p:tgtEl>
                                        <p:attrNameLst>
                                          <p:attrName>ppt_y</p:attrName>
                                        </p:attrNameLst>
                                      </p:cBhvr>
                                      <p:tavLst>
                                        <p:tav tm="0">
                                          <p:val>
                                            <p:strVal val="1+#ppt_h/2"/>
                                          </p:val>
                                        </p:tav>
                                        <p:tav tm="100000">
                                          <p:val>
                                            <p:strVal val="#ppt_y"/>
                                          </p:val>
                                        </p:tav>
                                      </p:tavLst>
                                    </p:anim>
                                  </p:childTnLst>
                                </p:cTn>
                              </p:par>
                            </p:childTnLst>
                          </p:cTn>
                        </p:par>
                        <p:par>
                          <p:cTn id="42" fill="hold">
                            <p:stCondLst>
                              <p:cond delay="5000"/>
                            </p:stCondLst>
                            <p:childTnLst>
                              <p:par>
                                <p:cTn id="43" presetID="6" presetClass="entr" presetSubtype="16" fill="hold" grpId="0" nodeType="after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circle(in)">
                                      <p:cBhvr>
                                        <p:cTn id="45" dur="2000"/>
                                        <p:tgtEl>
                                          <p:spTgt spid="69"/>
                                        </p:tgtEl>
                                      </p:cBhvr>
                                    </p:animEffect>
                                  </p:childTnLst>
                                </p:cTn>
                              </p:par>
                            </p:childTnLst>
                          </p:cTn>
                        </p:par>
                        <p:par>
                          <p:cTn id="46" fill="hold">
                            <p:stCondLst>
                              <p:cond delay="7000"/>
                            </p:stCondLst>
                            <p:childTnLst>
                              <p:par>
                                <p:cTn id="47" presetID="14" presetClass="entr" presetSubtype="10" fill="hold" nodeType="after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randombar(horizontal)">
                                      <p:cBhvr>
                                        <p:cTn id="49" dur="500"/>
                                        <p:tgtEl>
                                          <p:spTgt spid="67"/>
                                        </p:tgtEl>
                                      </p:cBhvr>
                                    </p:animEffect>
                                  </p:childTnLst>
                                </p:cTn>
                              </p:par>
                            </p:childTnLst>
                          </p:cTn>
                        </p:par>
                        <p:par>
                          <p:cTn id="50" fill="hold">
                            <p:stCondLst>
                              <p:cond delay="7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animBg="1"/>
      <p:bldP spid="52" grpId="0" animBg="1"/>
      <p:bldP spid="53" grpId="0" animBg="1"/>
      <p:bldP spid="54" grpId="0" animBg="1"/>
      <p:bldP spid="55" grpId="0" animBg="1"/>
      <p:bldP spid="57" grpId="0" animBg="1"/>
      <p:bldP spid="68" grpId="0"/>
      <p:bldP spid="69" grpId="0"/>
      <p:bldP spid="70"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0" y="0"/>
            <a:ext cx="4433545" cy="4426858"/>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flipH="1" flipV="1">
            <a:off x="5323640" y="0"/>
            <a:ext cx="6868360" cy="6858000"/>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flipH="1">
            <a:off x="9587131" y="124685"/>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9451661" y="1340983"/>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8313824" y="4906485"/>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6299201" y="2703124"/>
            <a:ext cx="5486400" cy="2783276"/>
          </a:xfrm>
          <a:prstGeom prst="parallelogram">
            <a:avLst>
              <a:gd name="adj" fmla="val 100151"/>
            </a:avLst>
          </a:prstGeom>
          <a:blipFill>
            <a:blip r:embed="rId3">
              <a:grayscl/>
            </a:blip>
            <a:srcRect/>
            <a:stretch>
              <a:fillRect t="-5542" b="-54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rot="18903094">
            <a:off x="450995" y="1316405"/>
            <a:ext cx="2913962" cy="6960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600" b="1" dirty="0">
                <a:solidFill>
                  <a:schemeClr val="bg2"/>
                </a:solidFill>
              </a:rPr>
              <a:t>Why now?</a:t>
            </a:r>
            <a:endParaRPr lang="zh-CN" altLang="en-US" sz="3600" b="1" dirty="0">
              <a:solidFill>
                <a:schemeClr val="bg2"/>
              </a:solidFill>
            </a:endParaRPr>
          </a:p>
        </p:txBody>
      </p:sp>
      <p:sp>
        <p:nvSpPr>
          <p:cNvPr id="14" name="矩形 13"/>
          <p:cNvSpPr/>
          <p:nvPr/>
        </p:nvSpPr>
        <p:spPr>
          <a:xfrm>
            <a:off x="4397902" y="999979"/>
            <a:ext cx="3802597" cy="5618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solidFill>
                  <a:schemeClr val="tx1">
                    <a:lumMod val="75000"/>
                    <a:lumOff val="25000"/>
                  </a:schemeClr>
                </a:solidFill>
              </a:rPr>
              <a:t>Technology </a:t>
            </a:r>
            <a:r>
              <a:rPr lang="en-US" altLang="zh-CN" sz="2800" b="1" dirty="0">
                <a:solidFill>
                  <a:schemeClr val="tx1">
                    <a:lumMod val="75000"/>
                    <a:lumOff val="25000"/>
                  </a:schemeClr>
                </a:solidFill>
              </a:rPr>
              <a:t>stack</a:t>
            </a:r>
            <a:endParaRPr lang="zh-CN" altLang="en-US" sz="2800" b="1" dirty="0">
              <a:solidFill>
                <a:schemeClr val="tx1">
                  <a:lumMod val="75000"/>
                  <a:lumOff val="25000"/>
                </a:schemeClr>
              </a:solidFill>
            </a:endParaRPr>
          </a:p>
        </p:txBody>
      </p:sp>
      <p:pic>
        <p:nvPicPr>
          <p:cNvPr id="8" name="圖片 7"/>
          <p:cNvPicPr>
            <a:picLocks noChangeAspect="1"/>
          </p:cNvPicPr>
          <p:nvPr/>
        </p:nvPicPr>
        <p:blipFill>
          <a:blip r:embed="rId4"/>
          <a:stretch>
            <a:fillRect/>
          </a:stretch>
        </p:blipFill>
        <p:spPr>
          <a:xfrm>
            <a:off x="713820" y="90507"/>
            <a:ext cx="10719582" cy="6613008"/>
          </a:xfrm>
          <a:prstGeom prst="rect">
            <a:avLst/>
          </a:prstGeom>
        </p:spPr>
      </p:pic>
      <p:sp>
        <p:nvSpPr>
          <p:cNvPr id="17" name="矩形 16"/>
          <p:cNvSpPr/>
          <p:nvPr/>
        </p:nvSpPr>
        <p:spPr>
          <a:xfrm>
            <a:off x="2808650" y="1942284"/>
            <a:ext cx="6096000" cy="1569660"/>
          </a:xfrm>
          <a:prstGeom prst="rect">
            <a:avLst/>
          </a:prstGeom>
        </p:spPr>
        <p:txBody>
          <a:bodyPr>
            <a:spAutoFit/>
          </a:bodyPr>
          <a:lstStyle/>
          <a:p>
            <a:pPr>
              <a:spcAft>
                <a:spcPts val="0"/>
              </a:spcAft>
            </a:pPr>
            <a:r>
              <a:rPr lang="en-US" altLang="zh-TW" sz="2400" kern="100" dirty="0">
                <a:ea typeface="新細明體" panose="02020500000000000000" pitchFamily="18" charset="-120"/>
                <a:cs typeface="Times New Roman" panose="02020603050405020304" pitchFamily="18" charset="0"/>
              </a:rPr>
              <a:t>Smart, connected products require that companies build an entirely new technology infrastructure, consisting of a series of layers known as a </a:t>
            </a:r>
            <a:r>
              <a:rPr lang="en-US" altLang="zh-TW" sz="2400" b="1" kern="100" dirty="0">
                <a:ea typeface="新細明體" panose="02020500000000000000" pitchFamily="18" charset="-120"/>
                <a:cs typeface="Times New Roman" panose="02020603050405020304" pitchFamily="18" charset="0"/>
              </a:rPr>
              <a:t>“technology stack”</a:t>
            </a:r>
            <a:endParaRPr lang="zh-TW" altLang="zh-TW" sz="2400" kern="100" dirty="0">
              <a:effectLst/>
              <a:ea typeface="新細明體" panose="02020500000000000000" pitchFamily="18" charset="-120"/>
              <a:cs typeface="Times New Roman" panose="02020603050405020304" pitchFamily="18" charset="0"/>
            </a:endParaRPr>
          </a:p>
        </p:txBody>
      </p:sp>
      <p:sp>
        <p:nvSpPr>
          <p:cNvPr id="12" name="文本框 20"/>
          <p:cNvSpPr txBox="1"/>
          <p:nvPr/>
        </p:nvSpPr>
        <p:spPr>
          <a:xfrm>
            <a:off x="11837416" y="6581001"/>
            <a:ext cx="346120"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11</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7500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1+#ppt_w/2"/>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000" fill="hold"/>
                                        <p:tgtEl>
                                          <p:spTgt spid="5"/>
                                        </p:tgtEl>
                                        <p:attrNameLst>
                                          <p:attrName>ppt_x</p:attrName>
                                        </p:attrNameLst>
                                      </p:cBhvr>
                                      <p:tavLst>
                                        <p:tav tm="0">
                                          <p:val>
                                            <p:strVal val="1+#ppt_w/2"/>
                                          </p:val>
                                        </p:tav>
                                        <p:tav tm="100000">
                                          <p:val>
                                            <p:strVal val="#ppt_x"/>
                                          </p:val>
                                        </p:tav>
                                      </p:tavLst>
                                    </p:anim>
                                    <p:anim calcmode="lin" valueType="num">
                                      <p:cBhvr additive="base">
                                        <p:cTn id="20" dur="10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3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1000" fill="hold"/>
                                        <p:tgtEl>
                                          <p:spTgt spid="14"/>
                                        </p:tgtEl>
                                        <p:attrNameLst>
                                          <p:attrName>ppt_w</p:attrName>
                                        </p:attrNameLst>
                                      </p:cBhvr>
                                      <p:tavLst>
                                        <p:tav tm="0">
                                          <p:val>
                                            <p:fltVal val="0"/>
                                          </p:val>
                                        </p:tav>
                                        <p:tav tm="100000">
                                          <p:val>
                                            <p:strVal val="#ppt_w"/>
                                          </p:val>
                                        </p:tav>
                                      </p:tavLst>
                                    </p:anim>
                                    <p:anim calcmode="lin" valueType="num">
                                      <p:cBhvr>
                                        <p:cTn id="25" dur="1000" fill="hold"/>
                                        <p:tgtEl>
                                          <p:spTgt spid="14"/>
                                        </p:tgtEl>
                                        <p:attrNameLst>
                                          <p:attrName>ppt_h</p:attrName>
                                        </p:attrNameLst>
                                      </p:cBhvr>
                                      <p:tavLst>
                                        <p:tav tm="0">
                                          <p:val>
                                            <p:fltVal val="0"/>
                                          </p:val>
                                        </p:tav>
                                        <p:tav tm="100000">
                                          <p:val>
                                            <p:strVal val="#ppt_h"/>
                                          </p:val>
                                        </p:tav>
                                      </p:tavLst>
                                    </p:anim>
                                    <p:anim calcmode="lin" valueType="num">
                                      <p:cBhvr>
                                        <p:cTn id="26" dur="1000" fill="hold"/>
                                        <p:tgtEl>
                                          <p:spTgt spid="14"/>
                                        </p:tgtEl>
                                        <p:attrNameLst>
                                          <p:attrName>style.rotation</p:attrName>
                                        </p:attrNameLst>
                                      </p:cBhvr>
                                      <p:tavLst>
                                        <p:tav tm="0">
                                          <p:val>
                                            <p:fltVal val="90"/>
                                          </p:val>
                                        </p:tav>
                                        <p:tav tm="100000">
                                          <p:val>
                                            <p:fltVal val="0"/>
                                          </p:val>
                                        </p:tav>
                                      </p:tavLst>
                                    </p:anim>
                                    <p:animEffect transition="in" filter="fade">
                                      <p:cBhvr>
                                        <p:cTn id="27" dur="1000"/>
                                        <p:tgtEl>
                                          <p:spTgt spid="14"/>
                                        </p:tgtEl>
                                      </p:cBhvr>
                                    </p:animEffect>
                                  </p:childTnLst>
                                </p:cTn>
                              </p:par>
                              <p:par>
                                <p:cTn id="28" presetID="2" presetClass="entr" presetSubtype="6"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000" fill="hold"/>
                                        <p:tgtEl>
                                          <p:spTgt spid="4"/>
                                        </p:tgtEl>
                                        <p:attrNameLst>
                                          <p:attrName>ppt_x</p:attrName>
                                        </p:attrNameLst>
                                      </p:cBhvr>
                                      <p:tavLst>
                                        <p:tav tm="0">
                                          <p:val>
                                            <p:strVal val="1+#ppt_w/2"/>
                                          </p:val>
                                        </p:tav>
                                        <p:tav tm="100000">
                                          <p:val>
                                            <p:strVal val="#ppt_x"/>
                                          </p:val>
                                        </p:tav>
                                      </p:tavLst>
                                    </p:anim>
                                    <p:anim calcmode="lin" valueType="num">
                                      <p:cBhvr additive="base">
                                        <p:cTn id="31" dur="1000" fill="hold"/>
                                        <p:tgtEl>
                                          <p:spTgt spid="4"/>
                                        </p:tgtEl>
                                        <p:attrNameLst>
                                          <p:attrName>ppt_y</p:attrName>
                                        </p:attrNameLst>
                                      </p:cBhvr>
                                      <p:tavLst>
                                        <p:tav tm="0">
                                          <p:val>
                                            <p:strVal val="1+#ppt_h/2"/>
                                          </p:val>
                                        </p:tav>
                                        <p:tav tm="100000">
                                          <p:val>
                                            <p:strVal val="#ppt_y"/>
                                          </p:val>
                                        </p:tav>
                                      </p:tavLst>
                                    </p:anim>
                                  </p:childTnLst>
                                </p:cTn>
                              </p:par>
                              <p:par>
                                <p:cTn id="32" presetID="2" presetClass="entr" presetSubtype="6"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1000" fill="hold"/>
                                        <p:tgtEl>
                                          <p:spTgt spid="7"/>
                                        </p:tgtEl>
                                        <p:attrNameLst>
                                          <p:attrName>ppt_x</p:attrName>
                                        </p:attrNameLst>
                                      </p:cBhvr>
                                      <p:tavLst>
                                        <p:tav tm="0">
                                          <p:val>
                                            <p:strVal val="1+#ppt_w/2"/>
                                          </p:val>
                                        </p:tav>
                                        <p:tav tm="100000">
                                          <p:val>
                                            <p:strVal val="#ppt_x"/>
                                          </p:val>
                                        </p:tav>
                                      </p:tavLst>
                                    </p:anim>
                                    <p:anim calcmode="lin" valueType="num">
                                      <p:cBhvr additive="base">
                                        <p:cTn id="35" dur="1000" fill="hold"/>
                                        <p:tgtEl>
                                          <p:spTgt spid="7"/>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grpId="1" nodeType="clickEffect">
                                  <p:stCondLst>
                                    <p:cond delay="0"/>
                                  </p:stCondLst>
                                  <p:childTnLst>
                                    <p:animEffect transition="out" filter="randombar(horizontal)">
                                      <p:cBhvr>
                                        <p:cTn id="44" dur="500"/>
                                        <p:tgtEl>
                                          <p:spTgt spid="17"/>
                                        </p:tgtEl>
                                      </p:cBhvr>
                                    </p:animEffect>
                                    <p:set>
                                      <p:cBhvr>
                                        <p:cTn id="45" dur="1" fill="hold">
                                          <p:stCondLst>
                                            <p:cond delay="499"/>
                                          </p:stCondLst>
                                        </p:cTn>
                                        <p:tgtEl>
                                          <p:spTgt spid="1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childTnLst>
                          </p:cTn>
                        </p:par>
                        <p:par>
                          <p:cTn id="48" fill="hold">
                            <p:stCondLst>
                              <p:cond delay="500"/>
                            </p:stCondLst>
                            <p:childTnLst>
                              <p:par>
                                <p:cTn id="49" presetID="3" presetClass="entr" presetSubtype="1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blinds(horizontal)">
                                      <p:cBhvr>
                                        <p:cTn id="51" dur="500"/>
                                        <p:tgtEl>
                                          <p:spTgt spid="8"/>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left)">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P spid="7" grpId="1" animBg="1"/>
      <p:bldP spid="9" grpId="0" animBg="1"/>
      <p:bldP spid="14" grpId="0"/>
      <p:bldP spid="17" grpId="0"/>
      <p:bldP spid="17" grpId="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97310" y="2106860"/>
            <a:ext cx="10970458" cy="295067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67347" y="1966483"/>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657970" y="2461047"/>
            <a:ext cx="6891947" cy="2585323"/>
          </a:xfrm>
          <a:prstGeom prst="rect">
            <a:avLst/>
          </a:prstGeom>
          <a:noFill/>
        </p:spPr>
        <p:txBody>
          <a:bodyPr wrap="square" rtlCol="0">
            <a:spAutoFit/>
            <a:scene3d>
              <a:camera prst="orthographicFront"/>
              <a:lightRig rig="threePt" dir="t"/>
            </a:scene3d>
            <a:sp3d contourW="12700"/>
          </a:bodyPr>
          <a:lstStyle/>
          <a:p>
            <a:r>
              <a:rPr lang="en-US" altLang="zh-CN" sz="5400" b="1" dirty="0">
                <a:solidFill>
                  <a:schemeClr val="bg1"/>
                </a:solidFill>
              </a:rPr>
              <a:t>What Can Smart, Connected Products Do?</a:t>
            </a:r>
            <a:endParaRPr lang="zh-CN" altLang="en-US" sz="5400" b="1" dirty="0">
              <a:solidFill>
                <a:schemeClr val="bg1"/>
              </a:solidFill>
            </a:endParaRPr>
          </a:p>
        </p:txBody>
      </p:sp>
      <p:pic>
        <p:nvPicPr>
          <p:cNvPr id="1026" name="Picture 2" descr="ãSmart, Connected Products ic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589323">
            <a:off x="287831" y="235553"/>
            <a:ext cx="2370139" cy="210152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12</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15135367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0-#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par>
                                <p:cTn id="20" presetID="2" presetClass="entr" presetSubtype="12"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0-#ppt_w/2"/>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2" presetClass="entr" presetSubtype="4"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par>
                          <p:cTn id="40" fill="hold">
                            <p:stCondLst>
                              <p:cond delay="250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3077028" y="0"/>
            <a:ext cx="9114972"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 y="0"/>
            <a:ext cx="874712" cy="873393"/>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rot="10800000">
            <a:off x="10726056" y="5394268"/>
            <a:ext cx="1465943" cy="146373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649320" y="5475886"/>
            <a:ext cx="1258995" cy="1055543"/>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6929" y="1515154"/>
            <a:ext cx="1785257" cy="1785257"/>
          </a:xfrm>
          <a:prstGeom prst="rect">
            <a:avLst/>
          </a:prstGeom>
          <a:blipFill>
            <a:blip r:embed="rId3">
              <a:grayscl/>
            </a:blip>
            <a:srcRect/>
            <a:stretch>
              <a:fillRect l="-25474" r="-251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38326" y="4218400"/>
            <a:ext cx="1785257" cy="1785257"/>
          </a:xfrm>
          <a:prstGeom prst="rect">
            <a:avLst/>
          </a:prstGeom>
          <a:blipFill>
            <a:blip r:embed="rId4">
              <a:grayscl/>
            </a:blip>
            <a:srcRect/>
            <a:stretch>
              <a:fillRect l="-39040" r="-384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75615" y="1545389"/>
            <a:ext cx="1785257" cy="1785257"/>
          </a:xfrm>
          <a:prstGeom prst="rect">
            <a:avLst/>
          </a:prstGeom>
          <a:blipFill>
            <a:blip r:embed="rId5">
              <a:grayscl/>
            </a:blip>
            <a:srcRect/>
            <a:stretch>
              <a:fillRect l="-25209" r="-24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263513" y="4231488"/>
            <a:ext cx="1785257" cy="1785257"/>
          </a:xfrm>
          <a:prstGeom prst="rect">
            <a:avLst/>
          </a:prstGeom>
          <a:blipFill>
            <a:blip r:embed="rId6">
              <a:grayscl/>
            </a:blip>
            <a:srcRect/>
            <a:stretch>
              <a:fillRect l="-25209" r="-24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1972" y="359616"/>
            <a:ext cx="8774570" cy="5618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solidFill>
                  <a:schemeClr val="accent2"/>
                </a:solidFill>
              </a:rPr>
              <a:t>Capabilities of Smart, Connected Products</a:t>
            </a:r>
            <a:endParaRPr lang="en-US" altLang="zh-CN" sz="2800" b="1" dirty="0">
              <a:solidFill>
                <a:schemeClr val="accent2"/>
              </a:solidFill>
            </a:endParaRPr>
          </a:p>
        </p:txBody>
      </p:sp>
      <p:grpSp>
        <p:nvGrpSpPr>
          <p:cNvPr id="16" name="组合 15"/>
          <p:cNvGrpSpPr/>
          <p:nvPr/>
        </p:nvGrpSpPr>
        <p:grpSpPr>
          <a:xfrm>
            <a:off x="2906807" y="1123849"/>
            <a:ext cx="3368808" cy="2137773"/>
            <a:chOff x="8386922" y="2192795"/>
            <a:chExt cx="3407831" cy="2137773"/>
          </a:xfrm>
        </p:grpSpPr>
        <p:sp>
          <p:nvSpPr>
            <p:cNvPr id="17" name="矩形 16"/>
            <p:cNvSpPr/>
            <p:nvPr/>
          </p:nvSpPr>
          <p:spPr>
            <a:xfrm>
              <a:off x="8386922" y="2192795"/>
              <a:ext cx="2501951" cy="494751"/>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dirty="0"/>
                <a:t>Monitoring.</a:t>
              </a:r>
              <a:endParaRPr lang="zh-CN" altLang="en-US" sz="2400" b="1" dirty="0"/>
            </a:p>
          </p:txBody>
        </p:sp>
        <p:sp>
          <p:nvSpPr>
            <p:cNvPr id="18" name="文本框 17"/>
            <p:cNvSpPr txBox="1"/>
            <p:nvPr/>
          </p:nvSpPr>
          <p:spPr>
            <a:xfrm>
              <a:off x="8500899" y="2577588"/>
              <a:ext cx="3293854" cy="175298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TW" sz="1600" dirty="0"/>
                <a:t>Smart, connected products enable the comprehensive monitoring of a product’s condition, operation, and external environment through sensors and external data sources.</a:t>
              </a:r>
              <a:endParaRPr lang="en-US" altLang="zh-CN" sz="1600" dirty="0">
                <a:solidFill>
                  <a:schemeClr val="bg1">
                    <a:lumMod val="50000"/>
                  </a:schemeClr>
                </a:solidFill>
                <a:latin typeface="Century Gothic" panose="020B0502020202020204" pitchFamily="34" charset="0"/>
                <a:ea typeface="+mj-ea"/>
              </a:endParaRPr>
            </a:p>
          </p:txBody>
        </p:sp>
      </p:grpSp>
      <p:grpSp>
        <p:nvGrpSpPr>
          <p:cNvPr id="19" name="组合 18"/>
          <p:cNvGrpSpPr/>
          <p:nvPr/>
        </p:nvGrpSpPr>
        <p:grpSpPr>
          <a:xfrm>
            <a:off x="2982994" y="3851142"/>
            <a:ext cx="3292621" cy="2809359"/>
            <a:chOff x="8461221" y="1688963"/>
            <a:chExt cx="3292621" cy="2809359"/>
          </a:xfrm>
        </p:grpSpPr>
        <p:sp>
          <p:nvSpPr>
            <p:cNvPr id="20" name="矩形 19"/>
            <p:cNvSpPr/>
            <p:nvPr/>
          </p:nvSpPr>
          <p:spPr>
            <a:xfrm>
              <a:off x="8461221" y="1688963"/>
              <a:ext cx="2501951" cy="494751"/>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dirty="0">
                  <a:latin typeface="+mj-lt"/>
                </a:rPr>
                <a:t>Optimization.</a:t>
              </a:r>
              <a:endParaRPr lang="zh-CN" altLang="en-US" sz="2400" b="1" dirty="0">
                <a:latin typeface="+mj-lt"/>
              </a:endParaRPr>
            </a:p>
          </p:txBody>
        </p:sp>
        <p:sp>
          <p:nvSpPr>
            <p:cNvPr id="21" name="文本框 20"/>
            <p:cNvSpPr txBox="1"/>
            <p:nvPr/>
          </p:nvSpPr>
          <p:spPr>
            <a:xfrm>
              <a:off x="8615521" y="2183714"/>
              <a:ext cx="3138321" cy="2314608"/>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ea typeface="+mj-ea"/>
                </a:rPr>
                <a:t>The rich flow of monitoring data from smart, connected products, coupled with the capacity to control product operation, allows companies to optimize product performance in numerous ways, many of which have not been previously possible. </a:t>
              </a:r>
            </a:p>
          </p:txBody>
        </p:sp>
      </p:grpSp>
      <p:grpSp>
        <p:nvGrpSpPr>
          <p:cNvPr id="22" name="组合 21"/>
          <p:cNvGrpSpPr/>
          <p:nvPr/>
        </p:nvGrpSpPr>
        <p:grpSpPr>
          <a:xfrm>
            <a:off x="8222851" y="1119020"/>
            <a:ext cx="3055966" cy="2205887"/>
            <a:chOff x="8434279" y="1167014"/>
            <a:chExt cx="3055966" cy="2205887"/>
          </a:xfrm>
        </p:grpSpPr>
        <p:sp>
          <p:nvSpPr>
            <p:cNvPr id="23" name="矩形 22"/>
            <p:cNvSpPr/>
            <p:nvPr/>
          </p:nvSpPr>
          <p:spPr>
            <a:xfrm>
              <a:off x="8434279" y="1167014"/>
              <a:ext cx="2501951" cy="535531"/>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dirty="0">
                  <a:latin typeface="+mj-lt"/>
                </a:rPr>
                <a:t>Control.</a:t>
              </a:r>
              <a:endParaRPr lang="zh-CN" altLang="en-US" sz="2400" b="1" dirty="0">
                <a:latin typeface="+mj-lt"/>
              </a:endParaRPr>
            </a:p>
          </p:txBody>
        </p:sp>
        <p:sp>
          <p:nvSpPr>
            <p:cNvPr id="24" name="文本框 23"/>
            <p:cNvSpPr txBox="1"/>
            <p:nvPr/>
          </p:nvSpPr>
          <p:spPr>
            <a:xfrm>
              <a:off x="8557142" y="1596261"/>
              <a:ext cx="2933103" cy="1776640"/>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ea typeface="+mj-ea"/>
                </a:rPr>
                <a:t>Smart, connected products can be controlled through remote commands or </a:t>
              </a:r>
              <a:r>
                <a:rPr lang="en-US" altLang="zh-CN" sz="1600" dirty="0" smtClean="0">
                  <a:ea typeface="+mj-ea"/>
                </a:rPr>
                <a:t>algorithms that </a:t>
              </a:r>
              <a:r>
                <a:rPr lang="en-US" altLang="zh-CN" sz="1600" dirty="0">
                  <a:ea typeface="+mj-ea"/>
                </a:rPr>
                <a:t>are built into the device or reside in the product cloud. </a:t>
              </a:r>
            </a:p>
          </p:txBody>
        </p:sp>
      </p:grpSp>
      <p:grpSp>
        <p:nvGrpSpPr>
          <p:cNvPr id="25" name="组合 24"/>
          <p:cNvGrpSpPr/>
          <p:nvPr/>
        </p:nvGrpSpPr>
        <p:grpSpPr>
          <a:xfrm>
            <a:off x="8333612" y="3851142"/>
            <a:ext cx="3287710" cy="1990673"/>
            <a:chOff x="8545040" y="1688963"/>
            <a:chExt cx="3287710" cy="1990673"/>
          </a:xfrm>
        </p:grpSpPr>
        <p:sp>
          <p:nvSpPr>
            <p:cNvPr id="26" name="矩形 25"/>
            <p:cNvSpPr/>
            <p:nvPr/>
          </p:nvSpPr>
          <p:spPr>
            <a:xfrm>
              <a:off x="8545040" y="1688963"/>
              <a:ext cx="2501951" cy="535531"/>
            </a:xfrm>
            <a:prstGeom prst="rect">
              <a:avLst/>
            </a:prstGeom>
          </p:spPr>
          <p:txBody>
            <a:bodyPr wrap="square">
              <a:spAutoFit/>
              <a:scene3d>
                <a:camera prst="orthographicFront"/>
                <a:lightRig rig="threePt" dir="t"/>
              </a:scene3d>
              <a:sp3d contourW="12700"/>
            </a:bodyPr>
            <a:lstStyle/>
            <a:p>
              <a:pPr>
                <a:lnSpc>
                  <a:spcPct val="120000"/>
                </a:lnSpc>
              </a:pPr>
              <a:r>
                <a:rPr lang="en-US" altLang="zh-TW" sz="2400" b="1" dirty="0"/>
                <a:t>Autonomy.</a:t>
              </a:r>
              <a:endParaRPr lang="zh-CN" altLang="en-US" sz="2400" b="1" dirty="0">
                <a:solidFill>
                  <a:schemeClr val="tx1">
                    <a:lumMod val="75000"/>
                    <a:lumOff val="25000"/>
                  </a:schemeClr>
                </a:solidFill>
              </a:endParaRPr>
            </a:p>
          </p:txBody>
        </p:sp>
        <p:sp>
          <p:nvSpPr>
            <p:cNvPr id="27" name="文本框 26"/>
            <p:cNvSpPr txBox="1"/>
            <p:nvPr/>
          </p:nvSpPr>
          <p:spPr>
            <a:xfrm>
              <a:off x="8694429" y="2183714"/>
              <a:ext cx="3138321" cy="1495922"/>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600" dirty="0">
                  <a:ea typeface="+mj-ea"/>
                </a:rPr>
                <a:t>Autonomy not only can reduce the need for operators but can improve safety in dangerous environments and facilitate operation in remote locations.</a:t>
              </a:r>
            </a:p>
          </p:txBody>
        </p:sp>
      </p:grpSp>
      <p:pic>
        <p:nvPicPr>
          <p:cNvPr id="3" name="圖片 2"/>
          <p:cNvPicPr>
            <a:picLocks noChangeAspect="1"/>
          </p:cNvPicPr>
          <p:nvPr/>
        </p:nvPicPr>
        <p:blipFill>
          <a:blip r:embed="rId7"/>
          <a:stretch>
            <a:fillRect/>
          </a:stretch>
        </p:blipFill>
        <p:spPr>
          <a:xfrm>
            <a:off x="370514" y="993391"/>
            <a:ext cx="11340179" cy="5631131"/>
          </a:xfrm>
          <a:prstGeom prst="rect">
            <a:avLst/>
          </a:prstGeom>
        </p:spPr>
      </p:pic>
      <p:sp>
        <p:nvSpPr>
          <p:cNvPr id="28"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13</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242762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par>
                          <p:cTn id="50" fill="hold">
                            <p:stCondLst>
                              <p:cond delay="2500"/>
                            </p:stCondLst>
                            <p:childTnLst>
                              <p:par>
                                <p:cTn id="51" presetID="22" presetClass="entr" presetSubtype="8"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xit" presetSubtype="4" fill="hold" grpId="1" nodeType="clickEffect">
                                  <p:stCondLst>
                                    <p:cond delay="0"/>
                                  </p:stCondLst>
                                  <p:childTnLst>
                                    <p:animEffect transition="out" filter="wipe(down)">
                                      <p:cBhvr>
                                        <p:cTn id="57" dur="500"/>
                                        <p:tgtEl>
                                          <p:spTgt spid="5"/>
                                        </p:tgtEl>
                                      </p:cBhvr>
                                    </p:animEffect>
                                    <p:set>
                                      <p:cBhvr>
                                        <p:cTn id="58" dur="1" fill="hold">
                                          <p:stCondLst>
                                            <p:cond delay="499"/>
                                          </p:stCondLst>
                                        </p:cTn>
                                        <p:tgtEl>
                                          <p:spTgt spid="5"/>
                                        </p:tgtEl>
                                        <p:attrNameLst>
                                          <p:attrName>style.visibility</p:attrName>
                                        </p:attrNameLst>
                                      </p:cBhvr>
                                      <p:to>
                                        <p:strVal val="hidden"/>
                                      </p:to>
                                    </p:set>
                                  </p:childTnLst>
                                </p:cTn>
                              </p:par>
                              <p:par>
                                <p:cTn id="59" presetID="22" presetClass="exit" presetSubtype="4" fill="hold" grpId="1" nodeType="withEffect">
                                  <p:stCondLst>
                                    <p:cond delay="0"/>
                                  </p:stCondLst>
                                  <p:childTnLst>
                                    <p:animEffect transition="out" filter="wipe(down)">
                                      <p:cBhvr>
                                        <p:cTn id="60" dur="500"/>
                                        <p:tgtEl>
                                          <p:spTgt spid="6"/>
                                        </p:tgtEl>
                                      </p:cBhvr>
                                    </p:animEffect>
                                    <p:set>
                                      <p:cBhvr>
                                        <p:cTn id="61" dur="1" fill="hold">
                                          <p:stCondLst>
                                            <p:cond delay="499"/>
                                          </p:stCondLst>
                                        </p:cTn>
                                        <p:tgtEl>
                                          <p:spTgt spid="6"/>
                                        </p:tgtEl>
                                        <p:attrNameLst>
                                          <p:attrName>style.visibility</p:attrName>
                                        </p:attrNameLst>
                                      </p:cBhvr>
                                      <p:to>
                                        <p:strVal val="hidden"/>
                                      </p:to>
                                    </p:set>
                                  </p:childTnLst>
                                </p:cTn>
                              </p:par>
                              <p:par>
                                <p:cTn id="62" presetID="22" presetClass="exit" presetSubtype="4" fill="hold" grpId="1" nodeType="withEffect">
                                  <p:stCondLst>
                                    <p:cond delay="0"/>
                                  </p:stCondLst>
                                  <p:childTnLst>
                                    <p:animEffect transition="out" filter="wipe(down)">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par>
                                <p:cTn id="65" presetID="22" presetClass="exit" presetSubtype="4" fill="hold" grpId="1" nodeType="withEffect">
                                  <p:stCondLst>
                                    <p:cond delay="0"/>
                                  </p:stCondLst>
                                  <p:childTnLst>
                                    <p:animEffect transition="out" filter="wipe(down)">
                                      <p:cBhvr>
                                        <p:cTn id="66" dur="500"/>
                                        <p:tgtEl>
                                          <p:spTgt spid="9"/>
                                        </p:tgtEl>
                                      </p:cBhvr>
                                    </p:animEffect>
                                    <p:set>
                                      <p:cBhvr>
                                        <p:cTn id="67" dur="1" fill="hold">
                                          <p:stCondLst>
                                            <p:cond delay="499"/>
                                          </p:stCondLst>
                                        </p:cTn>
                                        <p:tgtEl>
                                          <p:spTgt spid="9"/>
                                        </p:tgtEl>
                                        <p:attrNameLst>
                                          <p:attrName>style.visibility</p:attrName>
                                        </p:attrNameLst>
                                      </p:cBhvr>
                                      <p:to>
                                        <p:strVal val="hidden"/>
                                      </p:to>
                                    </p:set>
                                  </p:childTnLst>
                                </p:cTn>
                              </p:par>
                              <p:par>
                                <p:cTn id="68" presetID="22" presetClass="exit" presetSubtype="4" fill="hold" grpId="1" nodeType="withEffect">
                                  <p:stCondLst>
                                    <p:cond delay="0"/>
                                  </p:stCondLst>
                                  <p:childTnLst>
                                    <p:animEffect transition="out" filter="wipe(down)">
                                      <p:cBhvr>
                                        <p:cTn id="69" dur="500"/>
                                        <p:tgtEl>
                                          <p:spTgt spid="10"/>
                                        </p:tgtEl>
                                      </p:cBhvr>
                                    </p:animEffect>
                                    <p:set>
                                      <p:cBhvr>
                                        <p:cTn id="70" dur="1" fill="hold">
                                          <p:stCondLst>
                                            <p:cond delay="499"/>
                                          </p:stCondLst>
                                        </p:cTn>
                                        <p:tgtEl>
                                          <p:spTgt spid="10"/>
                                        </p:tgtEl>
                                        <p:attrNameLst>
                                          <p:attrName>style.visibility</p:attrName>
                                        </p:attrNameLst>
                                      </p:cBhvr>
                                      <p:to>
                                        <p:strVal val="hidden"/>
                                      </p:to>
                                    </p:set>
                                  </p:childTnLst>
                                </p:cTn>
                              </p:par>
                              <p:par>
                                <p:cTn id="71" presetID="22" presetClass="exit" presetSubtype="4" fill="hold" grpId="1" nodeType="withEffect">
                                  <p:stCondLst>
                                    <p:cond delay="0"/>
                                  </p:stCondLst>
                                  <p:childTnLst>
                                    <p:animEffect transition="out" filter="wipe(down)">
                                      <p:cBhvr>
                                        <p:cTn id="72" dur="500"/>
                                        <p:tgtEl>
                                          <p:spTgt spid="11"/>
                                        </p:tgtEl>
                                      </p:cBhvr>
                                    </p:animEffect>
                                    <p:set>
                                      <p:cBhvr>
                                        <p:cTn id="73" dur="1" fill="hold">
                                          <p:stCondLst>
                                            <p:cond delay="499"/>
                                          </p:stCondLst>
                                        </p:cTn>
                                        <p:tgtEl>
                                          <p:spTgt spid="11"/>
                                        </p:tgtEl>
                                        <p:attrNameLst>
                                          <p:attrName>style.visibility</p:attrName>
                                        </p:attrNameLst>
                                      </p:cBhvr>
                                      <p:to>
                                        <p:strVal val="hidden"/>
                                      </p:to>
                                    </p:set>
                                  </p:childTnLst>
                                </p:cTn>
                              </p:par>
                              <p:par>
                                <p:cTn id="74" presetID="22" presetClass="exit" presetSubtype="4" fill="hold" grpId="1" nodeType="withEffect">
                                  <p:stCondLst>
                                    <p:cond delay="0"/>
                                  </p:stCondLst>
                                  <p:childTnLst>
                                    <p:animEffect transition="out" filter="wipe(down)">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par>
                                <p:cTn id="77" presetID="22" presetClass="exit" presetSubtype="4" fill="hold" nodeType="withEffect">
                                  <p:stCondLst>
                                    <p:cond delay="0"/>
                                  </p:stCondLst>
                                  <p:childTnLst>
                                    <p:animEffect transition="out" filter="wipe(down)">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par>
                                <p:cTn id="80" presetID="22" presetClass="exit" presetSubtype="4" fill="hold" nodeType="withEffect">
                                  <p:stCondLst>
                                    <p:cond delay="0"/>
                                  </p:stCondLst>
                                  <p:childTnLst>
                                    <p:animEffect transition="out" filter="wipe(down)">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par>
                                <p:cTn id="83" presetID="22" presetClass="exit" presetSubtype="4" fill="hold" nodeType="withEffect">
                                  <p:stCondLst>
                                    <p:cond delay="0"/>
                                  </p:stCondLst>
                                  <p:childTnLst>
                                    <p:animEffect transition="out" filter="wipe(down)">
                                      <p:cBhvr>
                                        <p:cTn id="84" dur="500"/>
                                        <p:tgtEl>
                                          <p:spTgt spid="19"/>
                                        </p:tgtEl>
                                      </p:cBhvr>
                                    </p:animEffect>
                                    <p:set>
                                      <p:cBhvr>
                                        <p:cTn id="85" dur="1" fill="hold">
                                          <p:stCondLst>
                                            <p:cond delay="499"/>
                                          </p:stCondLst>
                                        </p:cTn>
                                        <p:tgtEl>
                                          <p:spTgt spid="19"/>
                                        </p:tgtEl>
                                        <p:attrNameLst>
                                          <p:attrName>style.visibility</p:attrName>
                                        </p:attrNameLst>
                                      </p:cBhvr>
                                      <p:to>
                                        <p:strVal val="hidden"/>
                                      </p:to>
                                    </p:set>
                                  </p:childTnLst>
                                </p:cTn>
                              </p:par>
                              <p:par>
                                <p:cTn id="86" presetID="22" presetClass="exit" presetSubtype="4" fill="hold" nodeType="withEffect">
                                  <p:stCondLst>
                                    <p:cond delay="0"/>
                                  </p:stCondLst>
                                  <p:childTnLst>
                                    <p:animEffect transition="out" filter="wipe(down)">
                                      <p:cBhvr>
                                        <p:cTn id="87" dur="500"/>
                                        <p:tgtEl>
                                          <p:spTgt spid="25"/>
                                        </p:tgtEl>
                                      </p:cBhvr>
                                    </p:animEffect>
                                    <p:set>
                                      <p:cBhvr>
                                        <p:cTn id="88" dur="1" fill="hold">
                                          <p:stCondLst>
                                            <p:cond delay="499"/>
                                          </p:stCondLst>
                                        </p:cTn>
                                        <p:tgtEl>
                                          <p:spTgt spid="25"/>
                                        </p:tgtEl>
                                        <p:attrNameLst>
                                          <p:attrName>style.visibility</p:attrName>
                                        </p:attrNameLst>
                                      </p:cBhvr>
                                      <p:to>
                                        <p:strVal val="hidden"/>
                                      </p:to>
                                    </p:set>
                                  </p:childTnLst>
                                </p:cTn>
                              </p:par>
                            </p:childTnLst>
                          </p:cTn>
                        </p:par>
                        <p:par>
                          <p:cTn id="89" fill="hold">
                            <p:stCondLst>
                              <p:cond delay="500"/>
                            </p:stCondLst>
                            <p:childTnLst>
                              <p:par>
                                <p:cTn id="90" presetID="31" presetClass="entr" presetSubtype="0" fill="hold" nodeType="afterEffect">
                                  <p:stCondLst>
                                    <p:cond delay="0"/>
                                  </p:stCondLst>
                                  <p:childTnLst>
                                    <p:set>
                                      <p:cBhvr>
                                        <p:cTn id="91" dur="1" fill="hold">
                                          <p:stCondLst>
                                            <p:cond delay="0"/>
                                          </p:stCondLst>
                                        </p:cTn>
                                        <p:tgtEl>
                                          <p:spTgt spid="3"/>
                                        </p:tgtEl>
                                        <p:attrNameLst>
                                          <p:attrName>style.visibility</p:attrName>
                                        </p:attrNameLst>
                                      </p:cBhvr>
                                      <p:to>
                                        <p:strVal val="visible"/>
                                      </p:to>
                                    </p:set>
                                    <p:anim calcmode="lin" valueType="num">
                                      <p:cBhvr>
                                        <p:cTn id="92" dur="1000" fill="hold"/>
                                        <p:tgtEl>
                                          <p:spTgt spid="3"/>
                                        </p:tgtEl>
                                        <p:attrNameLst>
                                          <p:attrName>ppt_w</p:attrName>
                                        </p:attrNameLst>
                                      </p:cBhvr>
                                      <p:tavLst>
                                        <p:tav tm="0">
                                          <p:val>
                                            <p:fltVal val="0"/>
                                          </p:val>
                                        </p:tav>
                                        <p:tav tm="100000">
                                          <p:val>
                                            <p:strVal val="#ppt_w"/>
                                          </p:val>
                                        </p:tav>
                                      </p:tavLst>
                                    </p:anim>
                                    <p:anim calcmode="lin" valueType="num">
                                      <p:cBhvr>
                                        <p:cTn id="93" dur="1000" fill="hold"/>
                                        <p:tgtEl>
                                          <p:spTgt spid="3"/>
                                        </p:tgtEl>
                                        <p:attrNameLst>
                                          <p:attrName>ppt_h</p:attrName>
                                        </p:attrNameLst>
                                      </p:cBhvr>
                                      <p:tavLst>
                                        <p:tav tm="0">
                                          <p:val>
                                            <p:fltVal val="0"/>
                                          </p:val>
                                        </p:tav>
                                        <p:tav tm="100000">
                                          <p:val>
                                            <p:strVal val="#ppt_h"/>
                                          </p:val>
                                        </p:tav>
                                      </p:tavLst>
                                    </p:anim>
                                    <p:anim calcmode="lin" valueType="num">
                                      <p:cBhvr>
                                        <p:cTn id="94" dur="1000" fill="hold"/>
                                        <p:tgtEl>
                                          <p:spTgt spid="3"/>
                                        </p:tgtEl>
                                        <p:attrNameLst>
                                          <p:attrName>style.rotation</p:attrName>
                                        </p:attrNameLst>
                                      </p:cBhvr>
                                      <p:tavLst>
                                        <p:tav tm="0">
                                          <p:val>
                                            <p:fltVal val="90"/>
                                          </p:val>
                                        </p:tav>
                                        <p:tav tm="100000">
                                          <p:val>
                                            <p:fltVal val="0"/>
                                          </p:val>
                                        </p:tav>
                                      </p:tavLst>
                                    </p:anim>
                                    <p:animEffect transition="in" filter="fade">
                                      <p:cBhvr>
                                        <p:cTn id="95" dur="1000"/>
                                        <p:tgtEl>
                                          <p:spTgt spid="3"/>
                                        </p:tgtEl>
                                      </p:cBhvr>
                                    </p:animEffect>
                                  </p:childTnLst>
                                </p:cTn>
                              </p:par>
                            </p:childTnLst>
                          </p:cTn>
                        </p:par>
                        <p:par>
                          <p:cTn id="96" fill="hold">
                            <p:stCondLst>
                              <p:cond delay="1500"/>
                            </p:stCondLst>
                            <p:childTnLst>
                              <p:par>
                                <p:cTn id="97" presetID="22" presetClass="entr" presetSubtype="8" fill="hold" grpId="0" nodeType="after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wipe(left)">
                                      <p:cBhvr>
                                        <p:cTn id="9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9" grpId="0" animBg="1"/>
      <p:bldP spid="9" grpId="1" animBg="1"/>
      <p:bldP spid="10" grpId="0" animBg="1"/>
      <p:bldP spid="10" grpId="1" animBg="1"/>
      <p:bldP spid="11" grpId="0" animBg="1"/>
      <p:bldP spid="11" grpId="1" animBg="1"/>
      <p:bldP spid="12" grpId="0" animBg="1"/>
      <p:bldP spid="12" grpId="1"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97310" y="2106860"/>
            <a:ext cx="10970458" cy="295067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67347" y="1966483"/>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93763" y="733985"/>
            <a:ext cx="3068469" cy="1015663"/>
          </a:xfrm>
          <a:prstGeom prst="rect">
            <a:avLst/>
          </a:prstGeom>
          <a:noFill/>
        </p:spPr>
        <p:txBody>
          <a:bodyPr wrap="none" rtlCol="0">
            <a:spAutoFit/>
            <a:scene3d>
              <a:camera prst="orthographicFront"/>
              <a:lightRig rig="threePt" dir="t"/>
            </a:scene3d>
            <a:sp3d contourW="12700"/>
          </a:bodyPr>
          <a:lstStyle/>
          <a:p>
            <a:r>
              <a:rPr lang="en-US" altLang="zh-CN" sz="6000" dirty="0" smtClean="0">
                <a:solidFill>
                  <a:schemeClr val="accent2"/>
                </a:solidFill>
                <a:latin typeface="Century Gothic" panose="020B0502020202020204" pitchFamily="34" charset="0"/>
              </a:rPr>
              <a:t>PART 03</a:t>
            </a:r>
            <a:endParaRPr lang="zh-CN" altLang="en-US" sz="6000" dirty="0">
              <a:solidFill>
                <a:schemeClr val="accent2"/>
              </a:solidFill>
              <a:latin typeface="Century Gothic" panose="020B0502020202020204" pitchFamily="34" charset="0"/>
            </a:endParaRPr>
          </a:p>
        </p:txBody>
      </p:sp>
      <p:sp>
        <p:nvSpPr>
          <p:cNvPr id="18" name="文本框 17"/>
          <p:cNvSpPr txBox="1"/>
          <p:nvPr/>
        </p:nvSpPr>
        <p:spPr>
          <a:xfrm>
            <a:off x="2657970" y="2461047"/>
            <a:ext cx="6891947" cy="2585323"/>
          </a:xfrm>
          <a:prstGeom prst="rect">
            <a:avLst/>
          </a:prstGeom>
          <a:noFill/>
        </p:spPr>
        <p:txBody>
          <a:bodyPr wrap="square" rtlCol="0">
            <a:spAutoFit/>
            <a:scene3d>
              <a:camera prst="orthographicFront"/>
              <a:lightRig rig="threePt" dir="t"/>
            </a:scene3d>
            <a:sp3d contourW="12700"/>
          </a:bodyPr>
          <a:lstStyle/>
          <a:p>
            <a:r>
              <a:rPr lang="en-US" altLang="zh-CN" sz="5400" b="1" dirty="0">
                <a:solidFill>
                  <a:schemeClr val="bg1"/>
                </a:solidFill>
              </a:rPr>
              <a:t>The five forces that shape industry competition.</a:t>
            </a:r>
          </a:p>
        </p:txBody>
      </p:sp>
      <p:sp>
        <p:nvSpPr>
          <p:cNvPr id="11"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14</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7546824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8454" y="149551"/>
            <a:ext cx="8278228" cy="523220"/>
          </a:xfrm>
          <a:prstGeom prst="rect">
            <a:avLst/>
          </a:prstGeom>
          <a:noFill/>
        </p:spPr>
        <p:txBody>
          <a:bodyPr wrap="none" rtlCol="0">
            <a:spAutoFit/>
          </a:bodyPr>
          <a:lstStyle/>
          <a:p>
            <a:r>
              <a:rPr lang="en-US" sz="2800" b="1" dirty="0" smtClean="0">
                <a:latin typeface="+mj-lt"/>
              </a:rPr>
              <a:t>The five forces that shape industry competition</a:t>
            </a:r>
            <a:endParaRPr lang="en-US" sz="2800" b="1" dirty="0">
              <a:latin typeface="+mj-lt"/>
            </a:endParaRPr>
          </a:p>
        </p:txBody>
      </p:sp>
      <p:pic>
        <p:nvPicPr>
          <p:cNvPr id="5" name="Picture 4" descr="1.jpg"/>
          <p:cNvPicPr>
            <a:picLocks noChangeAspect="1"/>
          </p:cNvPicPr>
          <p:nvPr/>
        </p:nvPicPr>
        <p:blipFill rotWithShape="1">
          <a:blip r:embed="rId2">
            <a:extLst>
              <a:ext uri="{28A0092B-C50C-407E-A947-70E740481C1C}">
                <a14:useLocalDpi xmlns:a14="http://schemas.microsoft.com/office/drawing/2010/main" val="0"/>
              </a:ext>
            </a:extLst>
          </a:blip>
          <a:srcRect t="9498" b="4872"/>
          <a:stretch/>
        </p:blipFill>
        <p:spPr>
          <a:xfrm>
            <a:off x="1778003" y="1052361"/>
            <a:ext cx="8689476" cy="5580564"/>
          </a:xfrm>
          <a:prstGeom prst="rect">
            <a:avLst/>
          </a:prstGeom>
        </p:spPr>
      </p:pic>
      <p:sp>
        <p:nvSpPr>
          <p:cNvPr id="6"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15</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0057732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40380" y="1217781"/>
            <a:ext cx="4336444" cy="461665"/>
          </a:xfrm>
          <a:prstGeom prst="rect">
            <a:avLst/>
          </a:prstGeom>
          <a:noFill/>
        </p:spPr>
        <p:txBody>
          <a:bodyPr wrap="none" rtlCol="0">
            <a:spAutoFit/>
          </a:bodyPr>
          <a:lstStyle/>
          <a:p>
            <a:r>
              <a:rPr lang="en-US" sz="2400" b="1" dirty="0">
                <a:solidFill>
                  <a:schemeClr val="tx2">
                    <a:lumMod val="50000"/>
                  </a:schemeClr>
                </a:solidFill>
              </a:rPr>
              <a:t>Bargaining power of buyers </a:t>
            </a:r>
          </a:p>
        </p:txBody>
      </p:sp>
      <p:sp>
        <p:nvSpPr>
          <p:cNvPr id="10" name="Shape 176"/>
          <p:cNvSpPr/>
          <p:nvPr/>
        </p:nvSpPr>
        <p:spPr>
          <a:xfrm>
            <a:off x="3705112" y="1104561"/>
            <a:ext cx="735269" cy="626230"/>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9" name="Picture 8" descr="4a.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1092" y="1187082"/>
            <a:ext cx="464354" cy="464354"/>
          </a:xfrm>
          <a:prstGeom prst="ellipse">
            <a:avLst/>
          </a:prstGeom>
          <a:ln w="3175" cap="rnd" cmpd="sng">
            <a:solidFill>
              <a:schemeClr val="accent3">
                <a:lumMod val="50000"/>
              </a:schemeClr>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cxnSp>
        <p:nvCxnSpPr>
          <p:cNvPr id="15" name="Shape 557"/>
          <p:cNvCxnSpPr/>
          <p:nvPr/>
        </p:nvCxnSpPr>
        <p:spPr>
          <a:xfrm>
            <a:off x="6868695" y="4662147"/>
            <a:ext cx="2787650" cy="0"/>
          </a:xfrm>
          <a:prstGeom prst="straightConnector1">
            <a:avLst/>
          </a:prstGeom>
          <a:noFill/>
          <a:ln w="19050" cap="flat" cmpd="sng">
            <a:solidFill>
              <a:srgbClr val="FEFEFE"/>
            </a:solidFill>
            <a:prstDash val="dot"/>
            <a:round/>
            <a:headEnd type="none" w="sm" len="sm"/>
            <a:tailEnd type="none" w="sm" len="sm"/>
          </a:ln>
        </p:spPr>
      </p:cxnSp>
      <p:cxnSp>
        <p:nvCxnSpPr>
          <p:cNvPr id="16" name="Shape 558"/>
          <p:cNvCxnSpPr/>
          <p:nvPr/>
        </p:nvCxnSpPr>
        <p:spPr>
          <a:xfrm>
            <a:off x="6922670" y="6459197"/>
            <a:ext cx="2362200" cy="0"/>
          </a:xfrm>
          <a:prstGeom prst="straightConnector1">
            <a:avLst/>
          </a:prstGeom>
          <a:noFill/>
          <a:ln w="19050" cap="flat" cmpd="sng">
            <a:solidFill>
              <a:srgbClr val="FEFEFE"/>
            </a:solidFill>
            <a:prstDash val="dot"/>
            <a:round/>
            <a:headEnd type="none" w="sm" len="sm"/>
            <a:tailEnd type="none" w="sm" len="sm"/>
          </a:ln>
        </p:spPr>
      </p:cxnSp>
      <p:cxnSp>
        <p:nvCxnSpPr>
          <p:cNvPr id="17" name="Shape 559"/>
          <p:cNvCxnSpPr/>
          <p:nvPr/>
        </p:nvCxnSpPr>
        <p:spPr>
          <a:xfrm rot="10800000">
            <a:off x="2250658" y="4658972"/>
            <a:ext cx="2309813" cy="0"/>
          </a:xfrm>
          <a:prstGeom prst="straightConnector1">
            <a:avLst/>
          </a:prstGeom>
          <a:noFill/>
          <a:ln w="19050" cap="flat" cmpd="sng">
            <a:solidFill>
              <a:srgbClr val="FEFEFE"/>
            </a:solidFill>
            <a:prstDash val="dot"/>
            <a:round/>
            <a:headEnd type="none" w="sm" len="sm"/>
            <a:tailEnd type="none" w="sm" len="sm"/>
          </a:ln>
        </p:spPr>
      </p:cxnSp>
      <p:grpSp>
        <p:nvGrpSpPr>
          <p:cNvPr id="18" name="Shape 560"/>
          <p:cNvGrpSpPr/>
          <p:nvPr/>
        </p:nvGrpSpPr>
        <p:grpSpPr>
          <a:xfrm>
            <a:off x="4967845" y="3531083"/>
            <a:ext cx="1658991" cy="1602380"/>
            <a:chOff x="6019800" y="3276599"/>
            <a:chExt cx="533400" cy="533400"/>
          </a:xfrm>
        </p:grpSpPr>
        <p:sp>
          <p:nvSpPr>
            <p:cNvPr id="19" name="Shape 561"/>
            <p:cNvSpPr/>
            <p:nvPr/>
          </p:nvSpPr>
          <p:spPr>
            <a:xfrm>
              <a:off x="6019800" y="3276599"/>
              <a:ext cx="533400" cy="533400"/>
            </a:xfrm>
            <a:prstGeom prst="ellipse">
              <a:avLst/>
            </a:prstGeom>
            <a:gradFill>
              <a:gsLst>
                <a:gs pos="0">
                  <a:srgbClr val="00297A"/>
                </a:gs>
                <a:gs pos="35000">
                  <a:srgbClr val="00297A"/>
                </a:gs>
                <a:gs pos="70000">
                  <a:srgbClr val="0070C0"/>
                </a:gs>
                <a:gs pos="100000">
                  <a:srgbClr val="00B0F0"/>
                </a:gs>
              </a:gsLst>
              <a:lin ang="5400000" scaled="0"/>
            </a:gradFill>
            <a:ln w="12700" cap="flat" cmpd="sng">
              <a:solidFill>
                <a:srgbClr val="002060"/>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algn="ctr"/>
              <a:endParaRPr sz="1400">
                <a:solidFill>
                  <a:schemeClr val="accent1">
                    <a:lumMod val="60000"/>
                    <a:lumOff val="40000"/>
                  </a:schemeClr>
                </a:solidFill>
                <a:latin typeface="Arial"/>
                <a:ea typeface="Arial"/>
                <a:cs typeface="Arial"/>
                <a:sym typeface="Arial"/>
              </a:endParaRPr>
            </a:p>
          </p:txBody>
        </p:sp>
        <p:sp>
          <p:nvSpPr>
            <p:cNvPr id="20" name="Shape 562"/>
            <p:cNvSpPr/>
            <p:nvPr/>
          </p:nvSpPr>
          <p:spPr>
            <a:xfrm>
              <a:off x="6076474" y="3347032"/>
              <a:ext cx="420053" cy="369339"/>
            </a:xfrm>
            <a:prstGeom prst="ellipse">
              <a:avLst/>
            </a:prstGeom>
            <a:solidFill>
              <a:schemeClr val="tx2">
                <a:lumMod val="20000"/>
                <a:lumOff val="80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algn="ctr"/>
              <a:endParaRPr sz="1400">
                <a:solidFill>
                  <a:schemeClr val="tx2">
                    <a:lumMod val="40000"/>
                    <a:lumOff val="60000"/>
                  </a:schemeClr>
                </a:solidFill>
                <a:latin typeface="Arial"/>
                <a:ea typeface="Arial"/>
                <a:cs typeface="Arial"/>
                <a:sym typeface="Arial"/>
              </a:endParaRPr>
            </a:p>
          </p:txBody>
        </p:sp>
      </p:grpSp>
      <p:grpSp>
        <p:nvGrpSpPr>
          <p:cNvPr id="21" name="Shape 563"/>
          <p:cNvGrpSpPr/>
          <p:nvPr/>
        </p:nvGrpSpPr>
        <p:grpSpPr>
          <a:xfrm>
            <a:off x="4203272" y="2983350"/>
            <a:ext cx="2903083" cy="2655659"/>
            <a:chOff x="2497520" y="1821454"/>
            <a:chExt cx="4049500" cy="3687685"/>
          </a:xfrm>
        </p:grpSpPr>
        <p:sp>
          <p:nvSpPr>
            <p:cNvPr id="22" name="Shape 564"/>
            <p:cNvSpPr/>
            <p:nvPr/>
          </p:nvSpPr>
          <p:spPr>
            <a:xfrm rot="267487">
              <a:off x="4622038" y="2008795"/>
              <a:ext cx="1865417" cy="1605219"/>
            </a:xfrm>
            <a:custGeom>
              <a:avLst/>
              <a:gdLst/>
              <a:ahLst/>
              <a:cxnLst/>
              <a:rect l="0" t="0" r="0" b="0"/>
              <a:pathLst>
                <a:path w="1865417" h="1605219" extrusionOk="0">
                  <a:moveTo>
                    <a:pt x="0" y="8030"/>
                  </a:moveTo>
                  <a:lnTo>
                    <a:pt x="159028" y="0"/>
                  </a:lnTo>
                  <a:cubicBezTo>
                    <a:pt x="991199" y="0"/>
                    <a:pt x="1687907" y="579987"/>
                    <a:pt x="1865417" y="1358146"/>
                  </a:cubicBezTo>
                  <a:lnTo>
                    <a:pt x="1639259" y="1605219"/>
                  </a:lnTo>
                  <a:lnTo>
                    <a:pt x="1368670" y="1389100"/>
                  </a:lnTo>
                  <a:cubicBezTo>
                    <a:pt x="1213037" y="868500"/>
                    <a:pt x="730317" y="489291"/>
                    <a:pt x="159028" y="489291"/>
                  </a:cubicBezTo>
                  <a:cubicBezTo>
                    <a:pt x="108852" y="489291"/>
                    <a:pt x="59358" y="492216"/>
                    <a:pt x="10805" y="498722"/>
                  </a:cubicBezTo>
                  <a:lnTo>
                    <a:pt x="237769" y="259080"/>
                  </a:lnTo>
                  <a:close/>
                </a:path>
              </a:pathLst>
            </a:custGeom>
            <a:gradFill>
              <a:gsLst>
                <a:gs pos="0">
                  <a:srgbClr val="C86C1F"/>
                </a:gs>
                <a:gs pos="80000">
                  <a:srgbClr val="FF8E29"/>
                </a:gs>
                <a:gs pos="100000">
                  <a:srgbClr val="FF8D25"/>
                </a:gs>
              </a:gsLst>
              <a:lin ang="162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endParaRPr sz="1600">
                <a:solidFill>
                  <a:srgbClr val="000000"/>
                </a:solidFill>
                <a:latin typeface="Arial"/>
                <a:ea typeface="Arial"/>
                <a:cs typeface="Arial"/>
                <a:sym typeface="Arial"/>
              </a:endParaRPr>
            </a:p>
          </p:txBody>
        </p:sp>
        <p:sp>
          <p:nvSpPr>
            <p:cNvPr id="23" name="Shape 565"/>
            <p:cNvSpPr/>
            <p:nvPr/>
          </p:nvSpPr>
          <p:spPr>
            <a:xfrm rot="10680000">
              <a:off x="2993653" y="3373320"/>
              <a:ext cx="1903797" cy="2103239"/>
            </a:xfrm>
            <a:custGeom>
              <a:avLst/>
              <a:gdLst/>
              <a:ahLst/>
              <a:cxnLst/>
              <a:rect l="0" t="0" r="0" b="0"/>
              <a:pathLst>
                <a:path w="1903797" h="2103239" extrusionOk="0">
                  <a:moveTo>
                    <a:pt x="1651489" y="1817409"/>
                  </a:moveTo>
                  <a:lnTo>
                    <a:pt x="1408194" y="1573498"/>
                  </a:lnTo>
                  <a:cubicBezTo>
                    <a:pt x="1322635" y="960503"/>
                    <a:pt x="795860" y="489291"/>
                    <a:pt x="159028" y="489291"/>
                  </a:cubicBezTo>
                  <a:cubicBezTo>
                    <a:pt x="108852" y="489291"/>
                    <a:pt x="59358" y="492216"/>
                    <a:pt x="10805" y="498722"/>
                  </a:cubicBezTo>
                  <a:lnTo>
                    <a:pt x="237769" y="259080"/>
                  </a:lnTo>
                  <a:lnTo>
                    <a:pt x="0" y="8030"/>
                  </a:lnTo>
                  <a:lnTo>
                    <a:pt x="159028" y="0"/>
                  </a:lnTo>
                  <a:cubicBezTo>
                    <a:pt x="1074672" y="0"/>
                    <a:pt x="1826314" y="702176"/>
                    <a:pt x="1903797" y="1597521"/>
                  </a:cubicBezTo>
                  <a:close/>
                  <a:moveTo>
                    <a:pt x="1374645" y="2103239"/>
                  </a:moveTo>
                  <a:lnTo>
                    <a:pt x="1371400" y="2092516"/>
                  </a:lnTo>
                  <a:lnTo>
                    <a:pt x="1375661" y="2074150"/>
                  </a:lnTo>
                  <a:close/>
                </a:path>
              </a:pathLst>
            </a:custGeom>
            <a:gradFill>
              <a:gsLst>
                <a:gs pos="0">
                  <a:srgbClr val="29859E"/>
                </a:gs>
                <a:gs pos="80000">
                  <a:srgbClr val="36B0D0"/>
                </a:gs>
                <a:gs pos="100000">
                  <a:srgbClr val="33B3D5"/>
                </a:gs>
              </a:gsLst>
              <a:lin ang="162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endParaRPr sz="1600">
                <a:solidFill>
                  <a:srgbClr val="000000"/>
                </a:solidFill>
                <a:latin typeface="Arial"/>
                <a:ea typeface="Arial"/>
                <a:cs typeface="Arial"/>
                <a:sym typeface="Arial"/>
              </a:endParaRPr>
            </a:p>
          </p:txBody>
        </p:sp>
        <p:sp>
          <p:nvSpPr>
            <p:cNvPr id="24" name="Shape 566"/>
            <p:cNvSpPr/>
            <p:nvPr/>
          </p:nvSpPr>
          <p:spPr>
            <a:xfrm rot="-6932513">
              <a:off x="3180234" y="1733771"/>
              <a:ext cx="1260828" cy="2308204"/>
            </a:xfrm>
            <a:custGeom>
              <a:avLst/>
              <a:gdLst/>
              <a:ahLst/>
              <a:cxnLst/>
              <a:rect l="0" t="0" r="0" b="0"/>
              <a:pathLst>
                <a:path w="1260828" h="2308204" extrusionOk="0">
                  <a:moveTo>
                    <a:pt x="1146334" y="2234615"/>
                  </a:moveTo>
                  <a:lnTo>
                    <a:pt x="838482" y="2308204"/>
                  </a:lnTo>
                  <a:lnTo>
                    <a:pt x="728791" y="1939226"/>
                  </a:lnTo>
                  <a:cubicBezTo>
                    <a:pt x="757047" y="1836418"/>
                    <a:pt x="771537" y="1728126"/>
                    <a:pt x="771537" y="1616449"/>
                  </a:cubicBezTo>
                  <a:cubicBezTo>
                    <a:pt x="771537" y="1093183"/>
                    <a:pt x="453402" y="644221"/>
                    <a:pt x="0" y="452434"/>
                  </a:cubicBezTo>
                  <a:lnTo>
                    <a:pt x="292806" y="337768"/>
                  </a:lnTo>
                  <a:lnTo>
                    <a:pt x="186110" y="0"/>
                  </a:lnTo>
                  <a:cubicBezTo>
                    <a:pt x="817477" y="264850"/>
                    <a:pt x="1260828" y="888875"/>
                    <a:pt x="1260828" y="1616449"/>
                  </a:cubicBezTo>
                  <a:cubicBezTo>
                    <a:pt x="1260828" y="1834342"/>
                    <a:pt x="1221065" y="2042949"/>
                    <a:pt x="1146334" y="2234615"/>
                  </a:cubicBezTo>
                  <a:close/>
                </a:path>
              </a:pathLst>
            </a:custGeom>
            <a:gradFill>
              <a:gsLst>
                <a:gs pos="0">
                  <a:srgbClr val="759336"/>
                </a:gs>
                <a:gs pos="80000">
                  <a:srgbClr val="99C247"/>
                </a:gs>
                <a:gs pos="100000">
                  <a:srgbClr val="9BC545"/>
                </a:gs>
              </a:gsLst>
              <a:lin ang="162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endParaRPr sz="1600">
                <a:solidFill>
                  <a:srgbClr val="000000"/>
                </a:solidFill>
                <a:latin typeface="Arial"/>
                <a:ea typeface="Arial"/>
                <a:cs typeface="Arial"/>
                <a:sym typeface="Arial"/>
              </a:endParaRPr>
            </a:p>
          </p:txBody>
        </p:sp>
        <p:sp>
          <p:nvSpPr>
            <p:cNvPr id="25" name="Shape 567"/>
            <p:cNvSpPr/>
            <p:nvPr/>
          </p:nvSpPr>
          <p:spPr>
            <a:xfrm rot="5460000">
              <a:off x="4700905" y="3692056"/>
              <a:ext cx="1865417" cy="1605219"/>
            </a:xfrm>
            <a:custGeom>
              <a:avLst/>
              <a:gdLst/>
              <a:ahLst/>
              <a:cxnLst/>
              <a:rect l="0" t="0" r="0" b="0"/>
              <a:pathLst>
                <a:path w="1865417" h="1605219" extrusionOk="0">
                  <a:moveTo>
                    <a:pt x="0" y="8030"/>
                  </a:moveTo>
                  <a:lnTo>
                    <a:pt x="159028" y="0"/>
                  </a:lnTo>
                  <a:cubicBezTo>
                    <a:pt x="991199" y="0"/>
                    <a:pt x="1687907" y="579987"/>
                    <a:pt x="1865417" y="1358146"/>
                  </a:cubicBezTo>
                  <a:lnTo>
                    <a:pt x="1639259" y="1605219"/>
                  </a:lnTo>
                  <a:lnTo>
                    <a:pt x="1368670" y="1389100"/>
                  </a:lnTo>
                  <a:cubicBezTo>
                    <a:pt x="1213037" y="868500"/>
                    <a:pt x="730317" y="489291"/>
                    <a:pt x="159028" y="489291"/>
                  </a:cubicBezTo>
                  <a:cubicBezTo>
                    <a:pt x="108852" y="489291"/>
                    <a:pt x="59358" y="492216"/>
                    <a:pt x="10805" y="498722"/>
                  </a:cubicBezTo>
                  <a:lnTo>
                    <a:pt x="237769" y="259080"/>
                  </a:lnTo>
                  <a:close/>
                </a:path>
              </a:pathLst>
            </a:custGeom>
            <a:gradFill>
              <a:gsLst>
                <a:gs pos="0">
                  <a:srgbClr val="AD1D19"/>
                </a:gs>
                <a:gs pos="80000">
                  <a:srgbClr val="E22924"/>
                </a:gs>
                <a:gs pos="100000">
                  <a:srgbClr val="DF2B27"/>
                </a:gs>
              </a:gsLst>
              <a:lin ang="16200000" scaled="0"/>
            </a:gra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algn="ctr"/>
              <a:endParaRPr sz="1600">
                <a:solidFill>
                  <a:srgbClr val="FFFFFF"/>
                </a:solidFill>
                <a:latin typeface="Arial"/>
                <a:ea typeface="Arial"/>
                <a:cs typeface="Arial"/>
                <a:sym typeface="Arial"/>
              </a:endParaRPr>
            </a:p>
          </p:txBody>
        </p:sp>
      </p:grpSp>
      <p:sp>
        <p:nvSpPr>
          <p:cNvPr id="26" name="Shape 568"/>
          <p:cNvSpPr txBox="1"/>
          <p:nvPr/>
        </p:nvSpPr>
        <p:spPr>
          <a:xfrm>
            <a:off x="4957097" y="3830857"/>
            <a:ext cx="1713194" cy="830997"/>
          </a:xfrm>
          <a:prstGeom prst="rect">
            <a:avLst/>
          </a:prstGeom>
          <a:noFill/>
          <a:ln>
            <a:noFill/>
          </a:ln>
        </p:spPr>
        <p:txBody>
          <a:bodyPr spcFirstLastPara="1" wrap="square" lIns="91425" tIns="45700" rIns="91425" bIns="45700" anchor="ctr" anchorCtr="0">
            <a:noAutofit/>
          </a:bodyPr>
          <a:lstStyle/>
          <a:p>
            <a:pPr algn="ctr"/>
            <a:r>
              <a:rPr lang="en-US" sz="1600" b="1" dirty="0">
                <a:solidFill>
                  <a:srgbClr val="FF0000"/>
                </a:solidFill>
                <a:latin typeface="Arial"/>
                <a:ea typeface="Arial"/>
                <a:cs typeface="Arial"/>
                <a:sym typeface="Arial"/>
              </a:rPr>
              <a:t>SMART, CONNECTED PRODUCTS</a:t>
            </a:r>
            <a:endParaRPr sz="1600" b="1" dirty="0">
              <a:solidFill>
                <a:srgbClr val="FF0000"/>
              </a:solidFill>
              <a:latin typeface="Arial"/>
              <a:ea typeface="Arial"/>
              <a:cs typeface="Arial"/>
              <a:sym typeface="Arial"/>
            </a:endParaRPr>
          </a:p>
        </p:txBody>
      </p:sp>
      <p:sp>
        <p:nvSpPr>
          <p:cNvPr id="27" name="Shape 569"/>
          <p:cNvSpPr txBox="1"/>
          <p:nvPr/>
        </p:nvSpPr>
        <p:spPr>
          <a:xfrm>
            <a:off x="1834505" y="2466130"/>
            <a:ext cx="2919452" cy="646331"/>
          </a:xfrm>
          <a:prstGeom prst="rect">
            <a:avLst/>
          </a:prstGeom>
          <a:noFill/>
          <a:ln>
            <a:noFill/>
          </a:ln>
        </p:spPr>
        <p:txBody>
          <a:bodyPr spcFirstLastPara="1" wrap="square" lIns="91425" tIns="45700" rIns="91425" bIns="45700" anchor="t" anchorCtr="0">
            <a:noAutofit/>
          </a:bodyPr>
          <a:lstStyle/>
          <a:p>
            <a:pPr algn="ctr"/>
            <a:r>
              <a:rPr lang="en-US" b="1" dirty="0">
                <a:solidFill>
                  <a:schemeClr val="accent4">
                    <a:lumMod val="75000"/>
                  </a:schemeClr>
                </a:solidFill>
                <a:latin typeface="Arial"/>
                <a:ea typeface="Arial"/>
                <a:cs typeface="Arial"/>
                <a:sym typeface="Arial"/>
              </a:rPr>
              <a:t>Reduce company’s dependency on distribution or service partners</a:t>
            </a:r>
            <a:endParaRPr b="1" dirty="0">
              <a:solidFill>
                <a:schemeClr val="accent4">
                  <a:lumMod val="75000"/>
                </a:schemeClr>
              </a:solidFill>
              <a:latin typeface="Arial"/>
              <a:ea typeface="Arial"/>
              <a:cs typeface="Arial"/>
              <a:sym typeface="Arial"/>
            </a:endParaRPr>
          </a:p>
        </p:txBody>
      </p:sp>
      <p:sp>
        <p:nvSpPr>
          <p:cNvPr id="28" name="Shape 570"/>
          <p:cNvSpPr txBox="1"/>
          <p:nvPr/>
        </p:nvSpPr>
        <p:spPr>
          <a:xfrm>
            <a:off x="6922670" y="2607753"/>
            <a:ext cx="3250700" cy="923330"/>
          </a:xfrm>
          <a:prstGeom prst="rect">
            <a:avLst/>
          </a:prstGeom>
          <a:noFill/>
          <a:ln>
            <a:noFill/>
          </a:ln>
        </p:spPr>
        <p:txBody>
          <a:bodyPr spcFirstLastPara="1" wrap="square" lIns="91425" tIns="45700" rIns="91425" bIns="45700" anchor="t" anchorCtr="0">
            <a:noAutofit/>
          </a:bodyPr>
          <a:lstStyle/>
          <a:p>
            <a:pPr algn="ctr"/>
            <a:r>
              <a:rPr lang="en-US" b="1" dirty="0">
                <a:solidFill>
                  <a:srgbClr val="2D336F"/>
                </a:solidFill>
                <a:latin typeface="Arial"/>
                <a:ea typeface="Arial"/>
                <a:cs typeface="Arial"/>
                <a:sym typeface="Arial"/>
              </a:rPr>
              <a:t>Expend opportunities for product differentiation, moving competition away from price alone</a:t>
            </a:r>
            <a:endParaRPr b="1" dirty="0">
              <a:solidFill>
                <a:srgbClr val="2D336F"/>
              </a:solidFill>
              <a:latin typeface="Arial"/>
              <a:ea typeface="Arial"/>
              <a:cs typeface="Arial"/>
              <a:sym typeface="Arial"/>
            </a:endParaRPr>
          </a:p>
        </p:txBody>
      </p:sp>
      <p:sp>
        <p:nvSpPr>
          <p:cNvPr id="29" name="Shape 571"/>
          <p:cNvSpPr txBox="1"/>
          <p:nvPr/>
        </p:nvSpPr>
        <p:spPr>
          <a:xfrm>
            <a:off x="1873063" y="4681051"/>
            <a:ext cx="2731942" cy="1200329"/>
          </a:xfrm>
          <a:prstGeom prst="rect">
            <a:avLst/>
          </a:prstGeom>
          <a:noFill/>
          <a:ln>
            <a:noFill/>
          </a:ln>
        </p:spPr>
        <p:txBody>
          <a:bodyPr spcFirstLastPara="1" wrap="square" lIns="91425" tIns="45700" rIns="91425" bIns="45700" anchor="t" anchorCtr="0">
            <a:noAutofit/>
          </a:bodyPr>
          <a:lstStyle/>
          <a:p>
            <a:pPr algn="ctr"/>
            <a:r>
              <a:rPr lang="en-US" b="1" dirty="0">
                <a:solidFill>
                  <a:srgbClr val="057F4C"/>
                </a:solidFill>
                <a:latin typeface="Arial"/>
                <a:ea typeface="Arial"/>
                <a:cs typeface="Arial"/>
                <a:sym typeface="Arial"/>
              </a:rPr>
              <a:t>Develop much closer customer relationships</a:t>
            </a:r>
            <a:endParaRPr b="1" dirty="0">
              <a:solidFill>
                <a:srgbClr val="057F4C"/>
              </a:solidFill>
              <a:latin typeface="Arial"/>
              <a:ea typeface="Arial"/>
              <a:cs typeface="Arial"/>
              <a:sym typeface="Arial"/>
            </a:endParaRPr>
          </a:p>
        </p:txBody>
      </p:sp>
      <p:sp>
        <p:nvSpPr>
          <p:cNvPr id="30" name="Shape 572"/>
          <p:cNvSpPr txBox="1"/>
          <p:nvPr/>
        </p:nvSpPr>
        <p:spPr>
          <a:xfrm>
            <a:off x="6914088" y="4732036"/>
            <a:ext cx="3250700" cy="923330"/>
          </a:xfrm>
          <a:prstGeom prst="rect">
            <a:avLst/>
          </a:prstGeom>
          <a:noFill/>
          <a:ln>
            <a:noFill/>
          </a:ln>
        </p:spPr>
        <p:txBody>
          <a:bodyPr spcFirstLastPara="1" wrap="square" lIns="91425" tIns="45700" rIns="91425" bIns="45700" anchor="t" anchorCtr="0">
            <a:noAutofit/>
          </a:bodyPr>
          <a:lstStyle/>
          <a:p>
            <a:pPr algn="ctr"/>
            <a:r>
              <a:rPr lang="en-US" b="1" dirty="0">
                <a:solidFill>
                  <a:srgbClr val="FF0000"/>
                </a:solidFill>
                <a:latin typeface="Arial"/>
                <a:ea typeface="Arial"/>
                <a:cs typeface="Arial"/>
                <a:sym typeface="Arial"/>
              </a:rPr>
              <a:t>Enhance a company’s ability to segment customers, customize products, set prices, extend value added</a:t>
            </a:r>
            <a:endParaRPr b="1" dirty="0">
              <a:solidFill>
                <a:srgbClr val="FF0000"/>
              </a:solidFill>
              <a:latin typeface="Arial"/>
              <a:ea typeface="Arial"/>
              <a:cs typeface="Arial"/>
              <a:sym typeface="Arial"/>
            </a:endParaRPr>
          </a:p>
        </p:txBody>
      </p:sp>
      <p:cxnSp>
        <p:nvCxnSpPr>
          <p:cNvPr id="31" name="Shape 573"/>
          <p:cNvCxnSpPr/>
          <p:nvPr/>
        </p:nvCxnSpPr>
        <p:spPr>
          <a:xfrm flipH="1">
            <a:off x="2250658" y="6459197"/>
            <a:ext cx="2309813" cy="11112"/>
          </a:xfrm>
          <a:prstGeom prst="straightConnector1">
            <a:avLst/>
          </a:prstGeom>
          <a:noFill/>
          <a:ln w="19050" cap="flat" cmpd="sng">
            <a:solidFill>
              <a:srgbClr val="FEFEFE"/>
            </a:solidFill>
            <a:prstDash val="dot"/>
            <a:round/>
            <a:headEnd type="none" w="sm" len="sm"/>
            <a:tailEnd type="none" w="sm" len="sm"/>
          </a:ln>
        </p:spPr>
      </p:cxnSp>
      <p:cxnSp>
        <p:nvCxnSpPr>
          <p:cNvPr id="32" name="Shape 574"/>
          <p:cNvCxnSpPr/>
          <p:nvPr/>
        </p:nvCxnSpPr>
        <p:spPr>
          <a:xfrm rot="10800000">
            <a:off x="2120599" y="3646269"/>
            <a:ext cx="2309813" cy="0"/>
          </a:xfrm>
          <a:prstGeom prst="straightConnector1">
            <a:avLst/>
          </a:prstGeom>
          <a:noFill/>
          <a:ln w="9525" cap="flat" cmpd="sng">
            <a:solidFill>
              <a:srgbClr val="00786A"/>
            </a:solidFill>
            <a:prstDash val="solid"/>
            <a:round/>
            <a:headEnd type="none" w="sm" len="sm"/>
            <a:tailEnd type="none" w="sm" len="sm"/>
          </a:ln>
        </p:spPr>
      </p:cxnSp>
      <p:cxnSp>
        <p:nvCxnSpPr>
          <p:cNvPr id="33" name="Shape 575"/>
          <p:cNvCxnSpPr/>
          <p:nvPr/>
        </p:nvCxnSpPr>
        <p:spPr>
          <a:xfrm rot="10800000">
            <a:off x="7181449" y="3790919"/>
            <a:ext cx="2309813" cy="0"/>
          </a:xfrm>
          <a:prstGeom prst="straightConnector1">
            <a:avLst/>
          </a:prstGeom>
          <a:noFill/>
          <a:ln w="9525" cap="flat" cmpd="sng">
            <a:solidFill>
              <a:srgbClr val="00786A"/>
            </a:solidFill>
            <a:prstDash val="solid"/>
            <a:round/>
            <a:headEnd type="none" w="sm" len="sm"/>
            <a:tailEnd type="none" w="sm" len="sm"/>
          </a:ln>
        </p:spPr>
      </p:cxnSp>
      <p:cxnSp>
        <p:nvCxnSpPr>
          <p:cNvPr id="34" name="Shape 576"/>
          <p:cNvCxnSpPr/>
          <p:nvPr/>
        </p:nvCxnSpPr>
        <p:spPr>
          <a:xfrm rot="10800000">
            <a:off x="2120599" y="4618525"/>
            <a:ext cx="2309813" cy="0"/>
          </a:xfrm>
          <a:prstGeom prst="straightConnector1">
            <a:avLst/>
          </a:prstGeom>
          <a:noFill/>
          <a:ln w="9525" cap="flat" cmpd="sng">
            <a:solidFill>
              <a:srgbClr val="00786A"/>
            </a:solidFill>
            <a:prstDash val="solid"/>
            <a:round/>
            <a:headEnd type="none" w="sm" len="sm"/>
            <a:tailEnd type="none" w="sm" len="sm"/>
          </a:ln>
        </p:spPr>
      </p:cxnSp>
      <p:cxnSp>
        <p:nvCxnSpPr>
          <p:cNvPr id="35" name="Shape 577"/>
          <p:cNvCxnSpPr/>
          <p:nvPr/>
        </p:nvCxnSpPr>
        <p:spPr>
          <a:xfrm rot="10800000">
            <a:off x="7181449" y="4701956"/>
            <a:ext cx="2309813" cy="0"/>
          </a:xfrm>
          <a:prstGeom prst="straightConnector1">
            <a:avLst/>
          </a:prstGeom>
          <a:noFill/>
          <a:ln w="9525" cap="flat" cmpd="sng">
            <a:solidFill>
              <a:srgbClr val="00786A"/>
            </a:solidFill>
            <a:prstDash val="solid"/>
            <a:round/>
            <a:headEnd type="none" w="sm" len="sm"/>
            <a:tailEnd type="none" w="sm" len="sm"/>
          </a:ln>
        </p:spPr>
      </p:cxnSp>
      <p:sp>
        <p:nvSpPr>
          <p:cNvPr id="36" name="TextBox 3"/>
          <p:cNvSpPr txBox="1"/>
          <p:nvPr/>
        </p:nvSpPr>
        <p:spPr>
          <a:xfrm>
            <a:off x="90932" y="63183"/>
            <a:ext cx="8278228" cy="523220"/>
          </a:xfrm>
          <a:prstGeom prst="rect">
            <a:avLst/>
          </a:prstGeom>
          <a:noFill/>
        </p:spPr>
        <p:txBody>
          <a:bodyPr wrap="none" rtlCol="0">
            <a:spAutoFit/>
          </a:bodyPr>
          <a:lstStyle/>
          <a:p>
            <a:r>
              <a:rPr lang="en-US" sz="2800" b="1" dirty="0" smtClean="0">
                <a:latin typeface="+mj-lt"/>
              </a:rPr>
              <a:t>The five forces that shape industry competition</a:t>
            </a:r>
            <a:endParaRPr lang="en-US" sz="2800" b="1" dirty="0">
              <a:latin typeface="+mj-lt"/>
            </a:endParaRPr>
          </a:p>
        </p:txBody>
      </p:sp>
      <p:sp>
        <p:nvSpPr>
          <p:cNvPr id="37"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16</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479584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par>
                          <p:cTn id="61" fill="hold">
                            <p:stCondLst>
                              <p:cond delay="0"/>
                            </p:stCondLst>
                            <p:childTnLst>
                              <p:par>
                                <p:cTn id="62" presetID="22" presetClass="entr" presetSubtype="8" fill="hold" grpId="0"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left)">
                                      <p:cBhvr>
                                        <p:cTn id="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40380" y="1057365"/>
            <a:ext cx="4336444" cy="461665"/>
          </a:xfrm>
          <a:prstGeom prst="rect">
            <a:avLst/>
          </a:prstGeom>
          <a:noFill/>
        </p:spPr>
        <p:txBody>
          <a:bodyPr wrap="none" rtlCol="0">
            <a:spAutoFit/>
          </a:bodyPr>
          <a:lstStyle/>
          <a:p>
            <a:r>
              <a:rPr lang="en-US" sz="2400" b="1" dirty="0">
                <a:solidFill>
                  <a:schemeClr val="tx2">
                    <a:lumMod val="50000"/>
                  </a:schemeClr>
                </a:solidFill>
              </a:rPr>
              <a:t>Bargaining power of buyers </a:t>
            </a:r>
          </a:p>
        </p:txBody>
      </p:sp>
      <p:sp>
        <p:nvSpPr>
          <p:cNvPr id="6" name="Shape 176"/>
          <p:cNvSpPr/>
          <p:nvPr/>
        </p:nvSpPr>
        <p:spPr>
          <a:xfrm>
            <a:off x="3705112" y="944145"/>
            <a:ext cx="735269" cy="626230"/>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7" name="Picture 6" descr="4a.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1092" y="1026666"/>
            <a:ext cx="464354" cy="464354"/>
          </a:xfrm>
          <a:prstGeom prst="ellipse">
            <a:avLst/>
          </a:prstGeom>
          <a:ln w="3175" cap="rnd" cmpd="sng">
            <a:solidFill>
              <a:schemeClr val="accent3">
                <a:lumMod val="50000"/>
              </a:schemeClr>
            </a:solid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8" name="Shape 347"/>
          <p:cNvSpPr/>
          <p:nvPr/>
        </p:nvSpPr>
        <p:spPr>
          <a:xfrm>
            <a:off x="2045203" y="3438484"/>
            <a:ext cx="1807115" cy="1279148"/>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t>Increase buyer power</a:t>
            </a:r>
            <a:endParaRPr b="1" dirty="0"/>
          </a:p>
        </p:txBody>
      </p:sp>
      <p:sp>
        <p:nvSpPr>
          <p:cNvPr id="9" name="Shape 348"/>
          <p:cNvSpPr/>
          <p:nvPr/>
        </p:nvSpPr>
        <p:spPr>
          <a:xfrm>
            <a:off x="4576990" y="3809251"/>
            <a:ext cx="1486001" cy="537617"/>
          </a:xfrm>
          <a:prstGeom prst="stripedRightArrow">
            <a:avLst>
              <a:gd name="adj1" fmla="val 50000"/>
              <a:gd name="adj2" fmla="val 50000"/>
            </a:avLst>
          </a:prstGeom>
          <a:solidFill>
            <a:srgbClr val="155B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a:solidFill>
                  <a:srgbClr val="FFFFFF"/>
                </a:solidFill>
              </a:rPr>
              <a:t>Secondly</a:t>
            </a:r>
            <a:endParaRPr sz="1600" b="1" dirty="0">
              <a:solidFill>
                <a:srgbClr val="FFFFFF"/>
              </a:solidFill>
            </a:endParaRPr>
          </a:p>
        </p:txBody>
      </p:sp>
      <p:sp>
        <p:nvSpPr>
          <p:cNvPr id="10" name="Shape 349"/>
          <p:cNvSpPr/>
          <p:nvPr/>
        </p:nvSpPr>
        <p:spPr>
          <a:xfrm rot="1377546">
            <a:off x="4507999" y="4974830"/>
            <a:ext cx="1486102" cy="570537"/>
          </a:xfrm>
          <a:prstGeom prst="stripedRightArrow">
            <a:avLst>
              <a:gd name="adj1" fmla="val 50000"/>
              <a:gd name="adj2" fmla="val 50000"/>
            </a:avLst>
          </a:prstGeom>
          <a:solidFill>
            <a:srgbClr val="155B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b="1" dirty="0">
                <a:solidFill>
                  <a:srgbClr val="FFFFFF"/>
                </a:solidFill>
              </a:rPr>
              <a:t>Finally</a:t>
            </a:r>
            <a:endParaRPr b="1" dirty="0">
              <a:solidFill>
                <a:srgbClr val="FFFFFF"/>
              </a:solidFill>
            </a:endParaRPr>
          </a:p>
        </p:txBody>
      </p:sp>
      <p:sp>
        <p:nvSpPr>
          <p:cNvPr id="11" name="Shape 350"/>
          <p:cNvSpPr/>
          <p:nvPr/>
        </p:nvSpPr>
        <p:spPr>
          <a:xfrm rot="20043644">
            <a:off x="4508052" y="2484491"/>
            <a:ext cx="1486003" cy="612508"/>
          </a:xfrm>
          <a:prstGeom prst="stripedRightArrow">
            <a:avLst>
              <a:gd name="adj1" fmla="val 50000"/>
              <a:gd name="adj2" fmla="val 50000"/>
            </a:avLst>
          </a:prstGeom>
          <a:solidFill>
            <a:srgbClr val="155B5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600" b="1" dirty="0">
                <a:solidFill>
                  <a:srgbClr val="FFFFFF"/>
                </a:solidFill>
              </a:rPr>
              <a:t>Firstly</a:t>
            </a:r>
            <a:endParaRPr sz="1600" b="1" dirty="0">
              <a:solidFill>
                <a:srgbClr val="FFFFFF"/>
              </a:solidFill>
            </a:endParaRPr>
          </a:p>
        </p:txBody>
      </p:sp>
      <p:sp>
        <p:nvSpPr>
          <p:cNvPr id="12" name="Shape 351"/>
          <p:cNvSpPr txBox="1"/>
          <p:nvPr/>
        </p:nvSpPr>
        <p:spPr>
          <a:xfrm>
            <a:off x="6862463" y="1906461"/>
            <a:ext cx="2637280" cy="775307"/>
          </a:xfrm>
          <a:prstGeom prst="rect">
            <a:avLst/>
          </a:prstGeom>
          <a:noFill/>
          <a:ln>
            <a:noFill/>
          </a:ln>
        </p:spPr>
        <p:txBody>
          <a:bodyPr spcFirstLastPara="1" wrap="square" lIns="91425" tIns="91425" rIns="91425" bIns="91425" anchor="t" anchorCtr="0">
            <a:noAutofit/>
          </a:bodyPr>
          <a:lstStyle/>
          <a:p>
            <a:r>
              <a:rPr lang="en-US" dirty="0">
                <a:latin typeface="Arial"/>
                <a:cs typeface="Arial"/>
              </a:rPr>
              <a:t>Giving buyers a better understanding of true product performance</a:t>
            </a:r>
            <a:endParaRPr dirty="0">
              <a:latin typeface="Arial"/>
              <a:cs typeface="Arial"/>
            </a:endParaRPr>
          </a:p>
        </p:txBody>
      </p:sp>
      <p:sp>
        <p:nvSpPr>
          <p:cNvPr id="13" name="Shape 352"/>
          <p:cNvSpPr txBox="1"/>
          <p:nvPr/>
        </p:nvSpPr>
        <p:spPr>
          <a:xfrm>
            <a:off x="6862463" y="3315932"/>
            <a:ext cx="2637280" cy="775307"/>
          </a:xfrm>
          <a:prstGeom prst="rect">
            <a:avLst/>
          </a:prstGeom>
          <a:noFill/>
          <a:ln>
            <a:noFill/>
          </a:ln>
        </p:spPr>
        <p:txBody>
          <a:bodyPr spcFirstLastPara="1" wrap="square" lIns="91425" tIns="91425" rIns="91425" bIns="91425" anchor="t" anchorCtr="0">
            <a:noAutofit/>
          </a:bodyPr>
          <a:lstStyle/>
          <a:p>
            <a:r>
              <a:rPr lang="en-US" dirty="0">
                <a:latin typeface="Arial"/>
                <a:cs typeface="Arial"/>
              </a:rPr>
              <a:t>Having access to product usage data =&gt; decrease their reliance on the manufacture for advice and support</a:t>
            </a:r>
            <a:endParaRPr dirty="0">
              <a:latin typeface="Arial"/>
              <a:cs typeface="Arial"/>
            </a:endParaRPr>
          </a:p>
        </p:txBody>
      </p:sp>
      <p:sp>
        <p:nvSpPr>
          <p:cNvPr id="14" name="Shape 353"/>
          <p:cNvSpPr txBox="1"/>
          <p:nvPr/>
        </p:nvSpPr>
        <p:spPr>
          <a:xfrm>
            <a:off x="6862463" y="5371507"/>
            <a:ext cx="2637280" cy="775307"/>
          </a:xfrm>
          <a:prstGeom prst="rect">
            <a:avLst/>
          </a:prstGeom>
          <a:noFill/>
          <a:ln>
            <a:noFill/>
          </a:ln>
        </p:spPr>
        <p:txBody>
          <a:bodyPr spcFirstLastPara="1" wrap="square" lIns="91425" tIns="91425" rIns="91425" bIns="91425" anchor="t" anchorCtr="0">
            <a:noAutofit/>
          </a:bodyPr>
          <a:lstStyle/>
          <a:p>
            <a:r>
              <a:rPr lang="en-US" dirty="0">
                <a:latin typeface="Arial"/>
                <a:cs typeface="Arial"/>
              </a:rPr>
              <a:t>Reducing the cost of switching to a new manufacturer</a:t>
            </a:r>
            <a:endParaRPr dirty="0">
              <a:latin typeface="Arial"/>
              <a:cs typeface="Arial"/>
            </a:endParaRPr>
          </a:p>
        </p:txBody>
      </p:sp>
      <p:sp>
        <p:nvSpPr>
          <p:cNvPr id="15" name="TextBox 14"/>
          <p:cNvSpPr txBox="1"/>
          <p:nvPr/>
        </p:nvSpPr>
        <p:spPr>
          <a:xfrm>
            <a:off x="4050635" y="3863477"/>
            <a:ext cx="505267" cy="369332"/>
          </a:xfrm>
          <a:prstGeom prst="rect">
            <a:avLst/>
          </a:prstGeom>
          <a:noFill/>
        </p:spPr>
        <p:txBody>
          <a:bodyPr wrap="none" rtlCol="0">
            <a:spAutoFit/>
          </a:bodyPr>
          <a:lstStyle/>
          <a:p>
            <a:r>
              <a:rPr lang="en-US" b="1" dirty="0"/>
              <a:t>BY</a:t>
            </a:r>
          </a:p>
        </p:txBody>
      </p:sp>
      <p:pic>
        <p:nvPicPr>
          <p:cNvPr id="16" name="Picture 15" descr="5b.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579" y="2190342"/>
            <a:ext cx="350920" cy="443267"/>
          </a:xfrm>
          <a:prstGeom prst="rect">
            <a:avLst/>
          </a:prstGeom>
        </p:spPr>
      </p:pic>
      <p:pic>
        <p:nvPicPr>
          <p:cNvPr id="17" name="Picture 16" descr="5c.jpg"/>
          <p:cNvPicPr>
            <a:picLocks noChangeAspect="1"/>
          </p:cNvPicPr>
          <p:nvPr/>
        </p:nvPicPr>
        <p:blipFill rotWithShape="1">
          <a:blip r:embed="rId4" cstate="print">
            <a:extLst>
              <a:ext uri="{28A0092B-C50C-407E-A947-70E740481C1C}">
                <a14:useLocalDpi xmlns:a14="http://schemas.microsoft.com/office/drawing/2010/main" val="0"/>
              </a:ext>
            </a:extLst>
          </a:blip>
          <a:srcRect b="7602"/>
          <a:stretch/>
        </p:blipFill>
        <p:spPr>
          <a:xfrm>
            <a:off x="6246395" y="3863226"/>
            <a:ext cx="424453" cy="423559"/>
          </a:xfrm>
          <a:prstGeom prst="rect">
            <a:avLst/>
          </a:prstGeom>
        </p:spPr>
      </p:pic>
      <p:pic>
        <p:nvPicPr>
          <p:cNvPr id="18" name="Picture 17" descr="5d.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49475" y="5398242"/>
            <a:ext cx="481268" cy="481268"/>
          </a:xfrm>
          <a:prstGeom prst="rect">
            <a:avLst/>
          </a:prstGeom>
        </p:spPr>
      </p:pic>
      <p:sp>
        <p:nvSpPr>
          <p:cNvPr id="20" name="TextBox 3"/>
          <p:cNvSpPr txBox="1"/>
          <p:nvPr/>
        </p:nvSpPr>
        <p:spPr>
          <a:xfrm>
            <a:off x="156332" y="23195"/>
            <a:ext cx="8278228" cy="523220"/>
          </a:xfrm>
          <a:prstGeom prst="rect">
            <a:avLst/>
          </a:prstGeom>
          <a:noFill/>
        </p:spPr>
        <p:txBody>
          <a:bodyPr wrap="none" rtlCol="0">
            <a:spAutoFit/>
          </a:bodyPr>
          <a:lstStyle/>
          <a:p>
            <a:pPr algn="ctr"/>
            <a:r>
              <a:rPr lang="en-US" sz="2800" b="1" dirty="0" smtClean="0">
                <a:latin typeface="+mj-lt"/>
              </a:rPr>
              <a:t>The five forces that shape industry competition</a:t>
            </a:r>
            <a:endParaRPr lang="en-US" sz="2800" b="1" dirty="0">
              <a:latin typeface="+mj-lt"/>
            </a:endParaRPr>
          </a:p>
        </p:txBody>
      </p:sp>
      <p:sp>
        <p:nvSpPr>
          <p:cNvPr id="19"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17</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6819898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animBg="1"/>
      <p:bldP spid="9" grpId="0" animBg="1"/>
      <p:bldP spid="10" grpId="0" animBg="1"/>
      <p:bldP spid="11" grpId="0" animBg="1"/>
      <p:bldP spid="12" grpId="0"/>
      <p:bldP spid="13" grpId="0"/>
      <p:bldP spid="14" grpId="0"/>
      <p:bldP spid="15"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40381" y="1150941"/>
            <a:ext cx="4152099" cy="461665"/>
          </a:xfrm>
          <a:prstGeom prst="rect">
            <a:avLst/>
          </a:prstGeom>
          <a:noFill/>
        </p:spPr>
        <p:txBody>
          <a:bodyPr wrap="none" rtlCol="0">
            <a:spAutoFit/>
          </a:bodyPr>
          <a:lstStyle/>
          <a:p>
            <a:r>
              <a:rPr lang="en-US" sz="2400" b="1" dirty="0">
                <a:solidFill>
                  <a:schemeClr val="tx2">
                    <a:lumMod val="50000"/>
                  </a:schemeClr>
                </a:solidFill>
              </a:rPr>
              <a:t>Rivalry among competitors</a:t>
            </a:r>
          </a:p>
        </p:txBody>
      </p:sp>
      <p:sp>
        <p:nvSpPr>
          <p:cNvPr id="7" name="Shape 176"/>
          <p:cNvSpPr/>
          <p:nvPr/>
        </p:nvSpPr>
        <p:spPr>
          <a:xfrm>
            <a:off x="3705112" y="1037721"/>
            <a:ext cx="735269" cy="626230"/>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9" name="Picture 8" descr="3a.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6745" y="1054464"/>
            <a:ext cx="550059" cy="550059"/>
          </a:xfrm>
          <a:prstGeom prst="rect">
            <a:avLst/>
          </a:prstGeom>
        </p:spPr>
      </p:pic>
      <p:grpSp>
        <p:nvGrpSpPr>
          <p:cNvPr id="10" name="Shape 282"/>
          <p:cNvGrpSpPr/>
          <p:nvPr/>
        </p:nvGrpSpPr>
        <p:grpSpPr>
          <a:xfrm>
            <a:off x="713551" y="1970573"/>
            <a:ext cx="9521854" cy="4586064"/>
            <a:chOff x="-3847866" y="-590924"/>
            <a:chExt cx="9194123" cy="4586064"/>
          </a:xfrm>
        </p:grpSpPr>
        <p:sp>
          <p:nvSpPr>
            <p:cNvPr id="11" name="Shape 283"/>
            <p:cNvSpPr/>
            <p:nvPr/>
          </p:nvSpPr>
          <p:spPr>
            <a:xfrm>
              <a:off x="-3847866" y="-590924"/>
              <a:ext cx="4586064" cy="4586064"/>
            </a:xfrm>
            <a:prstGeom prst="blockArc">
              <a:avLst>
                <a:gd name="adj1" fmla="val 18900000"/>
                <a:gd name="adj2" fmla="val 2700000"/>
                <a:gd name="adj3" fmla="val 471"/>
              </a:avLst>
            </a:prstGeom>
            <a:noFill/>
            <a:ln w="25400" cap="flat" cmpd="sng">
              <a:solidFill>
                <a:srgbClr val="005F54"/>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 name="Shape 284"/>
            <p:cNvSpPr/>
            <p:nvPr/>
          </p:nvSpPr>
          <p:spPr>
            <a:xfrm>
              <a:off x="467037" y="350994"/>
              <a:ext cx="4740774" cy="680843"/>
            </a:xfrm>
            <a:prstGeom prst="rect">
              <a:avLst/>
            </a:prstGeom>
            <a:solidFill>
              <a:srgbClr val="B1FEF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Shape 285"/>
            <p:cNvSpPr txBox="1"/>
            <p:nvPr/>
          </p:nvSpPr>
          <p:spPr>
            <a:xfrm>
              <a:off x="467036" y="255316"/>
              <a:ext cx="4879221" cy="776521"/>
            </a:xfrm>
            <a:prstGeom prst="rect">
              <a:avLst/>
            </a:prstGeom>
            <a:noFill/>
            <a:ln>
              <a:noFill/>
            </a:ln>
          </p:spPr>
          <p:txBody>
            <a:bodyPr spcFirstLastPara="1" wrap="square" lIns="540400" tIns="45700" rIns="45700" bIns="45700" anchor="ctr" anchorCtr="0">
              <a:noAutofit/>
            </a:bodyPr>
            <a:lstStyle/>
            <a:p>
              <a:pPr>
                <a:lnSpc>
                  <a:spcPct val="90000"/>
                </a:lnSpc>
              </a:pPr>
              <a:r>
                <a:rPr lang="en-US" dirty="0">
                  <a:solidFill>
                    <a:schemeClr val="accent6">
                      <a:lumMod val="75000"/>
                    </a:schemeClr>
                  </a:solidFill>
                  <a:latin typeface="Arial"/>
                  <a:cs typeface="Arial"/>
                </a:rPr>
                <a:t>Shift rivalry, opening up numerous new avenues for differentiation and value-added</a:t>
              </a:r>
              <a:endParaRPr dirty="0">
                <a:solidFill>
                  <a:schemeClr val="accent6">
                    <a:lumMod val="75000"/>
                  </a:schemeClr>
                </a:solidFill>
                <a:latin typeface="Arial"/>
                <a:cs typeface="Arial"/>
              </a:endParaRPr>
            </a:p>
          </p:txBody>
        </p:sp>
        <p:sp>
          <p:nvSpPr>
            <p:cNvPr id="14" name="Shape 286"/>
            <p:cNvSpPr/>
            <p:nvPr/>
          </p:nvSpPr>
          <p:spPr>
            <a:xfrm>
              <a:off x="49190" y="255316"/>
              <a:ext cx="851053" cy="851053"/>
            </a:xfrm>
            <a:prstGeom prst="ellipse">
              <a:avLst/>
            </a:prstGeom>
            <a:solidFill>
              <a:srgbClr val="FFFF00"/>
            </a:solidFill>
            <a:ln w="25400" cap="flat" cmpd="sng">
              <a:solidFill>
                <a:srgbClr val="00796A"/>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 name="Shape 287"/>
            <p:cNvSpPr/>
            <p:nvPr/>
          </p:nvSpPr>
          <p:spPr>
            <a:xfrm>
              <a:off x="722203" y="1361686"/>
              <a:ext cx="4493288" cy="680843"/>
            </a:xfrm>
            <a:prstGeom prst="rect">
              <a:avLst/>
            </a:prstGeom>
            <a:solidFill>
              <a:srgbClr val="B1FEF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Shape 288"/>
            <p:cNvSpPr txBox="1"/>
            <p:nvPr/>
          </p:nvSpPr>
          <p:spPr>
            <a:xfrm>
              <a:off x="722203" y="1361686"/>
              <a:ext cx="4493288" cy="680843"/>
            </a:xfrm>
            <a:prstGeom prst="rect">
              <a:avLst/>
            </a:prstGeom>
            <a:noFill/>
            <a:ln>
              <a:noFill/>
            </a:ln>
          </p:spPr>
          <p:txBody>
            <a:bodyPr spcFirstLastPara="1" wrap="square" lIns="540400" tIns="45700" rIns="45700" bIns="45700" anchor="ctr" anchorCtr="0">
              <a:noAutofit/>
            </a:bodyPr>
            <a:lstStyle/>
            <a:p>
              <a:pPr>
                <a:lnSpc>
                  <a:spcPct val="90000"/>
                </a:lnSpc>
              </a:pPr>
              <a:r>
                <a:rPr lang="en-US" dirty="0">
                  <a:solidFill>
                    <a:srgbClr val="E46C0A"/>
                  </a:solidFill>
                  <a:latin typeface="Arial"/>
                  <a:ea typeface="Arial"/>
                  <a:cs typeface="Arial"/>
                  <a:sym typeface="Arial"/>
                </a:rPr>
                <a:t>Broaden the value proposition, enhance service</a:t>
              </a:r>
              <a:endParaRPr dirty="0">
                <a:solidFill>
                  <a:srgbClr val="E46C0A"/>
                </a:solidFill>
                <a:latin typeface="Arial"/>
                <a:ea typeface="Arial"/>
                <a:cs typeface="Arial"/>
                <a:sym typeface="Arial"/>
              </a:endParaRPr>
            </a:p>
          </p:txBody>
        </p:sp>
        <p:sp>
          <p:nvSpPr>
            <p:cNvPr id="17" name="Shape 289"/>
            <p:cNvSpPr/>
            <p:nvPr/>
          </p:nvSpPr>
          <p:spPr>
            <a:xfrm>
              <a:off x="296676" y="1276580"/>
              <a:ext cx="851053" cy="851053"/>
            </a:xfrm>
            <a:prstGeom prst="ellipse">
              <a:avLst/>
            </a:prstGeom>
            <a:solidFill>
              <a:srgbClr val="FFFF00"/>
            </a:solidFill>
            <a:ln w="25400" cap="flat" cmpd="sng">
              <a:solidFill>
                <a:srgbClr val="00796A"/>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 name="Shape 290"/>
            <p:cNvSpPr/>
            <p:nvPr/>
          </p:nvSpPr>
          <p:spPr>
            <a:xfrm>
              <a:off x="474717" y="2382950"/>
              <a:ext cx="4740774" cy="680843"/>
            </a:xfrm>
            <a:prstGeom prst="rect">
              <a:avLst/>
            </a:prstGeom>
            <a:solidFill>
              <a:srgbClr val="B1FEF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 name="Shape 291"/>
            <p:cNvSpPr txBox="1"/>
            <p:nvPr/>
          </p:nvSpPr>
          <p:spPr>
            <a:xfrm>
              <a:off x="474717" y="2382950"/>
              <a:ext cx="4740774" cy="680843"/>
            </a:xfrm>
            <a:prstGeom prst="rect">
              <a:avLst/>
            </a:prstGeom>
            <a:noFill/>
            <a:ln>
              <a:noFill/>
            </a:ln>
          </p:spPr>
          <p:txBody>
            <a:bodyPr spcFirstLastPara="1" wrap="square" lIns="540400" tIns="45700" rIns="45700" bIns="45700" anchor="ctr" anchorCtr="0">
              <a:noAutofit/>
            </a:bodyPr>
            <a:lstStyle/>
            <a:p>
              <a:pPr>
                <a:lnSpc>
                  <a:spcPct val="90000"/>
                </a:lnSpc>
              </a:pPr>
              <a:r>
                <a:rPr lang="en-US" dirty="0">
                  <a:solidFill>
                    <a:srgbClr val="E46C0A"/>
                  </a:solidFill>
                  <a:latin typeface="Arial"/>
                  <a:ea typeface="Arial"/>
                  <a:cs typeface="Arial"/>
                  <a:sym typeface="Arial"/>
                </a:rPr>
                <a:t>Become part of broader product system</a:t>
              </a:r>
              <a:endParaRPr dirty="0">
                <a:solidFill>
                  <a:srgbClr val="E46C0A"/>
                </a:solidFill>
                <a:latin typeface="Arial"/>
                <a:ea typeface="Arial"/>
                <a:cs typeface="Arial"/>
                <a:sym typeface="Arial"/>
              </a:endParaRPr>
            </a:p>
          </p:txBody>
        </p:sp>
        <p:sp>
          <p:nvSpPr>
            <p:cNvPr id="20" name="Shape 292"/>
            <p:cNvSpPr/>
            <p:nvPr/>
          </p:nvSpPr>
          <p:spPr>
            <a:xfrm>
              <a:off x="49190" y="2297845"/>
              <a:ext cx="851053" cy="851053"/>
            </a:xfrm>
            <a:prstGeom prst="ellipse">
              <a:avLst/>
            </a:prstGeom>
            <a:solidFill>
              <a:srgbClr val="FFFF00"/>
            </a:solidFill>
            <a:ln w="25400" cap="flat" cmpd="sng">
              <a:solidFill>
                <a:srgbClr val="00796A"/>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21" name="Shape 293"/>
          <p:cNvSpPr txBox="1"/>
          <p:nvPr/>
        </p:nvSpPr>
        <p:spPr>
          <a:xfrm>
            <a:off x="2139594" y="3808259"/>
            <a:ext cx="2851355" cy="1431161"/>
          </a:xfrm>
          <a:prstGeom prst="rect">
            <a:avLst/>
          </a:prstGeom>
          <a:noFill/>
          <a:ln>
            <a:noFill/>
          </a:ln>
        </p:spPr>
        <p:txBody>
          <a:bodyPr spcFirstLastPara="1" wrap="square" lIns="91425" tIns="45700" rIns="91425" bIns="45700" anchor="t" anchorCtr="0">
            <a:noAutofit/>
          </a:bodyPr>
          <a:lstStyle/>
          <a:p>
            <a:pPr algn="ctr"/>
            <a:r>
              <a:rPr lang="en-US" b="1" dirty="0">
                <a:solidFill>
                  <a:srgbClr val="000000"/>
                </a:solidFill>
                <a:latin typeface="Arial"/>
                <a:ea typeface="Arial"/>
                <a:cs typeface="Arial"/>
                <a:sym typeface="Arial"/>
              </a:rPr>
              <a:t>SMART, CONNECTED PRODUCTS</a:t>
            </a:r>
            <a:endParaRPr b="1" dirty="0">
              <a:solidFill>
                <a:srgbClr val="000000"/>
              </a:solidFill>
              <a:latin typeface="Arial"/>
              <a:ea typeface="Arial"/>
              <a:cs typeface="Arial"/>
              <a:sym typeface="Arial"/>
            </a:endParaRPr>
          </a:p>
        </p:txBody>
      </p:sp>
      <p:sp>
        <p:nvSpPr>
          <p:cNvPr id="22" name="Shape 294"/>
          <p:cNvSpPr txBox="1"/>
          <p:nvPr/>
        </p:nvSpPr>
        <p:spPr>
          <a:xfrm>
            <a:off x="5030078" y="3088618"/>
            <a:ext cx="324464" cy="369332"/>
          </a:xfrm>
          <a:prstGeom prst="rect">
            <a:avLst/>
          </a:prstGeom>
          <a:noFill/>
          <a:ln>
            <a:noFill/>
          </a:ln>
        </p:spPr>
        <p:txBody>
          <a:bodyPr spcFirstLastPara="1" wrap="square" lIns="91425" tIns="45700" rIns="91425" bIns="45700" anchor="t" anchorCtr="0">
            <a:noAutofit/>
          </a:bodyPr>
          <a:lstStyle/>
          <a:p>
            <a:r>
              <a:rPr lang="en" dirty="0">
                <a:solidFill>
                  <a:srgbClr val="000000"/>
                </a:solidFill>
                <a:latin typeface="Arial"/>
                <a:ea typeface="Arial"/>
                <a:cs typeface="Arial"/>
                <a:sym typeface="Arial"/>
              </a:rPr>
              <a:t>1</a:t>
            </a:r>
            <a:endParaRPr dirty="0">
              <a:solidFill>
                <a:srgbClr val="000000"/>
              </a:solidFill>
              <a:latin typeface="Arial"/>
              <a:ea typeface="Arial"/>
              <a:cs typeface="Arial"/>
              <a:sym typeface="Arial"/>
            </a:endParaRPr>
          </a:p>
        </p:txBody>
      </p:sp>
      <p:sp>
        <p:nvSpPr>
          <p:cNvPr id="23" name="Shape 295"/>
          <p:cNvSpPr txBox="1"/>
          <p:nvPr/>
        </p:nvSpPr>
        <p:spPr>
          <a:xfrm>
            <a:off x="5292141" y="4065283"/>
            <a:ext cx="324464" cy="369332"/>
          </a:xfrm>
          <a:prstGeom prst="rect">
            <a:avLst/>
          </a:prstGeom>
          <a:noFill/>
          <a:ln>
            <a:noFill/>
          </a:ln>
        </p:spPr>
        <p:txBody>
          <a:bodyPr spcFirstLastPara="1" wrap="square" lIns="91425" tIns="45700" rIns="91425" bIns="45700" anchor="t" anchorCtr="0">
            <a:noAutofit/>
          </a:bodyPr>
          <a:lstStyle/>
          <a:p>
            <a:r>
              <a:rPr lang="en" dirty="0">
                <a:solidFill>
                  <a:srgbClr val="000000"/>
                </a:solidFill>
                <a:latin typeface="Arial"/>
                <a:ea typeface="Arial"/>
                <a:cs typeface="Arial"/>
                <a:sym typeface="Arial"/>
              </a:rPr>
              <a:t>2</a:t>
            </a:r>
            <a:endParaRPr dirty="0"/>
          </a:p>
        </p:txBody>
      </p:sp>
      <p:sp>
        <p:nvSpPr>
          <p:cNvPr id="24" name="Shape 296"/>
          <p:cNvSpPr txBox="1"/>
          <p:nvPr/>
        </p:nvSpPr>
        <p:spPr>
          <a:xfrm>
            <a:off x="5030078" y="5059466"/>
            <a:ext cx="324464" cy="369332"/>
          </a:xfrm>
          <a:prstGeom prst="rect">
            <a:avLst/>
          </a:prstGeom>
          <a:noFill/>
          <a:ln>
            <a:noFill/>
          </a:ln>
        </p:spPr>
        <p:txBody>
          <a:bodyPr spcFirstLastPara="1" wrap="square" lIns="91425" tIns="45700" rIns="91425" bIns="45700" anchor="t" anchorCtr="0">
            <a:noAutofit/>
          </a:bodyPr>
          <a:lstStyle/>
          <a:p>
            <a:r>
              <a:rPr lang="en" dirty="0">
                <a:solidFill>
                  <a:srgbClr val="000000"/>
                </a:solidFill>
                <a:latin typeface="Arial"/>
                <a:ea typeface="Arial"/>
                <a:cs typeface="Arial"/>
                <a:sym typeface="Arial"/>
              </a:rPr>
              <a:t>3</a:t>
            </a:r>
            <a:endParaRPr dirty="0"/>
          </a:p>
        </p:txBody>
      </p:sp>
      <p:sp>
        <p:nvSpPr>
          <p:cNvPr id="25" name="TextBox 3"/>
          <p:cNvSpPr txBox="1"/>
          <p:nvPr/>
        </p:nvSpPr>
        <p:spPr>
          <a:xfrm>
            <a:off x="99778" y="102180"/>
            <a:ext cx="8278228" cy="523220"/>
          </a:xfrm>
          <a:prstGeom prst="rect">
            <a:avLst/>
          </a:prstGeom>
          <a:noFill/>
        </p:spPr>
        <p:txBody>
          <a:bodyPr wrap="none" rtlCol="0">
            <a:spAutoFit/>
          </a:bodyPr>
          <a:lstStyle/>
          <a:p>
            <a:pPr algn="ctr"/>
            <a:r>
              <a:rPr lang="en-US" sz="2800" b="1" dirty="0" smtClean="0">
                <a:latin typeface="+mj-lt"/>
              </a:rPr>
              <a:t>The five forces that shape industry competition</a:t>
            </a:r>
            <a:endParaRPr lang="en-US" sz="2800" b="1" dirty="0">
              <a:latin typeface="+mj-lt"/>
            </a:endParaRPr>
          </a:p>
        </p:txBody>
      </p:sp>
      <p:sp>
        <p:nvSpPr>
          <p:cNvPr id="26"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18</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8890350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6" presetClass="entr" presetSubtype="37"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outVertical)">
                                      <p:cBhvr>
                                        <p:cTn id="21" dur="500"/>
                                        <p:tgtEl>
                                          <p:spTgt spid="21"/>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par>
                          <p:cTn id="29" fill="hold">
                            <p:stCondLst>
                              <p:cond delay="2500"/>
                            </p:stCondLst>
                            <p:childTnLst>
                              <p:par>
                                <p:cTn id="30" presetID="6" presetClass="entr" presetSubtype="16"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ircle(in)">
                                      <p:cBhvr>
                                        <p:cTn id="32" dur="2000"/>
                                        <p:tgtEl>
                                          <p:spTgt spid="22"/>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circle(in)">
                                      <p:cBhvr>
                                        <p:cTn id="35" dur="2000"/>
                                        <p:tgtEl>
                                          <p:spTgt spid="23"/>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circle(in)">
                                      <p:cBhvr>
                                        <p:cTn id="38" dur="2000"/>
                                        <p:tgtEl>
                                          <p:spTgt spid="24"/>
                                        </p:tgtEl>
                                      </p:cBhvr>
                                    </p:animEffect>
                                  </p:childTnLst>
                                </p:cTn>
                              </p:par>
                            </p:childTnLst>
                          </p:cTn>
                        </p:par>
                        <p:par>
                          <p:cTn id="39" fill="hold">
                            <p:stCondLst>
                              <p:cond delay="450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21" grpId="0"/>
      <p:bldP spid="22" grpId="0"/>
      <p:bldP spid="23" grpId="0"/>
      <p:bldP spid="24"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40380" y="1150941"/>
            <a:ext cx="3483646" cy="461665"/>
          </a:xfrm>
          <a:prstGeom prst="rect">
            <a:avLst/>
          </a:prstGeom>
          <a:noFill/>
        </p:spPr>
        <p:txBody>
          <a:bodyPr wrap="none" rtlCol="0">
            <a:spAutoFit/>
          </a:bodyPr>
          <a:lstStyle/>
          <a:p>
            <a:r>
              <a:rPr lang="en-US" sz="2400" b="1" dirty="0">
                <a:solidFill>
                  <a:schemeClr val="tx2">
                    <a:lumMod val="50000"/>
                  </a:schemeClr>
                </a:solidFill>
              </a:rPr>
              <a:t>Threat of new entrants</a:t>
            </a:r>
          </a:p>
        </p:txBody>
      </p:sp>
      <p:sp>
        <p:nvSpPr>
          <p:cNvPr id="7" name="Shape 176"/>
          <p:cNvSpPr/>
          <p:nvPr/>
        </p:nvSpPr>
        <p:spPr>
          <a:xfrm>
            <a:off x="3705112" y="1105996"/>
            <a:ext cx="735269" cy="626230"/>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9" name="Picture 8" descr="5a.jpe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8109" y="1232827"/>
            <a:ext cx="515996" cy="386499"/>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4" name="Shape 525"/>
          <p:cNvGrpSpPr/>
          <p:nvPr/>
        </p:nvGrpSpPr>
        <p:grpSpPr>
          <a:xfrm>
            <a:off x="4148582" y="2211683"/>
            <a:ext cx="6023506" cy="1583392"/>
            <a:chOff x="912" y="1038"/>
            <a:chExt cx="3984" cy="912"/>
          </a:xfrm>
        </p:grpSpPr>
        <p:sp>
          <p:nvSpPr>
            <p:cNvPr id="15" name="Shape 526"/>
            <p:cNvSpPr/>
            <p:nvPr/>
          </p:nvSpPr>
          <p:spPr>
            <a:xfrm>
              <a:off x="912" y="1038"/>
              <a:ext cx="3984" cy="912"/>
            </a:xfrm>
            <a:prstGeom prst="roundRect">
              <a:avLst>
                <a:gd name="adj" fmla="val 10889"/>
              </a:avLst>
            </a:prstGeom>
            <a:gradFill>
              <a:gsLst>
                <a:gs pos="0">
                  <a:srgbClr val="DDDDDD"/>
                </a:gs>
                <a:gs pos="50000">
                  <a:srgbClr val="F3F3F3"/>
                </a:gs>
                <a:gs pos="100000">
                  <a:srgbClr val="DDDDDD"/>
                </a:gs>
              </a:gsLst>
              <a:lin ang="2700000" scaled="0"/>
            </a:gradFill>
            <a:ln w="38100" cap="flat" cmpd="sng">
              <a:solidFill>
                <a:srgbClr val="FFFFFF"/>
              </a:solidFill>
              <a:prstDash val="solid"/>
              <a:round/>
              <a:headEnd type="none" w="sm" len="sm"/>
              <a:tailEnd type="none" w="sm" len="sm"/>
            </a:ln>
            <a:effectLst>
              <a:outerShdw blurRad="63500" dist="135003" dir="2928844" algn="ctr" rotWithShape="0">
                <a:srgbClr val="000000">
                  <a:alpha val="49803"/>
                </a:srgbClr>
              </a:outerShdw>
            </a:effectLst>
          </p:spPr>
          <p:txBody>
            <a:bodyPr spcFirstLastPara="1" wrap="square" lIns="91425" tIns="45700" rIns="91425" bIns="45700" anchor="ctr" anchorCtr="0">
              <a:noAutofit/>
            </a:bodyPr>
            <a:lstStyle/>
            <a:p>
              <a:endParaRPr sz="1200">
                <a:solidFill>
                  <a:srgbClr val="000000"/>
                </a:solidFill>
                <a:latin typeface="Arial"/>
                <a:ea typeface="Arial"/>
                <a:cs typeface="Arial"/>
                <a:sym typeface="Arial"/>
              </a:endParaRPr>
            </a:p>
          </p:txBody>
        </p:sp>
        <p:grpSp>
          <p:nvGrpSpPr>
            <p:cNvPr id="16" name="Shape 527"/>
            <p:cNvGrpSpPr/>
            <p:nvPr/>
          </p:nvGrpSpPr>
          <p:grpSpPr>
            <a:xfrm>
              <a:off x="999" y="1092"/>
              <a:ext cx="768" cy="746"/>
              <a:chOff x="999" y="1092"/>
              <a:chExt cx="768" cy="746"/>
            </a:xfrm>
          </p:grpSpPr>
          <p:sp>
            <p:nvSpPr>
              <p:cNvPr id="18" name="Shape 528"/>
              <p:cNvSpPr/>
              <p:nvPr/>
            </p:nvSpPr>
            <p:spPr>
              <a:xfrm>
                <a:off x="999" y="1092"/>
                <a:ext cx="768" cy="746"/>
              </a:xfrm>
              <a:prstGeom prst="roundRect">
                <a:avLst>
                  <a:gd name="adj" fmla="val 11921"/>
                </a:avLst>
              </a:prstGeom>
              <a:gradFill>
                <a:gsLst>
                  <a:gs pos="0">
                    <a:schemeClr val="accent1"/>
                  </a:gs>
                  <a:gs pos="100000">
                    <a:srgbClr val="00665A"/>
                  </a:gs>
                </a:gsLst>
                <a:lin ang="540000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endParaRPr sz="1200">
                  <a:solidFill>
                    <a:srgbClr val="000000"/>
                  </a:solidFill>
                  <a:latin typeface="Arial"/>
                  <a:ea typeface="Arial"/>
                  <a:cs typeface="Arial"/>
                  <a:sym typeface="Arial"/>
                </a:endParaRPr>
              </a:p>
            </p:txBody>
          </p:sp>
          <p:sp>
            <p:nvSpPr>
              <p:cNvPr id="19" name="Shape 529"/>
              <p:cNvSpPr/>
              <p:nvPr/>
            </p:nvSpPr>
            <p:spPr>
              <a:xfrm>
                <a:off x="1047" y="1139"/>
                <a:ext cx="383" cy="373"/>
              </a:xfrm>
              <a:custGeom>
                <a:avLst/>
                <a:gdLst/>
                <a:ahLst/>
                <a:cxnLst/>
                <a:rect l="0" t="0" r="0" b="0"/>
                <a:pathLst>
                  <a:path w="596" h="598" extrusionOk="0">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a:gsLst>
                  <a:gs pos="0">
                    <a:srgbClr val="B2C4C0"/>
                  </a:gs>
                  <a:gs pos="50000">
                    <a:srgbClr val="00796B">
                      <a:alpha val="0"/>
                    </a:srgbClr>
                  </a:gs>
                  <a:gs pos="100000">
                    <a:srgbClr val="B2C4C0"/>
                  </a:gs>
                </a:gsLst>
                <a:lin ang="2700000" scaled="0"/>
              </a:gradFill>
              <a:ln>
                <a:noFill/>
              </a:ln>
            </p:spPr>
            <p:txBody>
              <a:bodyPr spcFirstLastPara="1" wrap="square" lIns="91425" tIns="45700" rIns="91425" bIns="45700" anchor="t" anchorCtr="0">
                <a:noAutofit/>
              </a:bodyPr>
              <a:lstStyle/>
              <a:p>
                <a:endParaRPr sz="1200">
                  <a:solidFill>
                    <a:srgbClr val="000000"/>
                  </a:solidFill>
                  <a:latin typeface="Arial"/>
                  <a:ea typeface="Arial"/>
                  <a:cs typeface="Arial"/>
                  <a:sym typeface="Arial"/>
                </a:endParaRPr>
              </a:p>
            </p:txBody>
          </p:sp>
          <p:sp>
            <p:nvSpPr>
              <p:cNvPr id="20" name="Shape 530"/>
              <p:cNvSpPr txBox="1"/>
              <p:nvPr/>
            </p:nvSpPr>
            <p:spPr>
              <a:xfrm>
                <a:off x="1248" y="1295"/>
                <a:ext cx="253" cy="388"/>
              </a:xfrm>
              <a:prstGeom prst="rect">
                <a:avLst/>
              </a:prstGeom>
              <a:noFill/>
              <a:ln>
                <a:noFill/>
              </a:ln>
            </p:spPr>
            <p:txBody>
              <a:bodyPr spcFirstLastPara="1" wrap="square" lIns="91425" tIns="45700" rIns="91425" bIns="45700" anchor="t" anchorCtr="0">
                <a:noAutofit/>
              </a:bodyPr>
              <a:lstStyle/>
              <a:p>
                <a:pPr algn="ctr"/>
                <a:r>
                  <a:rPr lang="en" sz="2400" b="1" dirty="0">
                    <a:solidFill>
                      <a:srgbClr val="FFFFFF"/>
                    </a:solidFill>
                    <a:latin typeface="Arial"/>
                    <a:ea typeface="Arial"/>
                    <a:cs typeface="Arial"/>
                    <a:sym typeface="Arial"/>
                  </a:rPr>
                  <a:t>1</a:t>
                </a:r>
                <a:endParaRPr dirty="0"/>
              </a:p>
            </p:txBody>
          </p:sp>
        </p:grpSp>
        <p:sp>
          <p:nvSpPr>
            <p:cNvPr id="17" name="Shape 531"/>
            <p:cNvSpPr txBox="1"/>
            <p:nvPr/>
          </p:nvSpPr>
          <p:spPr>
            <a:xfrm>
              <a:off x="1845" y="1292"/>
              <a:ext cx="2928" cy="336"/>
            </a:xfrm>
            <a:prstGeom prst="rect">
              <a:avLst/>
            </a:prstGeom>
            <a:noFill/>
            <a:ln>
              <a:noFill/>
            </a:ln>
          </p:spPr>
          <p:txBody>
            <a:bodyPr spcFirstLastPara="1" wrap="square" lIns="91425" tIns="45700" rIns="91425" bIns="45700" anchor="t" anchorCtr="0">
              <a:noAutofit/>
            </a:bodyPr>
            <a:lstStyle/>
            <a:p>
              <a:endParaRPr sz="2000" b="1" i="1" dirty="0">
                <a:solidFill>
                  <a:srgbClr val="073C65"/>
                </a:solidFill>
                <a:latin typeface="Arial"/>
                <a:ea typeface="Arial"/>
                <a:cs typeface="Arial"/>
                <a:sym typeface="Arial"/>
              </a:endParaRPr>
            </a:p>
          </p:txBody>
        </p:sp>
      </p:grpSp>
      <p:grpSp>
        <p:nvGrpSpPr>
          <p:cNvPr id="21" name="Shape 532"/>
          <p:cNvGrpSpPr/>
          <p:nvPr/>
        </p:nvGrpSpPr>
        <p:grpSpPr>
          <a:xfrm>
            <a:off x="4182615" y="4400897"/>
            <a:ext cx="6013818" cy="1749008"/>
            <a:chOff x="912" y="2016"/>
            <a:chExt cx="3984" cy="912"/>
          </a:xfrm>
        </p:grpSpPr>
        <p:sp>
          <p:nvSpPr>
            <p:cNvPr id="22" name="Shape 533"/>
            <p:cNvSpPr/>
            <p:nvPr/>
          </p:nvSpPr>
          <p:spPr>
            <a:xfrm>
              <a:off x="912" y="2016"/>
              <a:ext cx="3984" cy="912"/>
            </a:xfrm>
            <a:prstGeom prst="roundRect">
              <a:avLst>
                <a:gd name="adj" fmla="val 10889"/>
              </a:avLst>
            </a:prstGeom>
            <a:gradFill>
              <a:gsLst>
                <a:gs pos="0">
                  <a:srgbClr val="DDDDDD"/>
                </a:gs>
                <a:gs pos="50000">
                  <a:srgbClr val="F2F2F2"/>
                </a:gs>
                <a:gs pos="100000">
                  <a:srgbClr val="DDDDDD"/>
                </a:gs>
              </a:gsLst>
              <a:lin ang="2700000" scaled="0"/>
            </a:gradFill>
            <a:ln w="38100" cap="flat" cmpd="sng">
              <a:solidFill>
                <a:srgbClr val="FFFFFF"/>
              </a:solidFill>
              <a:prstDash val="solid"/>
              <a:round/>
              <a:headEnd type="none" w="sm" len="sm"/>
              <a:tailEnd type="none" w="sm" len="sm"/>
            </a:ln>
            <a:effectLst>
              <a:outerShdw blurRad="63500" dist="135003" dir="2928844" algn="ctr" rotWithShape="0">
                <a:srgbClr val="000000">
                  <a:alpha val="49803"/>
                </a:srgbClr>
              </a:outerShdw>
            </a:effectLst>
          </p:spPr>
          <p:txBody>
            <a:bodyPr spcFirstLastPara="1" wrap="square" lIns="91425" tIns="45700" rIns="91425" bIns="45700" anchor="ctr" anchorCtr="0">
              <a:noAutofit/>
            </a:bodyPr>
            <a:lstStyle/>
            <a:p>
              <a:endParaRPr sz="1200">
                <a:solidFill>
                  <a:srgbClr val="000000"/>
                </a:solidFill>
                <a:latin typeface="Arial"/>
                <a:ea typeface="Arial"/>
                <a:cs typeface="Arial"/>
                <a:sym typeface="Arial"/>
              </a:endParaRPr>
            </a:p>
          </p:txBody>
        </p:sp>
        <p:grpSp>
          <p:nvGrpSpPr>
            <p:cNvPr id="23" name="Shape 534"/>
            <p:cNvGrpSpPr/>
            <p:nvPr/>
          </p:nvGrpSpPr>
          <p:grpSpPr>
            <a:xfrm>
              <a:off x="999" y="2100"/>
              <a:ext cx="768" cy="746"/>
              <a:chOff x="999" y="2100"/>
              <a:chExt cx="768" cy="746"/>
            </a:xfrm>
          </p:grpSpPr>
          <p:sp>
            <p:nvSpPr>
              <p:cNvPr id="25" name="Shape 535"/>
              <p:cNvSpPr/>
              <p:nvPr/>
            </p:nvSpPr>
            <p:spPr>
              <a:xfrm>
                <a:off x="999" y="2100"/>
                <a:ext cx="768" cy="746"/>
              </a:xfrm>
              <a:prstGeom prst="roundRect">
                <a:avLst>
                  <a:gd name="adj" fmla="val 11921"/>
                </a:avLst>
              </a:prstGeom>
              <a:gradFill>
                <a:gsLst>
                  <a:gs pos="0">
                    <a:srgbClr val="9597B9"/>
                  </a:gs>
                  <a:gs pos="100000">
                    <a:schemeClr val="hlink"/>
                  </a:gs>
                </a:gsLst>
                <a:lin ang="5400000" scaled="0"/>
              </a:gra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endParaRPr sz="1200">
                  <a:solidFill>
                    <a:srgbClr val="000000"/>
                  </a:solidFill>
                  <a:latin typeface="Arial"/>
                  <a:ea typeface="Arial"/>
                  <a:cs typeface="Arial"/>
                  <a:sym typeface="Arial"/>
                </a:endParaRPr>
              </a:p>
            </p:txBody>
          </p:sp>
          <p:sp>
            <p:nvSpPr>
              <p:cNvPr id="26" name="Shape 536"/>
              <p:cNvSpPr/>
              <p:nvPr/>
            </p:nvSpPr>
            <p:spPr>
              <a:xfrm>
                <a:off x="1047" y="2147"/>
                <a:ext cx="383" cy="373"/>
              </a:xfrm>
              <a:custGeom>
                <a:avLst/>
                <a:gdLst/>
                <a:ahLst/>
                <a:cxnLst/>
                <a:rect l="0" t="0" r="0" b="0"/>
                <a:pathLst>
                  <a:path w="596" h="598" extrusionOk="0">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a:gsLst>
                  <a:gs pos="0">
                    <a:srgbClr val="C9CAD9"/>
                  </a:gs>
                  <a:gs pos="100000">
                    <a:srgbClr val="3D4594">
                      <a:alpha val="0"/>
                    </a:srgbClr>
                  </a:gs>
                </a:gsLst>
                <a:lin ang="2700000" scaled="0"/>
              </a:gradFill>
              <a:ln>
                <a:noFill/>
              </a:ln>
            </p:spPr>
            <p:txBody>
              <a:bodyPr spcFirstLastPara="1" wrap="square" lIns="91425" tIns="45700" rIns="91425" bIns="45700" anchor="t" anchorCtr="0">
                <a:noAutofit/>
              </a:bodyPr>
              <a:lstStyle/>
              <a:p>
                <a:endParaRPr sz="1200">
                  <a:solidFill>
                    <a:srgbClr val="000000"/>
                  </a:solidFill>
                  <a:latin typeface="Arial"/>
                  <a:ea typeface="Arial"/>
                  <a:cs typeface="Arial"/>
                  <a:sym typeface="Arial"/>
                </a:endParaRPr>
              </a:p>
            </p:txBody>
          </p:sp>
          <p:sp>
            <p:nvSpPr>
              <p:cNvPr id="27" name="Shape 537"/>
              <p:cNvSpPr txBox="1"/>
              <p:nvPr/>
            </p:nvSpPr>
            <p:spPr>
              <a:xfrm>
                <a:off x="1248" y="2304"/>
                <a:ext cx="253" cy="359"/>
              </a:xfrm>
              <a:prstGeom prst="rect">
                <a:avLst/>
              </a:prstGeom>
              <a:noFill/>
              <a:ln>
                <a:noFill/>
              </a:ln>
            </p:spPr>
            <p:txBody>
              <a:bodyPr spcFirstLastPara="1" wrap="square" lIns="91425" tIns="45700" rIns="91425" bIns="45700" anchor="t" anchorCtr="0">
                <a:noAutofit/>
              </a:bodyPr>
              <a:lstStyle/>
              <a:p>
                <a:pPr algn="ctr"/>
                <a:r>
                  <a:rPr lang="en" sz="2400" b="1">
                    <a:solidFill>
                      <a:srgbClr val="FFFFFF"/>
                    </a:solidFill>
                    <a:latin typeface="Arial"/>
                    <a:ea typeface="Arial"/>
                    <a:cs typeface="Arial"/>
                    <a:sym typeface="Arial"/>
                  </a:rPr>
                  <a:t>2</a:t>
                </a:r>
                <a:endParaRPr/>
              </a:p>
            </p:txBody>
          </p:sp>
        </p:grpSp>
      </p:grpSp>
      <p:sp>
        <p:nvSpPr>
          <p:cNvPr id="12" name="TextBox 11"/>
          <p:cNvSpPr txBox="1"/>
          <p:nvPr/>
        </p:nvSpPr>
        <p:spPr>
          <a:xfrm>
            <a:off x="5372252" y="2418023"/>
            <a:ext cx="4869568" cy="1200329"/>
          </a:xfrm>
          <a:prstGeom prst="rect">
            <a:avLst/>
          </a:prstGeom>
          <a:noFill/>
        </p:spPr>
        <p:txBody>
          <a:bodyPr wrap="square" rtlCol="0">
            <a:spAutoFit/>
          </a:bodyPr>
          <a:lstStyle/>
          <a:p>
            <a:pPr algn="ctr"/>
            <a:r>
              <a:rPr lang="en-US" dirty="0">
                <a:solidFill>
                  <a:schemeClr val="tx2">
                    <a:lumMod val="50000"/>
                  </a:schemeClr>
                </a:solidFill>
                <a:latin typeface="Arial"/>
                <a:cs typeface="Arial"/>
              </a:rPr>
              <a:t>Facing significant new obstacles, starting with high fixed costs of more complex product design, embedded technology and multiple layers of new IT infrastructure</a:t>
            </a:r>
          </a:p>
        </p:txBody>
      </p:sp>
      <p:sp>
        <p:nvSpPr>
          <p:cNvPr id="13" name="TextBox 12"/>
          <p:cNvSpPr txBox="1"/>
          <p:nvPr/>
        </p:nvSpPr>
        <p:spPr>
          <a:xfrm>
            <a:off x="5630563" y="4938948"/>
            <a:ext cx="4612881" cy="646331"/>
          </a:xfrm>
          <a:prstGeom prst="rect">
            <a:avLst/>
          </a:prstGeom>
          <a:noFill/>
        </p:spPr>
        <p:txBody>
          <a:bodyPr wrap="square" rtlCol="0">
            <a:spAutoFit/>
          </a:bodyPr>
          <a:lstStyle/>
          <a:p>
            <a:pPr algn="ctr"/>
            <a:r>
              <a:rPr lang="en-US" dirty="0">
                <a:solidFill>
                  <a:srgbClr val="10253F"/>
                </a:solidFill>
                <a:latin typeface="Arial"/>
                <a:cs typeface="Arial"/>
              </a:rPr>
              <a:t>Broadening product definition Raise barriers to entrants even higher</a:t>
            </a:r>
          </a:p>
        </p:txBody>
      </p:sp>
      <p:sp>
        <p:nvSpPr>
          <p:cNvPr id="28" name="Oval 27"/>
          <p:cNvSpPr/>
          <p:nvPr/>
        </p:nvSpPr>
        <p:spPr>
          <a:xfrm>
            <a:off x="1831848" y="2737565"/>
            <a:ext cx="1880256" cy="2675983"/>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TextBox 10"/>
          <p:cNvSpPr txBox="1"/>
          <p:nvPr/>
        </p:nvSpPr>
        <p:spPr>
          <a:xfrm>
            <a:off x="1943532" y="3269474"/>
            <a:ext cx="1655161" cy="1477328"/>
          </a:xfrm>
          <a:prstGeom prst="rect">
            <a:avLst/>
          </a:prstGeom>
          <a:noFill/>
        </p:spPr>
        <p:txBody>
          <a:bodyPr wrap="square" rtlCol="0">
            <a:spAutoFit/>
          </a:bodyPr>
          <a:lstStyle/>
          <a:p>
            <a:pPr algn="ctr"/>
            <a:r>
              <a:rPr lang="en-US" b="1" dirty="0">
                <a:solidFill>
                  <a:srgbClr val="10253F"/>
                </a:solidFill>
                <a:latin typeface="Arial"/>
                <a:cs typeface="Arial"/>
              </a:rPr>
              <a:t>NEW ENTRANTS IN SMART, CONNECTED WORLD</a:t>
            </a:r>
          </a:p>
        </p:txBody>
      </p:sp>
      <p:sp>
        <p:nvSpPr>
          <p:cNvPr id="24" name="TextBox 3"/>
          <p:cNvSpPr txBox="1"/>
          <p:nvPr/>
        </p:nvSpPr>
        <p:spPr>
          <a:xfrm>
            <a:off x="90932" y="63183"/>
            <a:ext cx="8278228" cy="523220"/>
          </a:xfrm>
          <a:prstGeom prst="rect">
            <a:avLst/>
          </a:prstGeom>
          <a:noFill/>
        </p:spPr>
        <p:txBody>
          <a:bodyPr wrap="none" rtlCol="0">
            <a:spAutoFit/>
          </a:bodyPr>
          <a:lstStyle/>
          <a:p>
            <a:r>
              <a:rPr lang="en-US" sz="2800" b="1" dirty="0" smtClean="0">
                <a:latin typeface="+mj-lt"/>
              </a:rPr>
              <a:t>The five forces that shape industry competition</a:t>
            </a:r>
            <a:endParaRPr lang="en-US" sz="2800" b="1" dirty="0">
              <a:latin typeface="+mj-lt"/>
            </a:endParaRPr>
          </a:p>
        </p:txBody>
      </p:sp>
      <p:sp>
        <p:nvSpPr>
          <p:cNvPr id="29"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19</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219766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0"/>
                            </p:stCondLst>
                            <p:childTnLst>
                              <p:par>
                                <p:cTn id="35" presetID="22" presetClass="entr" presetSubtype="8"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2" grpId="0"/>
      <p:bldP spid="13" grpId="0"/>
      <p:bldP spid="28" grpId="0" animBg="1"/>
      <p:bldP spid="11"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3914821" y="0"/>
            <a:ext cx="8030605"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8771153" y="-6543"/>
            <a:ext cx="1650735" cy="1409700"/>
          </a:xfrm>
          <a:prstGeom prst="parallelogram">
            <a:avLst>
              <a:gd name="adj" fmla="val 10015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93763" y="451187"/>
            <a:ext cx="3682418" cy="1015663"/>
          </a:xfrm>
          <a:prstGeom prst="rect">
            <a:avLst/>
          </a:prstGeom>
          <a:noFill/>
        </p:spPr>
        <p:txBody>
          <a:bodyPr wrap="none" rtlCol="0">
            <a:spAutoFit/>
            <a:scene3d>
              <a:camera prst="orthographicFront"/>
              <a:lightRig rig="threePt" dir="t"/>
            </a:scene3d>
            <a:sp3d contourW="12700"/>
          </a:bodyPr>
          <a:lstStyle/>
          <a:p>
            <a:r>
              <a:rPr lang="en-US" altLang="zh-CN" sz="6000" dirty="0" smtClean="0">
                <a:solidFill>
                  <a:schemeClr val="accent2"/>
                </a:solidFill>
                <a:latin typeface="Century Gothic" panose="020B0502020202020204" pitchFamily="34" charset="0"/>
              </a:rPr>
              <a:t>CONTENT</a:t>
            </a:r>
            <a:endParaRPr lang="zh-CN" altLang="en-US" sz="6000" dirty="0">
              <a:solidFill>
                <a:schemeClr val="accent2"/>
              </a:solidFill>
              <a:latin typeface="Century Gothic" panose="020B0502020202020204" pitchFamily="34" charset="0"/>
            </a:endParaRPr>
          </a:p>
        </p:txBody>
      </p:sp>
      <p:sp>
        <p:nvSpPr>
          <p:cNvPr id="15" name="菱形 14"/>
          <p:cNvSpPr/>
          <p:nvPr/>
        </p:nvSpPr>
        <p:spPr>
          <a:xfrm>
            <a:off x="1554007" y="2032376"/>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smtClean="0"/>
              <a:t>1</a:t>
            </a:r>
            <a:endParaRPr lang="zh-CN" altLang="en-US" dirty="0"/>
          </a:p>
        </p:txBody>
      </p:sp>
      <p:sp>
        <p:nvSpPr>
          <p:cNvPr id="16" name="菱形 15"/>
          <p:cNvSpPr/>
          <p:nvPr/>
        </p:nvSpPr>
        <p:spPr>
          <a:xfrm>
            <a:off x="1554007" y="3079995"/>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smtClean="0"/>
              <a:t>2</a:t>
            </a:r>
            <a:endParaRPr lang="zh-CN" altLang="en-US" dirty="0"/>
          </a:p>
        </p:txBody>
      </p:sp>
      <p:sp>
        <p:nvSpPr>
          <p:cNvPr id="17" name="菱形 16"/>
          <p:cNvSpPr/>
          <p:nvPr/>
        </p:nvSpPr>
        <p:spPr>
          <a:xfrm>
            <a:off x="1554007" y="4127614"/>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smtClean="0"/>
              <a:t>3</a:t>
            </a:r>
            <a:endParaRPr lang="zh-CN" altLang="en-US" dirty="0"/>
          </a:p>
        </p:txBody>
      </p:sp>
      <p:sp>
        <p:nvSpPr>
          <p:cNvPr id="18" name="菱形 17"/>
          <p:cNvSpPr/>
          <p:nvPr/>
        </p:nvSpPr>
        <p:spPr>
          <a:xfrm>
            <a:off x="1554007" y="5175232"/>
            <a:ext cx="700019" cy="700019"/>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12700"/>
          </a:bodyPr>
          <a:lstStyle/>
          <a:p>
            <a:pPr algn="ctr"/>
            <a:r>
              <a:rPr lang="en-US" altLang="zh-CN" dirty="0" smtClean="0"/>
              <a:t>4</a:t>
            </a:r>
            <a:endParaRPr lang="zh-CN" altLang="en-US" dirty="0"/>
          </a:p>
        </p:txBody>
      </p:sp>
      <p:sp>
        <p:nvSpPr>
          <p:cNvPr id="19" name="文本框 18"/>
          <p:cNvSpPr txBox="1"/>
          <p:nvPr/>
        </p:nvSpPr>
        <p:spPr>
          <a:xfrm>
            <a:off x="2440109" y="2120775"/>
            <a:ext cx="3558988" cy="523220"/>
          </a:xfrm>
          <a:prstGeom prst="rect">
            <a:avLst/>
          </a:prstGeom>
          <a:noFill/>
        </p:spPr>
        <p:txBody>
          <a:bodyPr wrap="none" rtlCol="0">
            <a:spAutoFit/>
            <a:scene3d>
              <a:camera prst="orthographicFront"/>
              <a:lightRig rig="threePt" dir="t"/>
            </a:scene3d>
            <a:sp3d contourW="12700"/>
          </a:bodyPr>
          <a:lstStyle/>
          <a:p>
            <a:r>
              <a:rPr lang="en-US" altLang="zh-CN" sz="2800" b="1" dirty="0" smtClean="0"/>
              <a:t>What is </a:t>
            </a:r>
            <a:r>
              <a:rPr lang="en-US" altLang="zh-CN" sz="2800" b="1" dirty="0"/>
              <a:t>t</a:t>
            </a:r>
            <a:r>
              <a:rPr lang="en-US" altLang="zh-TW" sz="2800" b="1" dirty="0" smtClean="0"/>
              <a:t>hird </a:t>
            </a:r>
            <a:r>
              <a:rPr lang="en-US" altLang="zh-TW" sz="2800" b="1" dirty="0"/>
              <a:t>w</a:t>
            </a:r>
            <a:r>
              <a:rPr lang="en-US" altLang="zh-TW" sz="2800" b="1" dirty="0" smtClean="0"/>
              <a:t>ave?</a:t>
            </a:r>
            <a:endParaRPr lang="zh-CN" altLang="en-US" sz="2800" dirty="0">
              <a:solidFill>
                <a:schemeClr val="accent2"/>
              </a:solidFill>
              <a:latin typeface="Century Gothic" panose="020B0502020202020204" pitchFamily="34" charset="0"/>
            </a:endParaRPr>
          </a:p>
        </p:txBody>
      </p:sp>
      <p:sp>
        <p:nvSpPr>
          <p:cNvPr id="20" name="文本框 19"/>
          <p:cNvSpPr txBox="1"/>
          <p:nvPr/>
        </p:nvSpPr>
        <p:spPr>
          <a:xfrm>
            <a:off x="2440109" y="3167390"/>
            <a:ext cx="6755375" cy="523220"/>
          </a:xfrm>
          <a:prstGeom prst="rect">
            <a:avLst/>
          </a:prstGeom>
          <a:noFill/>
        </p:spPr>
        <p:txBody>
          <a:bodyPr wrap="none" rtlCol="0">
            <a:spAutoFit/>
            <a:scene3d>
              <a:camera prst="orthographicFront"/>
              <a:lightRig rig="threePt" dir="t"/>
            </a:scene3d>
            <a:sp3d contourW="12700"/>
          </a:bodyPr>
          <a:lstStyle/>
          <a:p>
            <a:r>
              <a:rPr lang="en-US" altLang="zh-TW" sz="2800" b="1" dirty="0" smtClean="0">
                <a:solidFill>
                  <a:schemeClr val="tx2"/>
                </a:solidFill>
              </a:rPr>
              <a:t>What are Smart</a:t>
            </a:r>
            <a:r>
              <a:rPr lang="en-US" altLang="zh-TW" sz="2800" b="1" dirty="0">
                <a:solidFill>
                  <a:schemeClr val="tx2"/>
                </a:solidFill>
              </a:rPr>
              <a:t>, Connected </a:t>
            </a:r>
            <a:r>
              <a:rPr lang="en-US" altLang="zh-TW" sz="2800" b="1" dirty="0" smtClean="0">
                <a:solidFill>
                  <a:schemeClr val="tx2"/>
                </a:solidFill>
              </a:rPr>
              <a:t>Products?</a:t>
            </a:r>
            <a:endParaRPr lang="zh-CN" altLang="en-US" sz="2800" dirty="0">
              <a:solidFill>
                <a:schemeClr val="tx2"/>
              </a:solidFill>
              <a:latin typeface="Century Gothic" panose="020B0502020202020204" pitchFamily="34" charset="0"/>
            </a:endParaRPr>
          </a:p>
        </p:txBody>
      </p:sp>
      <p:sp>
        <p:nvSpPr>
          <p:cNvPr id="21" name="文本框 20"/>
          <p:cNvSpPr txBox="1"/>
          <p:nvPr/>
        </p:nvSpPr>
        <p:spPr>
          <a:xfrm>
            <a:off x="2440109" y="4216013"/>
            <a:ext cx="8377614" cy="523220"/>
          </a:xfrm>
          <a:prstGeom prst="rect">
            <a:avLst/>
          </a:prstGeom>
          <a:noFill/>
        </p:spPr>
        <p:txBody>
          <a:bodyPr wrap="none" rtlCol="0">
            <a:spAutoFit/>
            <a:scene3d>
              <a:camera prst="orthographicFront"/>
              <a:lightRig rig="threePt" dir="t"/>
            </a:scene3d>
            <a:sp3d contourW="12700"/>
          </a:bodyPr>
          <a:lstStyle/>
          <a:p>
            <a:r>
              <a:rPr lang="en-US" altLang="zh-CN" sz="2800" b="1" dirty="0" smtClean="0"/>
              <a:t>The five forces that shape industry competition.</a:t>
            </a:r>
            <a:endParaRPr lang="zh-CN" altLang="en-US" sz="2800" dirty="0">
              <a:solidFill>
                <a:schemeClr val="accent2"/>
              </a:solidFill>
              <a:latin typeface="Century Gothic" panose="020B0502020202020204" pitchFamily="34" charset="0"/>
            </a:endParaRPr>
          </a:p>
        </p:txBody>
      </p:sp>
      <p:sp>
        <p:nvSpPr>
          <p:cNvPr id="22" name="文本框 21"/>
          <p:cNvSpPr txBox="1"/>
          <p:nvPr/>
        </p:nvSpPr>
        <p:spPr>
          <a:xfrm>
            <a:off x="2440109" y="5263631"/>
            <a:ext cx="4433201"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2"/>
                </a:solidFill>
              </a:rPr>
              <a:t>Implications for </a:t>
            </a:r>
            <a:r>
              <a:rPr lang="en-US" altLang="zh-CN" sz="2800" b="1" dirty="0" smtClean="0">
                <a:solidFill>
                  <a:schemeClr val="tx2"/>
                </a:solidFill>
              </a:rPr>
              <a:t>strategy.</a:t>
            </a:r>
            <a:endParaRPr lang="zh-CN" altLang="en-US" sz="2800" b="1" dirty="0">
              <a:solidFill>
                <a:schemeClr val="tx2"/>
              </a:solidFill>
            </a:endParaRPr>
          </a:p>
        </p:txBody>
      </p:sp>
      <p:cxnSp>
        <p:nvCxnSpPr>
          <p:cNvPr id="13" name="Straight Connector 6"/>
          <p:cNvCxnSpPr/>
          <p:nvPr/>
        </p:nvCxnSpPr>
        <p:spPr>
          <a:xfrm>
            <a:off x="893763" y="1473155"/>
            <a:ext cx="6189579" cy="0"/>
          </a:xfrm>
          <a:prstGeom prst="line">
            <a:avLst/>
          </a:prstGeom>
        </p:spPr>
        <p:style>
          <a:lnRef idx="2">
            <a:schemeClr val="dk1"/>
          </a:lnRef>
          <a:fillRef idx="0">
            <a:schemeClr val="dk1"/>
          </a:fillRef>
          <a:effectRef idx="1">
            <a:schemeClr val="dk1"/>
          </a:effectRef>
          <a:fontRef idx="minor">
            <a:schemeClr val="tx1"/>
          </a:fontRef>
        </p:style>
      </p:cxnSp>
      <p:sp>
        <p:nvSpPr>
          <p:cNvPr id="23"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a:t>
            </a:r>
            <a:endParaRPr lang="zh-CN" altLang="en-US" sz="1200" b="1"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3554610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22" presetClass="entr" presetSubtype="8"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3500"/>
                            </p:stCondLst>
                            <p:childTnLst>
                              <p:par>
                                <p:cTn id="47" presetID="22" presetClass="entr" presetSubtype="8"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par>
                          <p:cTn id="50" fill="hold">
                            <p:stCondLst>
                              <p:cond delay="40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par>
                          <p:cTn id="58" fill="hold">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4" grpId="0"/>
      <p:bldP spid="15" grpId="0" animBg="1"/>
      <p:bldP spid="16" grpId="0" animBg="1"/>
      <p:bldP spid="17" grpId="0" animBg="1"/>
      <p:bldP spid="18" grpId="0" animBg="1"/>
      <p:bldP spid="19"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40381" y="1150941"/>
            <a:ext cx="3227165" cy="461665"/>
          </a:xfrm>
          <a:prstGeom prst="rect">
            <a:avLst/>
          </a:prstGeom>
          <a:noFill/>
        </p:spPr>
        <p:txBody>
          <a:bodyPr wrap="none" rtlCol="0">
            <a:spAutoFit/>
          </a:bodyPr>
          <a:lstStyle/>
          <a:p>
            <a:r>
              <a:rPr lang="en-US" sz="2400" b="1" dirty="0">
                <a:solidFill>
                  <a:schemeClr val="tx2">
                    <a:lumMod val="50000"/>
                  </a:schemeClr>
                </a:solidFill>
              </a:rPr>
              <a:t>Threat of substitutes</a:t>
            </a:r>
          </a:p>
        </p:txBody>
      </p:sp>
      <p:sp>
        <p:nvSpPr>
          <p:cNvPr id="6" name="Shape 176"/>
          <p:cNvSpPr/>
          <p:nvPr/>
        </p:nvSpPr>
        <p:spPr>
          <a:xfrm>
            <a:off x="3705112" y="1105996"/>
            <a:ext cx="735269" cy="626230"/>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8" name="Picture 7" descr="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4192" y="1186630"/>
            <a:ext cx="585886" cy="438812"/>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0" name="Diagram 9"/>
          <p:cNvGraphicFramePr/>
          <p:nvPr>
            <p:extLst/>
          </p:nvPr>
        </p:nvGraphicFramePr>
        <p:xfrm>
          <a:off x="2283264" y="1145872"/>
          <a:ext cx="7468434" cy="4956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2048577" y="5812201"/>
            <a:ext cx="8356449" cy="646331"/>
          </a:xfrm>
          <a:prstGeom prst="rect">
            <a:avLst/>
          </a:prstGeom>
          <a:noFill/>
        </p:spPr>
        <p:txBody>
          <a:bodyPr wrap="none" rtlCol="0">
            <a:spAutoFit/>
          </a:bodyPr>
          <a:lstStyle/>
          <a:p>
            <a:r>
              <a:rPr lang="en-US" b="1" dirty="0">
                <a:solidFill>
                  <a:srgbClr val="10253F"/>
                </a:solidFill>
                <a:latin typeface="Arial"/>
                <a:cs typeface="Arial"/>
              </a:rPr>
              <a:t>Creating new business models</a:t>
            </a:r>
            <a:r>
              <a:rPr lang="en-US" dirty="0">
                <a:solidFill>
                  <a:srgbClr val="10253F"/>
                </a:solidFill>
                <a:latin typeface="Arial"/>
                <a:cs typeface="Arial"/>
              </a:rPr>
              <a:t>, such as Product-as-a-service business model </a:t>
            </a:r>
          </a:p>
          <a:p>
            <a:r>
              <a:rPr lang="en-US" dirty="0">
                <a:solidFill>
                  <a:srgbClr val="10253F"/>
                </a:solidFill>
                <a:latin typeface="Arial"/>
                <a:cs typeface="Arial"/>
              </a:rPr>
              <a:t>Example: </a:t>
            </a:r>
            <a:r>
              <a:rPr lang="en-US" dirty="0" err="1">
                <a:solidFill>
                  <a:srgbClr val="10253F"/>
                </a:solidFill>
                <a:latin typeface="Arial"/>
                <a:cs typeface="Arial"/>
              </a:rPr>
              <a:t>Zipcar</a:t>
            </a:r>
            <a:r>
              <a:rPr lang="en-US" dirty="0">
                <a:solidFill>
                  <a:srgbClr val="10253F"/>
                </a:solidFill>
                <a:latin typeface="Arial"/>
                <a:cs typeface="Arial"/>
              </a:rPr>
              <a:t> =&gt; car-sharing market</a:t>
            </a:r>
          </a:p>
        </p:txBody>
      </p:sp>
      <p:sp>
        <p:nvSpPr>
          <p:cNvPr id="9" name="TextBox 3"/>
          <p:cNvSpPr txBox="1"/>
          <p:nvPr/>
        </p:nvSpPr>
        <p:spPr>
          <a:xfrm>
            <a:off x="90932" y="63183"/>
            <a:ext cx="8278228" cy="523220"/>
          </a:xfrm>
          <a:prstGeom prst="rect">
            <a:avLst/>
          </a:prstGeom>
          <a:noFill/>
        </p:spPr>
        <p:txBody>
          <a:bodyPr wrap="none" rtlCol="0">
            <a:spAutoFit/>
          </a:bodyPr>
          <a:lstStyle/>
          <a:p>
            <a:r>
              <a:rPr lang="en-US" sz="2800" b="1" dirty="0" smtClean="0">
                <a:latin typeface="+mj-lt"/>
              </a:rPr>
              <a:t>The five forces that shape industry competition</a:t>
            </a:r>
            <a:endParaRPr lang="en-US" sz="2800" b="1" dirty="0">
              <a:latin typeface="+mj-lt"/>
            </a:endParaRPr>
          </a:p>
        </p:txBody>
      </p:sp>
      <p:sp>
        <p:nvSpPr>
          <p:cNvPr id="12"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20</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6756973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40380" y="1150941"/>
            <a:ext cx="4608954" cy="461665"/>
          </a:xfrm>
          <a:prstGeom prst="rect">
            <a:avLst/>
          </a:prstGeom>
          <a:noFill/>
        </p:spPr>
        <p:txBody>
          <a:bodyPr wrap="none" rtlCol="0">
            <a:spAutoFit/>
          </a:bodyPr>
          <a:lstStyle/>
          <a:p>
            <a:r>
              <a:rPr lang="en-US" sz="2400" b="1" dirty="0">
                <a:solidFill>
                  <a:schemeClr val="tx2">
                    <a:lumMod val="50000"/>
                  </a:schemeClr>
                </a:solidFill>
              </a:rPr>
              <a:t>Bargaining power of suppliers</a:t>
            </a:r>
          </a:p>
        </p:txBody>
      </p:sp>
      <p:sp>
        <p:nvSpPr>
          <p:cNvPr id="6" name="Shape 176"/>
          <p:cNvSpPr/>
          <p:nvPr/>
        </p:nvSpPr>
        <p:spPr>
          <a:xfrm>
            <a:off x="3705112" y="1105996"/>
            <a:ext cx="735269" cy="626230"/>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9" name="Picture 8" descr="6a.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4470" y="1192359"/>
            <a:ext cx="461665" cy="461665"/>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2" name="Shape 176"/>
          <p:cNvSpPr/>
          <p:nvPr/>
        </p:nvSpPr>
        <p:spPr>
          <a:xfrm>
            <a:off x="5127572" y="3053551"/>
            <a:ext cx="991619" cy="879457"/>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cxnSp>
        <p:nvCxnSpPr>
          <p:cNvPr id="56" name="Shape 217"/>
          <p:cNvCxnSpPr/>
          <p:nvPr/>
        </p:nvCxnSpPr>
        <p:spPr>
          <a:xfrm flipH="1" flipV="1">
            <a:off x="2145354" y="4616719"/>
            <a:ext cx="2962344" cy="1"/>
          </a:xfrm>
          <a:prstGeom prst="straightConnector1">
            <a:avLst/>
          </a:prstGeom>
          <a:noFill/>
          <a:ln w="25400" cap="flat" cmpd="sng">
            <a:solidFill>
              <a:schemeClr val="accent1">
                <a:lumMod val="75000"/>
              </a:schemeClr>
            </a:solidFill>
            <a:prstDash val="solid"/>
            <a:round/>
            <a:headEnd type="none" w="sm" len="sm"/>
            <a:tailEnd type="oval" w="lg" len="lg"/>
          </a:ln>
        </p:spPr>
      </p:cxnSp>
      <p:cxnSp>
        <p:nvCxnSpPr>
          <p:cNvPr id="58" name="Shape 217"/>
          <p:cNvCxnSpPr/>
          <p:nvPr/>
        </p:nvCxnSpPr>
        <p:spPr>
          <a:xfrm flipH="1" flipV="1">
            <a:off x="2165271" y="3480296"/>
            <a:ext cx="2962344" cy="1"/>
          </a:xfrm>
          <a:prstGeom prst="straightConnector1">
            <a:avLst/>
          </a:prstGeom>
          <a:noFill/>
          <a:ln w="25400" cap="flat" cmpd="sng">
            <a:solidFill>
              <a:schemeClr val="accent1">
                <a:lumMod val="75000"/>
              </a:schemeClr>
            </a:solidFill>
            <a:prstDash val="solid"/>
            <a:round/>
            <a:headEnd type="none" w="sm" len="sm"/>
            <a:tailEnd type="oval" w="lg" len="lg"/>
          </a:ln>
        </p:spPr>
      </p:cxnSp>
      <p:cxnSp>
        <p:nvCxnSpPr>
          <p:cNvPr id="59" name="Shape 190"/>
          <p:cNvCxnSpPr/>
          <p:nvPr/>
        </p:nvCxnSpPr>
        <p:spPr>
          <a:xfrm>
            <a:off x="7038075" y="3964952"/>
            <a:ext cx="3072732" cy="0"/>
          </a:xfrm>
          <a:prstGeom prst="straightConnector1">
            <a:avLst/>
          </a:prstGeom>
          <a:noFill/>
          <a:ln w="25400" cap="flat" cmpd="sng">
            <a:solidFill>
              <a:schemeClr val="accent1">
                <a:lumMod val="75000"/>
              </a:schemeClr>
            </a:solidFill>
            <a:prstDash val="solid"/>
            <a:round/>
            <a:headEnd type="none" w="sm" len="sm"/>
            <a:tailEnd type="oval" w="lg" len="lg"/>
          </a:ln>
        </p:spPr>
      </p:cxnSp>
      <p:cxnSp>
        <p:nvCxnSpPr>
          <p:cNvPr id="62" name="Shape 190"/>
          <p:cNvCxnSpPr/>
          <p:nvPr/>
        </p:nvCxnSpPr>
        <p:spPr>
          <a:xfrm>
            <a:off x="7051335" y="5000383"/>
            <a:ext cx="3059472" cy="0"/>
          </a:xfrm>
          <a:prstGeom prst="straightConnector1">
            <a:avLst/>
          </a:prstGeom>
          <a:noFill/>
          <a:ln w="25400" cap="flat" cmpd="sng">
            <a:solidFill>
              <a:schemeClr val="accent1">
                <a:lumMod val="75000"/>
              </a:schemeClr>
            </a:solidFill>
            <a:prstDash val="solid"/>
            <a:round/>
            <a:headEnd type="none" w="sm" len="sm"/>
            <a:tailEnd type="oval" w="lg" len="lg"/>
          </a:ln>
        </p:spPr>
      </p:cxnSp>
      <p:pic>
        <p:nvPicPr>
          <p:cNvPr id="65" name="Picture 64" descr="6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016" y="3192386"/>
            <a:ext cx="627924" cy="627924"/>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9" name="TextBox 68"/>
          <p:cNvSpPr txBox="1"/>
          <p:nvPr/>
        </p:nvSpPr>
        <p:spPr>
          <a:xfrm>
            <a:off x="2165271" y="2252786"/>
            <a:ext cx="2885218" cy="1200329"/>
          </a:xfrm>
          <a:prstGeom prst="rect">
            <a:avLst/>
          </a:prstGeom>
          <a:noFill/>
        </p:spPr>
        <p:txBody>
          <a:bodyPr wrap="square" rtlCol="0">
            <a:spAutoFit/>
          </a:bodyPr>
          <a:lstStyle/>
          <a:p>
            <a:pPr algn="ctr"/>
            <a:r>
              <a:rPr lang="en-US" dirty="0">
                <a:solidFill>
                  <a:schemeClr val="tx2">
                    <a:lumMod val="50000"/>
                  </a:schemeClr>
                </a:solidFill>
                <a:latin typeface="Arial"/>
                <a:cs typeface="Arial"/>
              </a:rPr>
              <a:t>Shaking up traditional supplier relationships and redistributing bargaining power</a:t>
            </a:r>
          </a:p>
        </p:txBody>
      </p:sp>
      <p:sp>
        <p:nvSpPr>
          <p:cNvPr id="70" name="TextBox 69"/>
          <p:cNvSpPr txBox="1"/>
          <p:nvPr/>
        </p:nvSpPr>
        <p:spPr>
          <a:xfrm>
            <a:off x="2020603" y="4771268"/>
            <a:ext cx="2919255" cy="1477328"/>
          </a:xfrm>
          <a:prstGeom prst="rect">
            <a:avLst/>
          </a:prstGeom>
          <a:noFill/>
        </p:spPr>
        <p:txBody>
          <a:bodyPr wrap="square" rtlCol="0">
            <a:spAutoFit/>
          </a:bodyPr>
          <a:lstStyle/>
          <a:p>
            <a:pPr algn="ctr"/>
            <a:r>
              <a:rPr lang="en-US" dirty="0">
                <a:solidFill>
                  <a:schemeClr val="tx2">
                    <a:lumMod val="50000"/>
                  </a:schemeClr>
                </a:solidFill>
                <a:latin typeface="Arial"/>
                <a:cs typeface="Arial"/>
              </a:rPr>
              <a:t>Introducing powerful new suppliers that manufacturers have never needed before: sensors, software, connectivity,…</a:t>
            </a:r>
          </a:p>
        </p:txBody>
      </p:sp>
      <p:sp>
        <p:nvSpPr>
          <p:cNvPr id="71" name="TextBox 70"/>
          <p:cNvSpPr txBox="1"/>
          <p:nvPr/>
        </p:nvSpPr>
        <p:spPr>
          <a:xfrm>
            <a:off x="7002684" y="2854173"/>
            <a:ext cx="3273956" cy="923330"/>
          </a:xfrm>
          <a:prstGeom prst="rect">
            <a:avLst/>
          </a:prstGeom>
          <a:noFill/>
        </p:spPr>
        <p:txBody>
          <a:bodyPr wrap="square" rtlCol="0">
            <a:spAutoFit/>
          </a:bodyPr>
          <a:lstStyle/>
          <a:p>
            <a:pPr algn="ctr"/>
            <a:r>
              <a:rPr lang="en-US" dirty="0">
                <a:solidFill>
                  <a:schemeClr val="tx2">
                    <a:lumMod val="50000"/>
                  </a:schemeClr>
                </a:solidFill>
                <a:latin typeface="Arial"/>
                <a:cs typeface="Arial"/>
              </a:rPr>
              <a:t>High bargaining power of </a:t>
            </a:r>
            <a:r>
              <a:rPr lang="en-US" dirty="0" smtClean="0">
                <a:solidFill>
                  <a:schemeClr val="tx2">
                    <a:lumMod val="50000"/>
                  </a:schemeClr>
                </a:solidFill>
                <a:latin typeface="Arial"/>
                <a:cs typeface="Arial"/>
              </a:rPr>
              <a:t>suppliers =&gt; capture </a:t>
            </a:r>
            <a:r>
              <a:rPr lang="en-US" dirty="0">
                <a:solidFill>
                  <a:schemeClr val="tx2">
                    <a:lumMod val="50000"/>
                  </a:schemeClr>
                </a:solidFill>
                <a:latin typeface="Arial"/>
                <a:cs typeface="Arial"/>
              </a:rPr>
              <a:t>bigger share of overall product value</a:t>
            </a:r>
          </a:p>
        </p:txBody>
      </p:sp>
      <p:sp>
        <p:nvSpPr>
          <p:cNvPr id="72" name="TextBox 71"/>
          <p:cNvSpPr txBox="1"/>
          <p:nvPr/>
        </p:nvSpPr>
        <p:spPr>
          <a:xfrm>
            <a:off x="7093725" y="5311968"/>
            <a:ext cx="3017082" cy="923330"/>
          </a:xfrm>
          <a:prstGeom prst="rect">
            <a:avLst/>
          </a:prstGeom>
          <a:noFill/>
        </p:spPr>
        <p:txBody>
          <a:bodyPr wrap="square" rtlCol="0">
            <a:spAutoFit/>
          </a:bodyPr>
          <a:lstStyle/>
          <a:p>
            <a:pPr algn="ctr"/>
            <a:r>
              <a:rPr lang="en-US" dirty="0">
                <a:solidFill>
                  <a:schemeClr val="tx2">
                    <a:lumMod val="50000"/>
                  </a:schemeClr>
                </a:solidFill>
                <a:latin typeface="Arial"/>
                <a:cs typeface="Arial"/>
              </a:rPr>
              <a:t>Good example of these new types of suppliers: Open Automotive Alliance</a:t>
            </a:r>
          </a:p>
        </p:txBody>
      </p:sp>
      <p:sp>
        <p:nvSpPr>
          <p:cNvPr id="73" name="Shape 176"/>
          <p:cNvSpPr/>
          <p:nvPr/>
        </p:nvSpPr>
        <p:spPr>
          <a:xfrm>
            <a:off x="5108722" y="4169592"/>
            <a:ext cx="991619" cy="879457"/>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74" name="Picture 73" descr="6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1166" y="4308427"/>
            <a:ext cx="627924" cy="627924"/>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5" name="Shape 176"/>
          <p:cNvSpPr/>
          <p:nvPr/>
        </p:nvSpPr>
        <p:spPr>
          <a:xfrm>
            <a:off x="6102107" y="4547586"/>
            <a:ext cx="991619" cy="879457"/>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76" name="Picture 75" descr="6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4551" y="4686421"/>
            <a:ext cx="627924" cy="627924"/>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7" name="Shape 176"/>
          <p:cNvSpPr/>
          <p:nvPr/>
        </p:nvSpPr>
        <p:spPr>
          <a:xfrm>
            <a:off x="6046457" y="3512155"/>
            <a:ext cx="991619" cy="879457"/>
          </a:xfrm>
          <a:prstGeom prst="hexagon">
            <a:avLst>
              <a:gd name="adj" fmla="val 25000"/>
              <a:gd name="vf" fmla="val 115470"/>
            </a:avLst>
          </a:prstGeom>
          <a:solidFill>
            <a:srgbClr val="FFCE29"/>
          </a:solidFill>
          <a:ln w="25400" cap="flat" cmpd="sng">
            <a:solidFill>
              <a:schemeClr val="accent1">
                <a:lumMod val="75000"/>
              </a:schemeClr>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000000"/>
              </a:solidFill>
              <a:latin typeface="Microsoft JhengHei" panose="020B0604030504040204" pitchFamily="34" charset="-120"/>
              <a:ea typeface="Microsoft JhengHei" panose="020B0604030504040204" pitchFamily="34" charset="-120"/>
              <a:sym typeface="Arial"/>
            </a:endParaRPr>
          </a:p>
        </p:txBody>
      </p:sp>
      <p:pic>
        <p:nvPicPr>
          <p:cNvPr id="78" name="Picture 77" descr="6a.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8901" y="3650990"/>
            <a:ext cx="627924" cy="627924"/>
          </a:xfrm>
          <a:prstGeom prst="ellipse">
            <a:avLst/>
          </a:prstGeom>
          <a:ln w="3175" cap="rnd" cmpd="sng">
            <a:solidFill>
              <a:schemeClr val="accent3">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TextBox 3"/>
          <p:cNvSpPr txBox="1"/>
          <p:nvPr/>
        </p:nvSpPr>
        <p:spPr>
          <a:xfrm>
            <a:off x="90932" y="63183"/>
            <a:ext cx="8278228" cy="523220"/>
          </a:xfrm>
          <a:prstGeom prst="rect">
            <a:avLst/>
          </a:prstGeom>
          <a:noFill/>
        </p:spPr>
        <p:txBody>
          <a:bodyPr wrap="none" rtlCol="0">
            <a:spAutoFit/>
          </a:bodyPr>
          <a:lstStyle/>
          <a:p>
            <a:r>
              <a:rPr lang="en-US" sz="2800" b="1" dirty="0" smtClean="0">
                <a:latin typeface="+mj-lt"/>
              </a:rPr>
              <a:t>The five forces that shape industry competition</a:t>
            </a:r>
            <a:endParaRPr lang="en-US" sz="2800" b="1" dirty="0">
              <a:latin typeface="+mj-lt"/>
            </a:endParaRPr>
          </a:p>
        </p:txBody>
      </p:sp>
      <p:sp>
        <p:nvSpPr>
          <p:cNvPr id="24"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21</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5096993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8)">
                                      <p:cBhvr>
                                        <p:cTn id="7" dur="750"/>
                                        <p:tgtEl>
                                          <p:spTgt spid="5"/>
                                        </p:tgtEl>
                                      </p:cBhvr>
                                    </p:animEffect>
                                  </p:childTnLst>
                                </p:cTn>
                              </p:par>
                            </p:childTnLst>
                          </p:cTn>
                        </p:par>
                        <p:par>
                          <p:cTn id="8" fill="hold">
                            <p:stCondLst>
                              <p:cond delay="750"/>
                            </p:stCondLst>
                            <p:childTnLst>
                              <p:par>
                                <p:cTn id="9" presetID="21"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8)">
                                      <p:cBhvr>
                                        <p:cTn id="11" dur="250"/>
                                        <p:tgtEl>
                                          <p:spTgt spid="9"/>
                                        </p:tgtEl>
                                      </p:cBhvr>
                                    </p:animEffect>
                                  </p:childTnLst>
                                </p:cTn>
                              </p:par>
                            </p:childTnLst>
                          </p:cTn>
                        </p:par>
                        <p:par>
                          <p:cTn id="12" fill="hold">
                            <p:stCondLst>
                              <p:cond delay="1000"/>
                            </p:stCondLst>
                            <p:childTnLst>
                              <p:par>
                                <p:cTn id="13" presetID="21"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8)">
                                      <p:cBhvr>
                                        <p:cTn id="15" dur="250"/>
                                        <p:tgtEl>
                                          <p:spTgt spid="6"/>
                                        </p:tgtEl>
                                      </p:cBhvr>
                                    </p:animEffect>
                                  </p:childTnLst>
                                </p:cTn>
                              </p:par>
                              <p:par>
                                <p:cTn id="16" presetID="2" presetClass="entr" presetSubtype="4"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additive="base">
                                        <p:cTn id="18" dur="10" fill="hold"/>
                                        <p:tgtEl>
                                          <p:spTgt spid="65"/>
                                        </p:tgtEl>
                                        <p:attrNameLst>
                                          <p:attrName>ppt_x</p:attrName>
                                        </p:attrNameLst>
                                      </p:cBhvr>
                                      <p:tavLst>
                                        <p:tav tm="0">
                                          <p:val>
                                            <p:strVal val="#ppt_x"/>
                                          </p:val>
                                        </p:tav>
                                        <p:tav tm="100000">
                                          <p:val>
                                            <p:strVal val="#ppt_x"/>
                                          </p:val>
                                        </p:tav>
                                      </p:tavLst>
                                    </p:anim>
                                    <p:anim calcmode="lin" valueType="num">
                                      <p:cBhvr additive="base">
                                        <p:cTn id="19" dur="10" fill="hold"/>
                                        <p:tgtEl>
                                          <p:spTgt spid="65"/>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4"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500" fill="hold"/>
                                        <p:tgtEl>
                                          <p:spTgt spid="69"/>
                                        </p:tgtEl>
                                        <p:attrNameLst>
                                          <p:attrName>ppt_x</p:attrName>
                                        </p:attrNameLst>
                                      </p:cBhvr>
                                      <p:tavLst>
                                        <p:tav tm="0">
                                          <p:val>
                                            <p:strVal val="#ppt_x"/>
                                          </p:val>
                                        </p:tav>
                                        <p:tav tm="100000">
                                          <p:val>
                                            <p:strVal val="#ppt_x"/>
                                          </p:val>
                                        </p:tav>
                                      </p:tavLst>
                                    </p:anim>
                                    <p:anim calcmode="lin" valueType="num">
                                      <p:cBhvr additive="base">
                                        <p:cTn id="24" dur="500" fill="hold"/>
                                        <p:tgtEl>
                                          <p:spTgt spid="6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250" fill="hold"/>
                                        <p:tgtEl>
                                          <p:spTgt spid="52"/>
                                        </p:tgtEl>
                                        <p:attrNameLst>
                                          <p:attrName>ppt_x</p:attrName>
                                        </p:attrNameLst>
                                      </p:cBhvr>
                                      <p:tavLst>
                                        <p:tav tm="0">
                                          <p:val>
                                            <p:strVal val="#ppt_x"/>
                                          </p:val>
                                        </p:tav>
                                        <p:tav tm="100000">
                                          <p:val>
                                            <p:strVal val="#ppt_x"/>
                                          </p:val>
                                        </p:tav>
                                      </p:tavLst>
                                    </p:anim>
                                    <p:anim calcmode="lin" valueType="num">
                                      <p:cBhvr additive="base">
                                        <p:cTn id="28" dur="250" fill="hold"/>
                                        <p:tgtEl>
                                          <p:spTgt spid="52"/>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2" presetClass="entr" presetSubtype="2"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250" fill="hold"/>
                                        <p:tgtEl>
                                          <p:spTgt spid="58"/>
                                        </p:tgtEl>
                                        <p:attrNameLst>
                                          <p:attrName>ppt_x</p:attrName>
                                        </p:attrNameLst>
                                      </p:cBhvr>
                                      <p:tavLst>
                                        <p:tav tm="0">
                                          <p:val>
                                            <p:strVal val="1+#ppt_w/2"/>
                                          </p:val>
                                        </p:tav>
                                        <p:tav tm="100000">
                                          <p:val>
                                            <p:strVal val="#ppt_x"/>
                                          </p:val>
                                        </p:tav>
                                      </p:tavLst>
                                    </p:anim>
                                    <p:anim calcmode="lin" valueType="num">
                                      <p:cBhvr additive="base">
                                        <p:cTn id="33" dur="250" fill="hold"/>
                                        <p:tgtEl>
                                          <p:spTgt spid="58"/>
                                        </p:tgtEl>
                                        <p:attrNameLst>
                                          <p:attrName>ppt_y</p:attrName>
                                        </p:attrNameLst>
                                      </p:cBhvr>
                                      <p:tavLst>
                                        <p:tav tm="0">
                                          <p:val>
                                            <p:strVal val="#ppt_y"/>
                                          </p:val>
                                        </p:tav>
                                        <p:tav tm="100000">
                                          <p:val>
                                            <p:strVal val="#ppt_y"/>
                                          </p:val>
                                        </p:tav>
                                      </p:tavLst>
                                    </p:anim>
                                  </p:childTnLst>
                                </p:cTn>
                              </p:par>
                            </p:childTnLst>
                          </p:cTn>
                        </p:par>
                        <p:par>
                          <p:cTn id="34" fill="hold">
                            <p:stCondLst>
                              <p:cond delay="2000"/>
                            </p:stCondLst>
                            <p:childTnLst>
                              <p:par>
                                <p:cTn id="35" presetID="2" presetClass="entr" presetSubtype="4" fill="hold" nodeType="after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500" fill="hold"/>
                                        <p:tgtEl>
                                          <p:spTgt spid="78"/>
                                        </p:tgtEl>
                                        <p:attrNameLst>
                                          <p:attrName>ppt_x</p:attrName>
                                        </p:attrNameLst>
                                      </p:cBhvr>
                                      <p:tavLst>
                                        <p:tav tm="0">
                                          <p:val>
                                            <p:strVal val="#ppt_x"/>
                                          </p:val>
                                        </p:tav>
                                        <p:tav tm="100000">
                                          <p:val>
                                            <p:strVal val="#ppt_x"/>
                                          </p:val>
                                        </p:tav>
                                      </p:tavLst>
                                    </p:anim>
                                    <p:anim calcmode="lin" valueType="num">
                                      <p:cBhvr additive="base">
                                        <p:cTn id="38" dur="500" fill="hold"/>
                                        <p:tgtEl>
                                          <p:spTgt spid="78"/>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additive="base">
                                        <p:cTn id="42" dur="500" fill="hold"/>
                                        <p:tgtEl>
                                          <p:spTgt spid="71"/>
                                        </p:tgtEl>
                                        <p:attrNameLst>
                                          <p:attrName>ppt_x</p:attrName>
                                        </p:attrNameLst>
                                      </p:cBhvr>
                                      <p:tavLst>
                                        <p:tav tm="0">
                                          <p:val>
                                            <p:strVal val="#ppt_x"/>
                                          </p:val>
                                        </p:tav>
                                        <p:tav tm="100000">
                                          <p:val>
                                            <p:strVal val="#ppt_x"/>
                                          </p:val>
                                        </p:tav>
                                      </p:tavLst>
                                    </p:anim>
                                    <p:anim calcmode="lin" valueType="num">
                                      <p:cBhvr additive="base">
                                        <p:cTn id="43" dur="500" fill="hold"/>
                                        <p:tgtEl>
                                          <p:spTgt spid="71"/>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4" fill="hold" grpId="0" nodeType="afterEffect">
                                  <p:stCondLst>
                                    <p:cond delay="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250" fill="hold"/>
                                        <p:tgtEl>
                                          <p:spTgt spid="77"/>
                                        </p:tgtEl>
                                        <p:attrNameLst>
                                          <p:attrName>ppt_x</p:attrName>
                                        </p:attrNameLst>
                                      </p:cBhvr>
                                      <p:tavLst>
                                        <p:tav tm="0">
                                          <p:val>
                                            <p:strVal val="#ppt_x"/>
                                          </p:val>
                                        </p:tav>
                                        <p:tav tm="100000">
                                          <p:val>
                                            <p:strVal val="#ppt_x"/>
                                          </p:val>
                                        </p:tav>
                                      </p:tavLst>
                                    </p:anim>
                                    <p:anim calcmode="lin" valueType="num">
                                      <p:cBhvr additive="base">
                                        <p:cTn id="48" dur="250" fill="hold"/>
                                        <p:tgtEl>
                                          <p:spTgt spid="77"/>
                                        </p:tgtEl>
                                        <p:attrNameLst>
                                          <p:attrName>ppt_y</p:attrName>
                                        </p:attrNameLst>
                                      </p:cBhvr>
                                      <p:tavLst>
                                        <p:tav tm="0">
                                          <p:val>
                                            <p:strVal val="1+#ppt_h/2"/>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anim calcmode="lin" valueType="num">
                                      <p:cBhvr additive="base">
                                        <p:cTn id="51" dur="250" fill="hold"/>
                                        <p:tgtEl>
                                          <p:spTgt spid="59"/>
                                        </p:tgtEl>
                                        <p:attrNameLst>
                                          <p:attrName>ppt_x</p:attrName>
                                        </p:attrNameLst>
                                      </p:cBhvr>
                                      <p:tavLst>
                                        <p:tav tm="0">
                                          <p:val>
                                            <p:strVal val="0-#ppt_w/2"/>
                                          </p:val>
                                        </p:tav>
                                        <p:tav tm="100000">
                                          <p:val>
                                            <p:strVal val="#ppt_x"/>
                                          </p:val>
                                        </p:tav>
                                      </p:tavLst>
                                    </p:anim>
                                    <p:anim calcmode="lin" valueType="num">
                                      <p:cBhvr additive="base">
                                        <p:cTn id="52" dur="250" fill="hold"/>
                                        <p:tgtEl>
                                          <p:spTgt spid="59"/>
                                        </p:tgtEl>
                                        <p:attrNameLst>
                                          <p:attrName>ppt_y</p:attrName>
                                        </p:attrNameLst>
                                      </p:cBhvr>
                                      <p:tavLst>
                                        <p:tav tm="0">
                                          <p:val>
                                            <p:strVal val="#ppt_y"/>
                                          </p:val>
                                        </p:tav>
                                        <p:tav tm="100000">
                                          <p:val>
                                            <p:strVal val="#ppt_y"/>
                                          </p:val>
                                        </p:tav>
                                      </p:tavLst>
                                    </p:anim>
                                  </p:childTnLst>
                                </p:cTn>
                              </p:par>
                            </p:childTnLst>
                          </p:cTn>
                        </p:par>
                        <p:par>
                          <p:cTn id="53" fill="hold">
                            <p:stCondLst>
                              <p:cond delay="3250"/>
                            </p:stCondLst>
                            <p:childTnLst>
                              <p:par>
                                <p:cTn id="54" presetID="2" presetClass="entr" presetSubtype="4" fill="hold" nodeType="afterEffect">
                                  <p:stCondLst>
                                    <p:cond delay="0"/>
                                  </p:stCondLst>
                                  <p:childTnLst>
                                    <p:set>
                                      <p:cBhvr>
                                        <p:cTn id="55" dur="1" fill="hold">
                                          <p:stCondLst>
                                            <p:cond delay="0"/>
                                          </p:stCondLst>
                                        </p:cTn>
                                        <p:tgtEl>
                                          <p:spTgt spid="74"/>
                                        </p:tgtEl>
                                        <p:attrNameLst>
                                          <p:attrName>style.visibility</p:attrName>
                                        </p:attrNameLst>
                                      </p:cBhvr>
                                      <p:to>
                                        <p:strVal val="visible"/>
                                      </p:to>
                                    </p:set>
                                    <p:anim calcmode="lin" valueType="num">
                                      <p:cBhvr additive="base">
                                        <p:cTn id="56" dur="250" fill="hold"/>
                                        <p:tgtEl>
                                          <p:spTgt spid="74"/>
                                        </p:tgtEl>
                                        <p:attrNameLst>
                                          <p:attrName>ppt_x</p:attrName>
                                        </p:attrNameLst>
                                      </p:cBhvr>
                                      <p:tavLst>
                                        <p:tav tm="0">
                                          <p:val>
                                            <p:strVal val="#ppt_x"/>
                                          </p:val>
                                        </p:tav>
                                        <p:tav tm="100000">
                                          <p:val>
                                            <p:strVal val="#ppt_x"/>
                                          </p:val>
                                        </p:tav>
                                      </p:tavLst>
                                    </p:anim>
                                    <p:anim calcmode="lin" valueType="num">
                                      <p:cBhvr additive="base">
                                        <p:cTn id="57" dur="250" fill="hold"/>
                                        <p:tgtEl>
                                          <p:spTgt spid="74"/>
                                        </p:tgtEl>
                                        <p:attrNameLst>
                                          <p:attrName>ppt_y</p:attrName>
                                        </p:attrNameLst>
                                      </p:cBhvr>
                                      <p:tavLst>
                                        <p:tav tm="0">
                                          <p:val>
                                            <p:strVal val="1+#ppt_h/2"/>
                                          </p:val>
                                        </p:tav>
                                        <p:tav tm="100000">
                                          <p:val>
                                            <p:strVal val="#ppt_y"/>
                                          </p:val>
                                        </p:tav>
                                      </p:tavLst>
                                    </p:anim>
                                  </p:childTnLst>
                                </p:cTn>
                              </p:par>
                            </p:childTnLst>
                          </p:cTn>
                        </p:par>
                        <p:par>
                          <p:cTn id="58" fill="hold">
                            <p:stCondLst>
                              <p:cond delay="3500"/>
                            </p:stCondLst>
                            <p:childTnLst>
                              <p:par>
                                <p:cTn id="59" presetID="2" presetClass="entr" presetSubtype="4" fill="hold" grpId="0" nodeType="after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additive="base">
                                        <p:cTn id="61" dur="500" fill="hold"/>
                                        <p:tgtEl>
                                          <p:spTgt spid="70"/>
                                        </p:tgtEl>
                                        <p:attrNameLst>
                                          <p:attrName>ppt_x</p:attrName>
                                        </p:attrNameLst>
                                      </p:cBhvr>
                                      <p:tavLst>
                                        <p:tav tm="0">
                                          <p:val>
                                            <p:strVal val="#ppt_x"/>
                                          </p:val>
                                        </p:tav>
                                        <p:tav tm="100000">
                                          <p:val>
                                            <p:strVal val="#ppt_x"/>
                                          </p:val>
                                        </p:tav>
                                      </p:tavLst>
                                    </p:anim>
                                    <p:anim calcmode="lin" valueType="num">
                                      <p:cBhvr additive="base">
                                        <p:cTn id="62" dur="500" fill="hold"/>
                                        <p:tgtEl>
                                          <p:spTgt spid="70"/>
                                        </p:tgtEl>
                                        <p:attrNameLst>
                                          <p:attrName>ppt_y</p:attrName>
                                        </p:attrNameLst>
                                      </p:cBhvr>
                                      <p:tavLst>
                                        <p:tav tm="0">
                                          <p:val>
                                            <p:strVal val="1+#ppt_h/2"/>
                                          </p:val>
                                        </p:tav>
                                        <p:tav tm="100000">
                                          <p:val>
                                            <p:strVal val="#ppt_y"/>
                                          </p:val>
                                        </p:tav>
                                      </p:tavLst>
                                    </p:anim>
                                  </p:childTnLst>
                                </p:cTn>
                              </p:par>
                            </p:childTnLst>
                          </p:cTn>
                        </p:par>
                        <p:par>
                          <p:cTn id="63" fill="hold">
                            <p:stCondLst>
                              <p:cond delay="4000"/>
                            </p:stCondLst>
                            <p:childTnLst>
                              <p:par>
                                <p:cTn id="64" presetID="2" presetClass="entr" presetSubtype="4" fill="hold" grpId="0" nodeType="afterEffect">
                                  <p:stCondLst>
                                    <p:cond delay="0"/>
                                  </p:stCondLst>
                                  <p:childTnLst>
                                    <p:set>
                                      <p:cBhvr>
                                        <p:cTn id="65" dur="1" fill="hold">
                                          <p:stCondLst>
                                            <p:cond delay="0"/>
                                          </p:stCondLst>
                                        </p:cTn>
                                        <p:tgtEl>
                                          <p:spTgt spid="73"/>
                                        </p:tgtEl>
                                        <p:attrNameLst>
                                          <p:attrName>style.visibility</p:attrName>
                                        </p:attrNameLst>
                                      </p:cBhvr>
                                      <p:to>
                                        <p:strVal val="visible"/>
                                      </p:to>
                                    </p:set>
                                    <p:anim calcmode="lin" valueType="num">
                                      <p:cBhvr additive="base">
                                        <p:cTn id="66" dur="250" fill="hold"/>
                                        <p:tgtEl>
                                          <p:spTgt spid="73"/>
                                        </p:tgtEl>
                                        <p:attrNameLst>
                                          <p:attrName>ppt_x</p:attrName>
                                        </p:attrNameLst>
                                      </p:cBhvr>
                                      <p:tavLst>
                                        <p:tav tm="0">
                                          <p:val>
                                            <p:strVal val="#ppt_x"/>
                                          </p:val>
                                        </p:tav>
                                        <p:tav tm="100000">
                                          <p:val>
                                            <p:strVal val="#ppt_x"/>
                                          </p:val>
                                        </p:tav>
                                      </p:tavLst>
                                    </p:anim>
                                    <p:anim calcmode="lin" valueType="num">
                                      <p:cBhvr additive="base">
                                        <p:cTn id="67" dur="250" fill="hold"/>
                                        <p:tgtEl>
                                          <p:spTgt spid="73"/>
                                        </p:tgtEl>
                                        <p:attrNameLst>
                                          <p:attrName>ppt_y</p:attrName>
                                        </p:attrNameLst>
                                      </p:cBhvr>
                                      <p:tavLst>
                                        <p:tav tm="0">
                                          <p:val>
                                            <p:strVal val="1+#ppt_h/2"/>
                                          </p:val>
                                        </p:tav>
                                        <p:tav tm="100000">
                                          <p:val>
                                            <p:strVal val="#ppt_y"/>
                                          </p:val>
                                        </p:tav>
                                      </p:tavLst>
                                    </p:anim>
                                  </p:childTnLst>
                                </p:cTn>
                              </p:par>
                            </p:childTnLst>
                          </p:cTn>
                        </p:par>
                        <p:par>
                          <p:cTn id="68" fill="hold">
                            <p:stCondLst>
                              <p:cond delay="4250"/>
                            </p:stCondLst>
                            <p:childTnLst>
                              <p:par>
                                <p:cTn id="69" presetID="2" presetClass="entr" presetSubtype="2" fill="hold" nodeType="after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250" fill="hold"/>
                                        <p:tgtEl>
                                          <p:spTgt spid="56"/>
                                        </p:tgtEl>
                                        <p:attrNameLst>
                                          <p:attrName>ppt_x</p:attrName>
                                        </p:attrNameLst>
                                      </p:cBhvr>
                                      <p:tavLst>
                                        <p:tav tm="0">
                                          <p:val>
                                            <p:strVal val="1+#ppt_w/2"/>
                                          </p:val>
                                        </p:tav>
                                        <p:tav tm="100000">
                                          <p:val>
                                            <p:strVal val="#ppt_x"/>
                                          </p:val>
                                        </p:tav>
                                      </p:tavLst>
                                    </p:anim>
                                    <p:anim calcmode="lin" valueType="num">
                                      <p:cBhvr additive="base">
                                        <p:cTn id="72" dur="250" fill="hold"/>
                                        <p:tgtEl>
                                          <p:spTgt spid="56"/>
                                        </p:tgtEl>
                                        <p:attrNameLst>
                                          <p:attrName>ppt_y</p:attrName>
                                        </p:attrNameLst>
                                      </p:cBhvr>
                                      <p:tavLst>
                                        <p:tav tm="0">
                                          <p:val>
                                            <p:strVal val="#ppt_y"/>
                                          </p:val>
                                        </p:tav>
                                        <p:tav tm="100000">
                                          <p:val>
                                            <p:strVal val="#ppt_y"/>
                                          </p:val>
                                        </p:tav>
                                      </p:tavLst>
                                    </p:anim>
                                  </p:childTnLst>
                                </p:cTn>
                              </p:par>
                            </p:childTnLst>
                          </p:cTn>
                        </p:par>
                        <p:par>
                          <p:cTn id="73" fill="hold">
                            <p:stCondLst>
                              <p:cond delay="4500"/>
                            </p:stCondLst>
                            <p:childTnLst>
                              <p:par>
                                <p:cTn id="74" presetID="2" presetClass="entr" presetSubtype="4" fill="hold" nodeType="after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additive="base">
                                        <p:cTn id="76" dur="250" fill="hold"/>
                                        <p:tgtEl>
                                          <p:spTgt spid="76"/>
                                        </p:tgtEl>
                                        <p:attrNameLst>
                                          <p:attrName>ppt_x</p:attrName>
                                        </p:attrNameLst>
                                      </p:cBhvr>
                                      <p:tavLst>
                                        <p:tav tm="0">
                                          <p:val>
                                            <p:strVal val="#ppt_x"/>
                                          </p:val>
                                        </p:tav>
                                        <p:tav tm="100000">
                                          <p:val>
                                            <p:strVal val="#ppt_x"/>
                                          </p:val>
                                        </p:tav>
                                      </p:tavLst>
                                    </p:anim>
                                    <p:anim calcmode="lin" valueType="num">
                                      <p:cBhvr additive="base">
                                        <p:cTn id="77" dur="250" fill="hold"/>
                                        <p:tgtEl>
                                          <p:spTgt spid="76"/>
                                        </p:tgtEl>
                                        <p:attrNameLst>
                                          <p:attrName>ppt_y</p:attrName>
                                        </p:attrNameLst>
                                      </p:cBhvr>
                                      <p:tavLst>
                                        <p:tav tm="0">
                                          <p:val>
                                            <p:strVal val="1+#ppt_h/2"/>
                                          </p:val>
                                        </p:tav>
                                        <p:tav tm="100000">
                                          <p:val>
                                            <p:strVal val="#ppt_y"/>
                                          </p:val>
                                        </p:tav>
                                      </p:tavLst>
                                    </p:anim>
                                  </p:childTnLst>
                                </p:cTn>
                              </p:par>
                            </p:childTnLst>
                          </p:cTn>
                        </p:par>
                        <p:par>
                          <p:cTn id="78" fill="hold">
                            <p:stCondLst>
                              <p:cond delay="4750"/>
                            </p:stCondLst>
                            <p:childTnLst>
                              <p:par>
                                <p:cTn id="79" presetID="2" presetClass="entr" presetSubtype="4" fill="hold" grpId="0" nodeType="afterEffect">
                                  <p:stCondLst>
                                    <p:cond delay="0"/>
                                  </p:stCondLst>
                                  <p:childTnLst>
                                    <p:set>
                                      <p:cBhvr>
                                        <p:cTn id="80" dur="1" fill="hold">
                                          <p:stCondLst>
                                            <p:cond delay="0"/>
                                          </p:stCondLst>
                                        </p:cTn>
                                        <p:tgtEl>
                                          <p:spTgt spid="75"/>
                                        </p:tgtEl>
                                        <p:attrNameLst>
                                          <p:attrName>style.visibility</p:attrName>
                                        </p:attrNameLst>
                                      </p:cBhvr>
                                      <p:to>
                                        <p:strVal val="visible"/>
                                      </p:to>
                                    </p:set>
                                    <p:anim calcmode="lin" valueType="num">
                                      <p:cBhvr additive="base">
                                        <p:cTn id="81" dur="250" fill="hold"/>
                                        <p:tgtEl>
                                          <p:spTgt spid="75"/>
                                        </p:tgtEl>
                                        <p:attrNameLst>
                                          <p:attrName>ppt_x</p:attrName>
                                        </p:attrNameLst>
                                      </p:cBhvr>
                                      <p:tavLst>
                                        <p:tav tm="0">
                                          <p:val>
                                            <p:strVal val="#ppt_x"/>
                                          </p:val>
                                        </p:tav>
                                        <p:tav tm="100000">
                                          <p:val>
                                            <p:strVal val="#ppt_x"/>
                                          </p:val>
                                        </p:tav>
                                      </p:tavLst>
                                    </p:anim>
                                    <p:anim calcmode="lin" valueType="num">
                                      <p:cBhvr additive="base">
                                        <p:cTn id="82" dur="250" fill="hold"/>
                                        <p:tgtEl>
                                          <p:spTgt spid="75"/>
                                        </p:tgtEl>
                                        <p:attrNameLst>
                                          <p:attrName>ppt_y</p:attrName>
                                        </p:attrNameLst>
                                      </p:cBhvr>
                                      <p:tavLst>
                                        <p:tav tm="0">
                                          <p:val>
                                            <p:strVal val="1+#ppt_h/2"/>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62"/>
                                        </p:tgtEl>
                                        <p:attrNameLst>
                                          <p:attrName>style.visibility</p:attrName>
                                        </p:attrNameLst>
                                      </p:cBhvr>
                                      <p:to>
                                        <p:strVal val="visible"/>
                                      </p:to>
                                    </p:set>
                                    <p:anim calcmode="lin" valueType="num">
                                      <p:cBhvr additive="base">
                                        <p:cTn id="85" dur="250" fill="hold"/>
                                        <p:tgtEl>
                                          <p:spTgt spid="62"/>
                                        </p:tgtEl>
                                        <p:attrNameLst>
                                          <p:attrName>ppt_x</p:attrName>
                                        </p:attrNameLst>
                                      </p:cBhvr>
                                      <p:tavLst>
                                        <p:tav tm="0">
                                          <p:val>
                                            <p:strVal val="0-#ppt_w/2"/>
                                          </p:val>
                                        </p:tav>
                                        <p:tav tm="100000">
                                          <p:val>
                                            <p:strVal val="#ppt_x"/>
                                          </p:val>
                                        </p:tav>
                                      </p:tavLst>
                                    </p:anim>
                                    <p:anim calcmode="lin" valueType="num">
                                      <p:cBhvr additive="base">
                                        <p:cTn id="86" dur="250" fill="hold"/>
                                        <p:tgtEl>
                                          <p:spTgt spid="62"/>
                                        </p:tgtEl>
                                        <p:attrNameLst>
                                          <p:attrName>ppt_y</p:attrName>
                                        </p:attrNameLst>
                                      </p:cBhvr>
                                      <p:tavLst>
                                        <p:tav tm="0">
                                          <p:val>
                                            <p:strVal val="#ppt_y"/>
                                          </p:val>
                                        </p:tav>
                                        <p:tav tm="100000">
                                          <p:val>
                                            <p:strVal val="#ppt_y"/>
                                          </p:val>
                                        </p:tav>
                                      </p:tavLst>
                                    </p:anim>
                                  </p:childTnLst>
                                </p:cTn>
                              </p:par>
                            </p:childTnLst>
                          </p:cTn>
                        </p:par>
                        <p:par>
                          <p:cTn id="87" fill="hold">
                            <p:stCondLst>
                              <p:cond delay="5000"/>
                            </p:stCondLst>
                            <p:childTnLst>
                              <p:par>
                                <p:cTn id="88" presetID="2" presetClass="entr" presetSubtype="4" fill="hold" grpId="0" nodeType="afterEffect">
                                  <p:stCondLst>
                                    <p:cond delay="0"/>
                                  </p:stCondLst>
                                  <p:childTnLst>
                                    <p:set>
                                      <p:cBhvr>
                                        <p:cTn id="89" dur="1" fill="hold">
                                          <p:stCondLst>
                                            <p:cond delay="0"/>
                                          </p:stCondLst>
                                        </p:cTn>
                                        <p:tgtEl>
                                          <p:spTgt spid="72"/>
                                        </p:tgtEl>
                                        <p:attrNameLst>
                                          <p:attrName>style.visibility</p:attrName>
                                        </p:attrNameLst>
                                      </p:cBhvr>
                                      <p:to>
                                        <p:strVal val="visible"/>
                                      </p:to>
                                    </p:set>
                                    <p:anim calcmode="lin" valueType="num">
                                      <p:cBhvr additive="base">
                                        <p:cTn id="90" dur="500" fill="hold"/>
                                        <p:tgtEl>
                                          <p:spTgt spid="72"/>
                                        </p:tgtEl>
                                        <p:attrNameLst>
                                          <p:attrName>ppt_x</p:attrName>
                                        </p:attrNameLst>
                                      </p:cBhvr>
                                      <p:tavLst>
                                        <p:tav tm="0">
                                          <p:val>
                                            <p:strVal val="#ppt_x"/>
                                          </p:val>
                                        </p:tav>
                                        <p:tav tm="100000">
                                          <p:val>
                                            <p:strVal val="#ppt_x"/>
                                          </p:val>
                                        </p:tav>
                                      </p:tavLst>
                                    </p:anim>
                                    <p:anim calcmode="lin" valueType="num">
                                      <p:cBhvr additive="base">
                                        <p:cTn id="91" dur="500" fill="hold"/>
                                        <p:tgtEl>
                                          <p:spTgt spid="72"/>
                                        </p:tgtEl>
                                        <p:attrNameLst>
                                          <p:attrName>ppt_y</p:attrName>
                                        </p:attrNameLst>
                                      </p:cBhvr>
                                      <p:tavLst>
                                        <p:tav tm="0">
                                          <p:val>
                                            <p:strVal val="1+#ppt_h/2"/>
                                          </p:val>
                                        </p:tav>
                                        <p:tav tm="100000">
                                          <p:val>
                                            <p:strVal val="#ppt_y"/>
                                          </p:val>
                                        </p:tav>
                                      </p:tavLst>
                                    </p:anim>
                                  </p:childTnLst>
                                </p:cTn>
                              </p:par>
                            </p:childTnLst>
                          </p:cTn>
                        </p:par>
                        <p:par>
                          <p:cTn id="92" fill="hold">
                            <p:stCondLst>
                              <p:cond delay="5500"/>
                            </p:stCondLst>
                            <p:childTnLst>
                              <p:par>
                                <p:cTn id="93" presetID="22" presetClass="entr" presetSubtype="8"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wipe(left)">
                                      <p:cBhvr>
                                        <p:cTn id="9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52" grpId="0" animBg="1"/>
      <p:bldP spid="69" grpId="0"/>
      <p:bldP spid="70" grpId="0"/>
      <p:bldP spid="71" grpId="0"/>
      <p:bldP spid="72" grpId="0"/>
      <p:bldP spid="73" grpId="0" animBg="1"/>
      <p:bldP spid="75" grpId="0" animBg="1"/>
      <p:bldP spid="77"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a.jpg"/>
          <p:cNvPicPr>
            <a:picLocks noChangeAspect="1"/>
          </p:cNvPicPr>
          <p:nvPr/>
        </p:nvPicPr>
        <p:blipFill rotWithShape="1">
          <a:blip r:embed="rId2">
            <a:extLst>
              <a:ext uri="{28A0092B-C50C-407E-A947-70E740481C1C}">
                <a14:useLocalDpi xmlns:a14="http://schemas.microsoft.com/office/drawing/2010/main" val="0"/>
              </a:ext>
            </a:extLst>
          </a:blip>
          <a:srcRect b="8826"/>
          <a:stretch/>
        </p:blipFill>
        <p:spPr>
          <a:xfrm>
            <a:off x="1952127" y="1045811"/>
            <a:ext cx="8380697" cy="5546432"/>
          </a:xfrm>
          <a:prstGeom prst="rect">
            <a:avLst/>
          </a:prstGeom>
        </p:spPr>
      </p:pic>
      <p:sp>
        <p:nvSpPr>
          <p:cNvPr id="7" name="TextBox 3"/>
          <p:cNvSpPr txBox="1"/>
          <p:nvPr/>
        </p:nvSpPr>
        <p:spPr>
          <a:xfrm>
            <a:off x="90932" y="63183"/>
            <a:ext cx="8738290" cy="523220"/>
          </a:xfrm>
          <a:prstGeom prst="rect">
            <a:avLst/>
          </a:prstGeom>
          <a:noFill/>
        </p:spPr>
        <p:txBody>
          <a:bodyPr wrap="none" rtlCol="0">
            <a:spAutoFit/>
          </a:bodyPr>
          <a:lstStyle/>
          <a:p>
            <a:r>
              <a:rPr lang="en-US" sz="2800" b="1" dirty="0" smtClean="0">
                <a:latin typeface="+mj-lt"/>
              </a:rPr>
              <a:t>New industry boundaries and systems of systems</a:t>
            </a:r>
            <a:endParaRPr lang="en-US" sz="2800" b="1" dirty="0">
              <a:latin typeface="+mj-lt"/>
            </a:endParaRPr>
          </a:p>
        </p:txBody>
      </p:sp>
      <p:sp>
        <p:nvSpPr>
          <p:cNvPr id="5"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a:t>2</a:t>
            </a:r>
            <a:r>
              <a:rPr lang="en-US" altLang="zh-CN" sz="1200" b="1" dirty="0" smtClean="0"/>
              <a:t>2</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676611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2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336" y="908953"/>
            <a:ext cx="8719444" cy="5751562"/>
          </a:xfrm>
          <a:prstGeom prst="rect">
            <a:avLst/>
          </a:prstGeom>
        </p:spPr>
      </p:pic>
      <p:sp>
        <p:nvSpPr>
          <p:cNvPr id="7" name="Rectangle 6"/>
          <p:cNvSpPr/>
          <p:nvPr/>
        </p:nvSpPr>
        <p:spPr>
          <a:xfrm>
            <a:off x="1766607" y="6121367"/>
            <a:ext cx="2083530" cy="539148"/>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3"/>
          <p:cNvSpPr txBox="1"/>
          <p:nvPr/>
        </p:nvSpPr>
        <p:spPr>
          <a:xfrm>
            <a:off x="90932" y="63183"/>
            <a:ext cx="8738290" cy="523220"/>
          </a:xfrm>
          <a:prstGeom prst="rect">
            <a:avLst/>
          </a:prstGeom>
          <a:noFill/>
        </p:spPr>
        <p:txBody>
          <a:bodyPr wrap="none" rtlCol="0">
            <a:spAutoFit/>
          </a:bodyPr>
          <a:lstStyle/>
          <a:p>
            <a:r>
              <a:rPr lang="en-US" sz="2800" b="1" dirty="0" smtClean="0">
                <a:latin typeface="+mj-lt"/>
              </a:rPr>
              <a:t>New industry boundaries and systems of systems</a:t>
            </a:r>
            <a:endParaRPr lang="en-US" sz="2800" b="1" dirty="0">
              <a:latin typeface="+mj-lt"/>
            </a:endParaRPr>
          </a:p>
        </p:txBody>
      </p:sp>
      <p:sp>
        <p:nvSpPr>
          <p:cNvPr id="9"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23</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11132212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flipH="1">
            <a:off x="5312228" y="0"/>
            <a:ext cx="6879771" cy="686939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5415825" y="641904"/>
            <a:ext cx="1710690" cy="1708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flipH="1">
            <a:off x="6752004" y="181466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flipH="1">
            <a:off x="9968453" y="4413000"/>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7131539" y="712849"/>
            <a:ext cx="4419666" cy="4413000"/>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blipFill>
            <a:blip r:embed="rId3">
              <a:grayscl/>
            </a:blip>
            <a:srcRect/>
            <a:stretch>
              <a:fillRect l="-24988" r="-24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2390" y="2353291"/>
            <a:ext cx="580572" cy="580572"/>
            <a:chOff x="9559244" y="124959"/>
            <a:chExt cx="1143454" cy="1143454"/>
          </a:xfrm>
        </p:grpSpPr>
        <p:sp>
          <p:nvSpPr>
            <p:cNvPr id="26" name="椭圆 25"/>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10"/>
            <p:cNvSpPr/>
            <p:nvPr/>
          </p:nvSpPr>
          <p:spPr>
            <a:xfrm>
              <a:off x="9830866" y="360023"/>
              <a:ext cx="600209" cy="673327"/>
            </a:xfrm>
            <a:custGeom>
              <a:avLst/>
              <a:gdLst>
                <a:gd name="connsiteX0" fmla="*/ 16193 w 538132"/>
                <a:gd name="connsiteY0" fmla="*/ 302232 h 603687"/>
                <a:gd name="connsiteX1" fmla="*/ 132346 w 538132"/>
                <a:gd name="connsiteY1" fmla="*/ 302232 h 603687"/>
                <a:gd name="connsiteX2" fmla="*/ 148540 w 538132"/>
                <a:gd name="connsiteY2" fmla="*/ 318399 h 603687"/>
                <a:gd name="connsiteX3" fmla="*/ 148540 w 538132"/>
                <a:gd name="connsiteY3" fmla="*/ 587520 h 603687"/>
                <a:gd name="connsiteX4" fmla="*/ 132346 w 538132"/>
                <a:gd name="connsiteY4" fmla="*/ 603687 h 603687"/>
                <a:gd name="connsiteX5" fmla="*/ 16193 w 538132"/>
                <a:gd name="connsiteY5" fmla="*/ 603687 h 603687"/>
                <a:gd name="connsiteX6" fmla="*/ 0 w 538132"/>
                <a:gd name="connsiteY6" fmla="*/ 587520 h 603687"/>
                <a:gd name="connsiteX7" fmla="*/ 0 w 538132"/>
                <a:gd name="connsiteY7" fmla="*/ 318399 h 603687"/>
                <a:gd name="connsiteX8" fmla="*/ 16193 w 538132"/>
                <a:gd name="connsiteY8" fmla="*/ 302232 h 603687"/>
                <a:gd name="connsiteX9" fmla="*/ 405786 w 538132"/>
                <a:gd name="connsiteY9" fmla="*/ 186857 h 603687"/>
                <a:gd name="connsiteX10" fmla="*/ 521939 w 538132"/>
                <a:gd name="connsiteY10" fmla="*/ 186857 h 603687"/>
                <a:gd name="connsiteX11" fmla="*/ 538132 w 538132"/>
                <a:gd name="connsiteY11" fmla="*/ 203025 h 603687"/>
                <a:gd name="connsiteX12" fmla="*/ 538132 w 538132"/>
                <a:gd name="connsiteY12" fmla="*/ 587520 h 603687"/>
                <a:gd name="connsiteX13" fmla="*/ 521939 w 538132"/>
                <a:gd name="connsiteY13" fmla="*/ 603687 h 603687"/>
                <a:gd name="connsiteX14" fmla="*/ 405786 w 538132"/>
                <a:gd name="connsiteY14" fmla="*/ 603687 h 603687"/>
                <a:gd name="connsiteX15" fmla="*/ 389592 w 538132"/>
                <a:gd name="connsiteY15" fmla="*/ 587520 h 603687"/>
                <a:gd name="connsiteX16" fmla="*/ 389592 w 538132"/>
                <a:gd name="connsiteY16" fmla="*/ 203025 h 603687"/>
                <a:gd name="connsiteX17" fmla="*/ 405786 w 538132"/>
                <a:gd name="connsiteY17" fmla="*/ 186857 h 603687"/>
                <a:gd name="connsiteX18" fmla="*/ 211024 w 538132"/>
                <a:gd name="connsiteY18" fmla="*/ 0 h 603687"/>
                <a:gd name="connsiteX19" fmla="*/ 327177 w 538132"/>
                <a:gd name="connsiteY19" fmla="*/ 0 h 603687"/>
                <a:gd name="connsiteX20" fmla="*/ 343371 w 538132"/>
                <a:gd name="connsiteY20" fmla="*/ 16168 h 603687"/>
                <a:gd name="connsiteX21" fmla="*/ 343371 w 538132"/>
                <a:gd name="connsiteY21" fmla="*/ 587519 h 603687"/>
                <a:gd name="connsiteX22" fmla="*/ 327177 w 538132"/>
                <a:gd name="connsiteY22" fmla="*/ 603687 h 603687"/>
                <a:gd name="connsiteX23" fmla="*/ 211024 w 538132"/>
                <a:gd name="connsiteY23" fmla="*/ 603687 h 603687"/>
                <a:gd name="connsiteX24" fmla="*/ 194831 w 538132"/>
                <a:gd name="connsiteY24" fmla="*/ 587519 h 603687"/>
                <a:gd name="connsiteX25" fmla="*/ 194831 w 538132"/>
                <a:gd name="connsiteY25" fmla="*/ 16168 h 603687"/>
                <a:gd name="connsiteX26" fmla="*/ 211024 w 538132"/>
                <a:gd name="connsiteY2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132" h="603687">
                  <a:moveTo>
                    <a:pt x="16193" y="302232"/>
                  </a:moveTo>
                  <a:lnTo>
                    <a:pt x="132346" y="302232"/>
                  </a:lnTo>
                  <a:cubicBezTo>
                    <a:pt x="141235" y="302232"/>
                    <a:pt x="148540" y="309525"/>
                    <a:pt x="148540" y="318399"/>
                  </a:cubicBezTo>
                  <a:lnTo>
                    <a:pt x="148540" y="587520"/>
                  </a:lnTo>
                  <a:cubicBezTo>
                    <a:pt x="148540" y="596394"/>
                    <a:pt x="141235" y="603687"/>
                    <a:pt x="132346" y="603687"/>
                  </a:cubicBezTo>
                  <a:lnTo>
                    <a:pt x="16193" y="603687"/>
                  </a:lnTo>
                  <a:cubicBezTo>
                    <a:pt x="7305" y="603687"/>
                    <a:pt x="0" y="596394"/>
                    <a:pt x="0" y="587520"/>
                  </a:cubicBezTo>
                  <a:lnTo>
                    <a:pt x="0" y="318399"/>
                  </a:lnTo>
                  <a:cubicBezTo>
                    <a:pt x="0" y="309525"/>
                    <a:pt x="7305" y="302232"/>
                    <a:pt x="16193" y="302232"/>
                  </a:cubicBezTo>
                  <a:close/>
                  <a:moveTo>
                    <a:pt x="405786" y="186857"/>
                  </a:moveTo>
                  <a:lnTo>
                    <a:pt x="521939" y="186857"/>
                  </a:lnTo>
                  <a:cubicBezTo>
                    <a:pt x="530827" y="186857"/>
                    <a:pt x="538132" y="194029"/>
                    <a:pt x="538132" y="203025"/>
                  </a:cubicBezTo>
                  <a:lnTo>
                    <a:pt x="538132" y="587520"/>
                  </a:lnTo>
                  <a:cubicBezTo>
                    <a:pt x="538132" y="596393"/>
                    <a:pt x="530827" y="603687"/>
                    <a:pt x="521939" y="603687"/>
                  </a:cubicBezTo>
                  <a:lnTo>
                    <a:pt x="405786" y="603687"/>
                  </a:lnTo>
                  <a:cubicBezTo>
                    <a:pt x="396897" y="603687"/>
                    <a:pt x="389592" y="596393"/>
                    <a:pt x="389592" y="587520"/>
                  </a:cubicBezTo>
                  <a:lnTo>
                    <a:pt x="389592" y="203025"/>
                  </a:lnTo>
                  <a:cubicBezTo>
                    <a:pt x="389592" y="194029"/>
                    <a:pt x="396897" y="186857"/>
                    <a:pt x="405786" y="186857"/>
                  </a:cubicBezTo>
                  <a:close/>
                  <a:moveTo>
                    <a:pt x="211024" y="0"/>
                  </a:moveTo>
                  <a:lnTo>
                    <a:pt x="327177" y="0"/>
                  </a:lnTo>
                  <a:cubicBezTo>
                    <a:pt x="336066" y="0"/>
                    <a:pt x="343371" y="7294"/>
                    <a:pt x="343371" y="16168"/>
                  </a:cubicBezTo>
                  <a:lnTo>
                    <a:pt x="343371" y="587519"/>
                  </a:lnTo>
                  <a:cubicBezTo>
                    <a:pt x="343371" y="596393"/>
                    <a:pt x="336066" y="603687"/>
                    <a:pt x="327177" y="603687"/>
                  </a:cubicBezTo>
                  <a:lnTo>
                    <a:pt x="211024" y="603687"/>
                  </a:lnTo>
                  <a:cubicBezTo>
                    <a:pt x="202136" y="603687"/>
                    <a:pt x="194831" y="596393"/>
                    <a:pt x="194831" y="587519"/>
                  </a:cubicBezTo>
                  <a:lnTo>
                    <a:pt x="194831" y="16168"/>
                  </a:lnTo>
                  <a:cubicBezTo>
                    <a:pt x="194831" y="7294"/>
                    <a:pt x="202136" y="0"/>
                    <a:pt x="21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27"/>
          <p:cNvGrpSpPr/>
          <p:nvPr/>
        </p:nvGrpSpPr>
        <p:grpSpPr>
          <a:xfrm>
            <a:off x="1102389" y="4328143"/>
            <a:ext cx="580572" cy="580572"/>
            <a:chOff x="9559244" y="124959"/>
            <a:chExt cx="1143454" cy="1143454"/>
          </a:xfrm>
        </p:grpSpPr>
        <p:sp>
          <p:nvSpPr>
            <p:cNvPr id="29" name="椭圆 28"/>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3"/>
            <p:cNvSpPr/>
            <p:nvPr/>
          </p:nvSpPr>
          <p:spPr>
            <a:xfrm>
              <a:off x="9871210" y="360023"/>
              <a:ext cx="519521" cy="673327"/>
            </a:xfrm>
            <a:custGeom>
              <a:avLst/>
              <a:gdLst>
                <a:gd name="connsiteX0" fmla="*/ 330836 w 459971"/>
                <a:gd name="connsiteY0" fmla="*/ 194468 h 596147"/>
                <a:gd name="connsiteX1" fmla="*/ 363613 w 459971"/>
                <a:gd name="connsiteY1" fmla="*/ 217283 h 596147"/>
                <a:gd name="connsiteX2" fmla="*/ 221578 w 459971"/>
                <a:gd name="connsiteY2" fmla="*/ 420631 h 596147"/>
                <a:gd name="connsiteX3" fmla="*/ 128212 w 459971"/>
                <a:gd name="connsiteY3" fmla="*/ 326397 h 596147"/>
                <a:gd name="connsiteX4" fmla="*/ 156023 w 459971"/>
                <a:gd name="connsiteY4" fmla="*/ 298622 h 596147"/>
                <a:gd name="connsiteX5" fmla="*/ 216612 w 459971"/>
                <a:gd name="connsiteY5" fmla="*/ 359131 h 596147"/>
                <a:gd name="connsiteX6" fmla="*/ 39738 w 459971"/>
                <a:gd name="connsiteY6" fmla="*/ 39677 h 596147"/>
                <a:gd name="connsiteX7" fmla="*/ 39738 w 459971"/>
                <a:gd name="connsiteY7" fmla="*/ 556470 h 596147"/>
                <a:gd name="connsiteX8" fmla="*/ 420233 w 459971"/>
                <a:gd name="connsiteY8" fmla="*/ 556470 h 596147"/>
                <a:gd name="connsiteX9" fmla="*/ 420233 w 459971"/>
                <a:gd name="connsiteY9" fmla="*/ 102168 h 596147"/>
                <a:gd name="connsiteX10" fmla="*/ 353671 w 459971"/>
                <a:gd name="connsiteY10" fmla="*/ 102168 h 596147"/>
                <a:gd name="connsiteX11" fmla="*/ 353671 w 459971"/>
                <a:gd name="connsiteY11" fmla="*/ 39677 h 596147"/>
                <a:gd name="connsiteX12" fmla="*/ 0 w 459971"/>
                <a:gd name="connsiteY12" fmla="*/ 0 h 596147"/>
                <a:gd name="connsiteX13" fmla="*/ 374534 w 459971"/>
                <a:gd name="connsiteY13" fmla="*/ 0 h 596147"/>
                <a:gd name="connsiteX14" fmla="*/ 459971 w 459971"/>
                <a:gd name="connsiteY14" fmla="*/ 82330 h 596147"/>
                <a:gd name="connsiteX15" fmla="*/ 459971 w 459971"/>
                <a:gd name="connsiteY15" fmla="*/ 596147 h 596147"/>
                <a:gd name="connsiteX16" fmla="*/ 0 w 459971"/>
                <a:gd name="connsiteY16" fmla="*/ 596147 h 59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971" h="596147">
                  <a:moveTo>
                    <a:pt x="330836" y="194468"/>
                  </a:moveTo>
                  <a:lnTo>
                    <a:pt x="363613" y="217283"/>
                  </a:lnTo>
                  <a:lnTo>
                    <a:pt x="221578" y="420631"/>
                  </a:lnTo>
                  <a:lnTo>
                    <a:pt x="128212" y="326397"/>
                  </a:lnTo>
                  <a:lnTo>
                    <a:pt x="156023" y="298622"/>
                  </a:lnTo>
                  <a:lnTo>
                    <a:pt x="216612" y="359131"/>
                  </a:lnTo>
                  <a:close/>
                  <a:moveTo>
                    <a:pt x="39738" y="39677"/>
                  </a:moveTo>
                  <a:lnTo>
                    <a:pt x="39738" y="556470"/>
                  </a:lnTo>
                  <a:lnTo>
                    <a:pt x="420233" y="556470"/>
                  </a:lnTo>
                  <a:lnTo>
                    <a:pt x="420233" y="102168"/>
                  </a:lnTo>
                  <a:lnTo>
                    <a:pt x="353671" y="102168"/>
                  </a:lnTo>
                  <a:lnTo>
                    <a:pt x="353671" y="39677"/>
                  </a:lnTo>
                  <a:close/>
                  <a:moveTo>
                    <a:pt x="0" y="0"/>
                  </a:moveTo>
                  <a:lnTo>
                    <a:pt x="374534" y="0"/>
                  </a:lnTo>
                  <a:lnTo>
                    <a:pt x="459971" y="82330"/>
                  </a:lnTo>
                  <a:lnTo>
                    <a:pt x="459971" y="596147"/>
                  </a:lnTo>
                  <a:lnTo>
                    <a:pt x="0" y="5961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矩形 15"/>
          <p:cNvSpPr/>
          <p:nvPr/>
        </p:nvSpPr>
        <p:spPr>
          <a:xfrm>
            <a:off x="86827" y="221764"/>
            <a:ext cx="5906010" cy="1078950"/>
          </a:xfrm>
          <a:prstGeom prst="rect">
            <a:avLst/>
          </a:prstGeom>
        </p:spPr>
        <p:txBody>
          <a:bodyPr wrap="square">
            <a:spAutoFit/>
            <a:scene3d>
              <a:camera prst="orthographicFront"/>
              <a:lightRig rig="threePt" dir="t"/>
            </a:scene3d>
            <a:sp3d contourW="12700"/>
          </a:bodyPr>
          <a:lstStyle/>
          <a:p>
            <a:pPr>
              <a:lnSpc>
                <a:spcPct val="120000"/>
              </a:lnSpc>
            </a:pPr>
            <a:r>
              <a:rPr lang="en-US" altLang="zh-TW" sz="2800" b="1" dirty="0">
                <a:latin typeface="+mj-lt"/>
              </a:rPr>
              <a:t>Smart, Connected Products and Competitive Advantage</a:t>
            </a:r>
            <a:endParaRPr lang="zh-CN" altLang="en-US" sz="2800" b="1" dirty="0">
              <a:solidFill>
                <a:schemeClr val="accent2"/>
              </a:solidFill>
              <a:latin typeface="+mj-lt"/>
            </a:endParaRPr>
          </a:p>
        </p:txBody>
      </p:sp>
      <p:grpSp>
        <p:nvGrpSpPr>
          <p:cNvPr id="18" name="组合 17"/>
          <p:cNvGrpSpPr/>
          <p:nvPr/>
        </p:nvGrpSpPr>
        <p:grpSpPr>
          <a:xfrm>
            <a:off x="1813762" y="2282273"/>
            <a:ext cx="5715050" cy="1734551"/>
            <a:chOff x="8386921" y="2192795"/>
            <a:chExt cx="5715050" cy="1734551"/>
          </a:xfrm>
        </p:grpSpPr>
        <p:sp>
          <p:nvSpPr>
            <p:cNvPr id="19" name="矩形 18"/>
            <p:cNvSpPr/>
            <p:nvPr/>
          </p:nvSpPr>
          <p:spPr>
            <a:xfrm>
              <a:off x="8386922" y="2192795"/>
              <a:ext cx="5293961" cy="400110"/>
            </a:xfrm>
            <a:prstGeom prst="rect">
              <a:avLst/>
            </a:prstGeom>
          </p:spPr>
          <p:txBody>
            <a:bodyPr wrap="square">
              <a:spAutoFit/>
              <a:scene3d>
                <a:camera prst="orthographicFront"/>
                <a:lightRig rig="threePt" dir="t"/>
              </a:scene3d>
              <a:sp3d contourW="12700"/>
            </a:bodyPr>
            <a:lstStyle/>
            <a:p>
              <a:pPr lvl="1"/>
              <a:r>
                <a:rPr lang="en-US" altLang="zh-TW" sz="2000" b="1" dirty="0"/>
                <a:t>best practices across the value chain</a:t>
              </a:r>
            </a:p>
          </p:txBody>
        </p:sp>
        <p:sp>
          <p:nvSpPr>
            <p:cNvPr id="20" name="文本框 19"/>
            <p:cNvSpPr txBox="1"/>
            <p:nvPr/>
          </p:nvSpPr>
          <p:spPr>
            <a:xfrm>
              <a:off x="8386921" y="2542351"/>
              <a:ext cx="5715050" cy="1384995"/>
            </a:xfrm>
            <a:prstGeom prst="rect">
              <a:avLst/>
            </a:prstGeom>
            <a:noFill/>
          </p:spPr>
          <p:txBody>
            <a:bodyPr wrap="square" rtlCol="0">
              <a:spAutoFit/>
              <a:scene3d>
                <a:camera prst="orthographicFront"/>
                <a:lightRig rig="threePt" dir="t"/>
              </a:scene3d>
              <a:sp3d contourW="12700"/>
            </a:bodyPr>
            <a:lstStyle/>
            <a:p>
              <a:pPr lvl="2"/>
              <a:r>
                <a:rPr lang="en-US" altLang="zh-TW" dirty="0"/>
                <a:t>up-to-date product technologies, the latest production equipment, and state-of-the-art sales force methods, IT solutions, and supply chain management approaches.</a:t>
              </a:r>
            </a:p>
            <a:p>
              <a:pPr lvl="2"/>
              <a:endParaRPr lang="en-US" altLang="zh-TW" sz="1200" dirty="0"/>
            </a:p>
          </p:txBody>
        </p:sp>
      </p:grpSp>
      <p:grpSp>
        <p:nvGrpSpPr>
          <p:cNvPr id="21" name="组合 20"/>
          <p:cNvGrpSpPr/>
          <p:nvPr/>
        </p:nvGrpSpPr>
        <p:grpSpPr>
          <a:xfrm>
            <a:off x="1813761" y="4257125"/>
            <a:ext cx="4297448" cy="1272886"/>
            <a:chOff x="8386921" y="2192795"/>
            <a:chExt cx="4297448" cy="1272886"/>
          </a:xfrm>
        </p:grpSpPr>
        <p:sp>
          <p:nvSpPr>
            <p:cNvPr id="22" name="矩形 21"/>
            <p:cNvSpPr/>
            <p:nvPr/>
          </p:nvSpPr>
          <p:spPr>
            <a:xfrm>
              <a:off x="8386922" y="2192795"/>
              <a:ext cx="3788752" cy="400110"/>
            </a:xfrm>
            <a:prstGeom prst="rect">
              <a:avLst/>
            </a:prstGeom>
          </p:spPr>
          <p:txBody>
            <a:bodyPr wrap="square">
              <a:spAutoFit/>
              <a:scene3d>
                <a:camera prst="orthographicFront"/>
                <a:lightRig rig="threePt" dir="t"/>
              </a:scene3d>
              <a:sp3d contourW="12700"/>
            </a:bodyPr>
            <a:lstStyle/>
            <a:p>
              <a:pPr lvl="1"/>
              <a:r>
                <a:rPr lang="en-US" altLang="zh-TW" sz="2000" b="1" dirty="0"/>
                <a:t>basic of competition</a:t>
              </a:r>
            </a:p>
          </p:txBody>
        </p:sp>
        <p:sp>
          <p:nvSpPr>
            <p:cNvPr id="23" name="文本框 22"/>
            <p:cNvSpPr txBox="1"/>
            <p:nvPr/>
          </p:nvSpPr>
          <p:spPr>
            <a:xfrm>
              <a:off x="8386921" y="2542351"/>
              <a:ext cx="4297448" cy="923330"/>
            </a:xfrm>
            <a:prstGeom prst="rect">
              <a:avLst/>
            </a:prstGeom>
            <a:noFill/>
          </p:spPr>
          <p:txBody>
            <a:bodyPr wrap="square" rtlCol="0">
              <a:spAutoFit/>
              <a:scene3d>
                <a:camera prst="orthographicFront"/>
                <a:lightRig rig="threePt" dir="t"/>
              </a:scene3d>
              <a:sp3d contourW="12700"/>
            </a:bodyPr>
            <a:lstStyle/>
            <a:p>
              <a:pPr lvl="2"/>
              <a:r>
                <a:rPr lang="en-US" altLang="zh-TW" dirty="0"/>
                <a:t>competitors will implement the same best practices and catch </a:t>
              </a:r>
              <a:r>
                <a:rPr lang="en-US" altLang="zh-TW" dirty="0" smtClean="0"/>
                <a:t>up.</a:t>
              </a:r>
              <a:endParaRPr lang="en-US" altLang="zh-TW" sz="2800" dirty="0"/>
            </a:p>
          </p:txBody>
        </p:sp>
      </p:grpSp>
      <p:sp>
        <p:nvSpPr>
          <p:cNvPr id="31" name="矩形 30"/>
          <p:cNvSpPr/>
          <p:nvPr/>
        </p:nvSpPr>
        <p:spPr>
          <a:xfrm>
            <a:off x="1392675" y="1605201"/>
            <a:ext cx="4938241" cy="535531"/>
          </a:xfrm>
          <a:prstGeom prst="rect">
            <a:avLst/>
          </a:prstGeom>
        </p:spPr>
        <p:txBody>
          <a:bodyPr wrap="square">
            <a:spAutoFit/>
            <a:scene3d>
              <a:camera prst="orthographicFront"/>
              <a:lightRig rig="threePt" dir="t"/>
            </a:scene3d>
            <a:sp3d contourW="12700"/>
          </a:bodyPr>
          <a:lstStyle/>
          <a:p>
            <a:pPr>
              <a:lnSpc>
                <a:spcPct val="120000"/>
              </a:lnSpc>
            </a:pPr>
            <a:r>
              <a:rPr lang="en-US" altLang="zh-TW" sz="2400" b="1" dirty="0">
                <a:solidFill>
                  <a:schemeClr val="tx1">
                    <a:lumMod val="75000"/>
                    <a:lumOff val="25000"/>
                  </a:schemeClr>
                </a:solidFill>
              </a:rPr>
              <a:t>O</a:t>
            </a:r>
            <a:r>
              <a:rPr lang="en-US" altLang="zh-CN" sz="2400" b="1" dirty="0" smtClean="0">
                <a:solidFill>
                  <a:schemeClr val="tx1">
                    <a:lumMod val="75000"/>
                    <a:lumOff val="25000"/>
                  </a:schemeClr>
                </a:solidFill>
              </a:rPr>
              <a:t>perational </a:t>
            </a:r>
            <a:r>
              <a:rPr lang="en-US" altLang="zh-TW" sz="2400" b="1" dirty="0">
                <a:solidFill>
                  <a:schemeClr val="tx1">
                    <a:lumMod val="75000"/>
                    <a:lumOff val="25000"/>
                  </a:schemeClr>
                </a:solidFill>
              </a:rPr>
              <a:t>E</a:t>
            </a:r>
            <a:r>
              <a:rPr lang="en-US" altLang="zh-CN" sz="2400" b="1" dirty="0" smtClean="0">
                <a:solidFill>
                  <a:schemeClr val="tx1">
                    <a:lumMod val="75000"/>
                    <a:lumOff val="25000"/>
                  </a:schemeClr>
                </a:solidFill>
              </a:rPr>
              <a:t>ffectiveness </a:t>
            </a:r>
            <a:r>
              <a:rPr lang="en-US" altLang="zh-CN" sz="2400" b="1" dirty="0">
                <a:solidFill>
                  <a:schemeClr val="tx1">
                    <a:lumMod val="75000"/>
                    <a:lumOff val="25000"/>
                  </a:schemeClr>
                </a:solidFill>
              </a:rPr>
              <a:t>(OE)</a:t>
            </a:r>
          </a:p>
        </p:txBody>
      </p:sp>
      <p:sp>
        <p:nvSpPr>
          <p:cNvPr id="24" name="文本框 20"/>
          <p:cNvSpPr txBox="1"/>
          <p:nvPr/>
        </p:nvSpPr>
        <p:spPr>
          <a:xfrm>
            <a:off x="1166984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24</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2621033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1+#ppt_w/2"/>
                                          </p:val>
                                        </p:tav>
                                        <p:tav tm="100000">
                                          <p:val>
                                            <p:strVal val="#ppt_x"/>
                                          </p:val>
                                        </p:tav>
                                      </p:tavLst>
                                    </p:anim>
                                    <p:anim calcmode="lin" valueType="num">
                                      <p:cBhvr additive="base">
                                        <p:cTn id="24" dur="1000" fill="hold"/>
                                        <p:tgtEl>
                                          <p:spTgt spid="8"/>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par>
                                <p:cTn id="37" presetID="53" presetClass="entr" presetSubtype="16"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left)">
                                      <p:cBhvr>
                                        <p:cTn id="45" dur="500"/>
                                        <p:tgtEl>
                                          <p:spTgt spid="18"/>
                                        </p:tgtEl>
                                      </p:cBhvr>
                                    </p:animEffect>
                                  </p:childTnLst>
                                </p:cTn>
                              </p:par>
                              <p:par>
                                <p:cTn id="46" presetID="22" presetClass="entr" presetSubtype="8"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500"/>
                                        <p:tgtEl>
                                          <p:spTgt spid="21"/>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31"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flipH="1">
            <a:off x="5312228" y="0"/>
            <a:ext cx="6879771" cy="686939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5415825" y="641904"/>
            <a:ext cx="1710690" cy="170811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flipH="1">
            <a:off x="6752004" y="181466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flipH="1">
            <a:off x="9968453" y="4413000"/>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flipH="1">
            <a:off x="7131539" y="712849"/>
            <a:ext cx="4419666" cy="4413000"/>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blipFill>
            <a:blip r:embed="rId3">
              <a:grayscl/>
            </a:blip>
            <a:srcRect/>
            <a:stretch>
              <a:fillRect l="-24988" r="-248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102390" y="2353291"/>
            <a:ext cx="580572" cy="580572"/>
            <a:chOff x="9559244" y="124959"/>
            <a:chExt cx="1143454" cy="1143454"/>
          </a:xfrm>
        </p:grpSpPr>
        <p:sp>
          <p:nvSpPr>
            <p:cNvPr id="26" name="椭圆 25"/>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10"/>
            <p:cNvSpPr/>
            <p:nvPr/>
          </p:nvSpPr>
          <p:spPr>
            <a:xfrm>
              <a:off x="9830866" y="360023"/>
              <a:ext cx="600209" cy="673327"/>
            </a:xfrm>
            <a:custGeom>
              <a:avLst/>
              <a:gdLst>
                <a:gd name="connsiteX0" fmla="*/ 16193 w 538132"/>
                <a:gd name="connsiteY0" fmla="*/ 302232 h 603687"/>
                <a:gd name="connsiteX1" fmla="*/ 132346 w 538132"/>
                <a:gd name="connsiteY1" fmla="*/ 302232 h 603687"/>
                <a:gd name="connsiteX2" fmla="*/ 148540 w 538132"/>
                <a:gd name="connsiteY2" fmla="*/ 318399 h 603687"/>
                <a:gd name="connsiteX3" fmla="*/ 148540 w 538132"/>
                <a:gd name="connsiteY3" fmla="*/ 587520 h 603687"/>
                <a:gd name="connsiteX4" fmla="*/ 132346 w 538132"/>
                <a:gd name="connsiteY4" fmla="*/ 603687 h 603687"/>
                <a:gd name="connsiteX5" fmla="*/ 16193 w 538132"/>
                <a:gd name="connsiteY5" fmla="*/ 603687 h 603687"/>
                <a:gd name="connsiteX6" fmla="*/ 0 w 538132"/>
                <a:gd name="connsiteY6" fmla="*/ 587520 h 603687"/>
                <a:gd name="connsiteX7" fmla="*/ 0 w 538132"/>
                <a:gd name="connsiteY7" fmla="*/ 318399 h 603687"/>
                <a:gd name="connsiteX8" fmla="*/ 16193 w 538132"/>
                <a:gd name="connsiteY8" fmla="*/ 302232 h 603687"/>
                <a:gd name="connsiteX9" fmla="*/ 405786 w 538132"/>
                <a:gd name="connsiteY9" fmla="*/ 186857 h 603687"/>
                <a:gd name="connsiteX10" fmla="*/ 521939 w 538132"/>
                <a:gd name="connsiteY10" fmla="*/ 186857 h 603687"/>
                <a:gd name="connsiteX11" fmla="*/ 538132 w 538132"/>
                <a:gd name="connsiteY11" fmla="*/ 203025 h 603687"/>
                <a:gd name="connsiteX12" fmla="*/ 538132 w 538132"/>
                <a:gd name="connsiteY12" fmla="*/ 587520 h 603687"/>
                <a:gd name="connsiteX13" fmla="*/ 521939 w 538132"/>
                <a:gd name="connsiteY13" fmla="*/ 603687 h 603687"/>
                <a:gd name="connsiteX14" fmla="*/ 405786 w 538132"/>
                <a:gd name="connsiteY14" fmla="*/ 603687 h 603687"/>
                <a:gd name="connsiteX15" fmla="*/ 389592 w 538132"/>
                <a:gd name="connsiteY15" fmla="*/ 587520 h 603687"/>
                <a:gd name="connsiteX16" fmla="*/ 389592 w 538132"/>
                <a:gd name="connsiteY16" fmla="*/ 203025 h 603687"/>
                <a:gd name="connsiteX17" fmla="*/ 405786 w 538132"/>
                <a:gd name="connsiteY17" fmla="*/ 186857 h 603687"/>
                <a:gd name="connsiteX18" fmla="*/ 211024 w 538132"/>
                <a:gd name="connsiteY18" fmla="*/ 0 h 603687"/>
                <a:gd name="connsiteX19" fmla="*/ 327177 w 538132"/>
                <a:gd name="connsiteY19" fmla="*/ 0 h 603687"/>
                <a:gd name="connsiteX20" fmla="*/ 343371 w 538132"/>
                <a:gd name="connsiteY20" fmla="*/ 16168 h 603687"/>
                <a:gd name="connsiteX21" fmla="*/ 343371 w 538132"/>
                <a:gd name="connsiteY21" fmla="*/ 587519 h 603687"/>
                <a:gd name="connsiteX22" fmla="*/ 327177 w 538132"/>
                <a:gd name="connsiteY22" fmla="*/ 603687 h 603687"/>
                <a:gd name="connsiteX23" fmla="*/ 211024 w 538132"/>
                <a:gd name="connsiteY23" fmla="*/ 603687 h 603687"/>
                <a:gd name="connsiteX24" fmla="*/ 194831 w 538132"/>
                <a:gd name="connsiteY24" fmla="*/ 587519 h 603687"/>
                <a:gd name="connsiteX25" fmla="*/ 194831 w 538132"/>
                <a:gd name="connsiteY25" fmla="*/ 16168 h 603687"/>
                <a:gd name="connsiteX26" fmla="*/ 211024 w 538132"/>
                <a:gd name="connsiteY2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132" h="603687">
                  <a:moveTo>
                    <a:pt x="16193" y="302232"/>
                  </a:moveTo>
                  <a:lnTo>
                    <a:pt x="132346" y="302232"/>
                  </a:lnTo>
                  <a:cubicBezTo>
                    <a:pt x="141235" y="302232"/>
                    <a:pt x="148540" y="309525"/>
                    <a:pt x="148540" y="318399"/>
                  </a:cubicBezTo>
                  <a:lnTo>
                    <a:pt x="148540" y="587520"/>
                  </a:lnTo>
                  <a:cubicBezTo>
                    <a:pt x="148540" y="596394"/>
                    <a:pt x="141235" y="603687"/>
                    <a:pt x="132346" y="603687"/>
                  </a:cubicBezTo>
                  <a:lnTo>
                    <a:pt x="16193" y="603687"/>
                  </a:lnTo>
                  <a:cubicBezTo>
                    <a:pt x="7305" y="603687"/>
                    <a:pt x="0" y="596394"/>
                    <a:pt x="0" y="587520"/>
                  </a:cubicBezTo>
                  <a:lnTo>
                    <a:pt x="0" y="318399"/>
                  </a:lnTo>
                  <a:cubicBezTo>
                    <a:pt x="0" y="309525"/>
                    <a:pt x="7305" y="302232"/>
                    <a:pt x="16193" y="302232"/>
                  </a:cubicBezTo>
                  <a:close/>
                  <a:moveTo>
                    <a:pt x="405786" y="186857"/>
                  </a:moveTo>
                  <a:lnTo>
                    <a:pt x="521939" y="186857"/>
                  </a:lnTo>
                  <a:cubicBezTo>
                    <a:pt x="530827" y="186857"/>
                    <a:pt x="538132" y="194029"/>
                    <a:pt x="538132" y="203025"/>
                  </a:cubicBezTo>
                  <a:lnTo>
                    <a:pt x="538132" y="587520"/>
                  </a:lnTo>
                  <a:cubicBezTo>
                    <a:pt x="538132" y="596393"/>
                    <a:pt x="530827" y="603687"/>
                    <a:pt x="521939" y="603687"/>
                  </a:cubicBezTo>
                  <a:lnTo>
                    <a:pt x="405786" y="603687"/>
                  </a:lnTo>
                  <a:cubicBezTo>
                    <a:pt x="396897" y="603687"/>
                    <a:pt x="389592" y="596393"/>
                    <a:pt x="389592" y="587520"/>
                  </a:cubicBezTo>
                  <a:lnTo>
                    <a:pt x="389592" y="203025"/>
                  </a:lnTo>
                  <a:cubicBezTo>
                    <a:pt x="389592" y="194029"/>
                    <a:pt x="396897" y="186857"/>
                    <a:pt x="405786" y="186857"/>
                  </a:cubicBezTo>
                  <a:close/>
                  <a:moveTo>
                    <a:pt x="211024" y="0"/>
                  </a:moveTo>
                  <a:lnTo>
                    <a:pt x="327177" y="0"/>
                  </a:lnTo>
                  <a:cubicBezTo>
                    <a:pt x="336066" y="0"/>
                    <a:pt x="343371" y="7294"/>
                    <a:pt x="343371" y="16168"/>
                  </a:cubicBezTo>
                  <a:lnTo>
                    <a:pt x="343371" y="587519"/>
                  </a:lnTo>
                  <a:cubicBezTo>
                    <a:pt x="343371" y="596393"/>
                    <a:pt x="336066" y="603687"/>
                    <a:pt x="327177" y="603687"/>
                  </a:cubicBezTo>
                  <a:lnTo>
                    <a:pt x="211024" y="603687"/>
                  </a:lnTo>
                  <a:cubicBezTo>
                    <a:pt x="202136" y="603687"/>
                    <a:pt x="194831" y="596393"/>
                    <a:pt x="194831" y="587519"/>
                  </a:cubicBezTo>
                  <a:lnTo>
                    <a:pt x="194831" y="16168"/>
                  </a:lnTo>
                  <a:cubicBezTo>
                    <a:pt x="194831" y="7294"/>
                    <a:pt x="202136" y="0"/>
                    <a:pt x="21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8" name="组合 27"/>
          <p:cNvGrpSpPr/>
          <p:nvPr/>
        </p:nvGrpSpPr>
        <p:grpSpPr>
          <a:xfrm>
            <a:off x="1102389" y="4328143"/>
            <a:ext cx="580572" cy="580572"/>
            <a:chOff x="9559244" y="124959"/>
            <a:chExt cx="1143454" cy="1143454"/>
          </a:xfrm>
        </p:grpSpPr>
        <p:sp>
          <p:nvSpPr>
            <p:cNvPr id="29" name="椭圆 28"/>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3"/>
            <p:cNvSpPr/>
            <p:nvPr/>
          </p:nvSpPr>
          <p:spPr>
            <a:xfrm>
              <a:off x="9871210" y="360023"/>
              <a:ext cx="519521" cy="673327"/>
            </a:xfrm>
            <a:custGeom>
              <a:avLst/>
              <a:gdLst>
                <a:gd name="connsiteX0" fmla="*/ 330836 w 459971"/>
                <a:gd name="connsiteY0" fmla="*/ 194468 h 596147"/>
                <a:gd name="connsiteX1" fmla="*/ 363613 w 459971"/>
                <a:gd name="connsiteY1" fmla="*/ 217283 h 596147"/>
                <a:gd name="connsiteX2" fmla="*/ 221578 w 459971"/>
                <a:gd name="connsiteY2" fmla="*/ 420631 h 596147"/>
                <a:gd name="connsiteX3" fmla="*/ 128212 w 459971"/>
                <a:gd name="connsiteY3" fmla="*/ 326397 h 596147"/>
                <a:gd name="connsiteX4" fmla="*/ 156023 w 459971"/>
                <a:gd name="connsiteY4" fmla="*/ 298622 h 596147"/>
                <a:gd name="connsiteX5" fmla="*/ 216612 w 459971"/>
                <a:gd name="connsiteY5" fmla="*/ 359131 h 596147"/>
                <a:gd name="connsiteX6" fmla="*/ 39738 w 459971"/>
                <a:gd name="connsiteY6" fmla="*/ 39677 h 596147"/>
                <a:gd name="connsiteX7" fmla="*/ 39738 w 459971"/>
                <a:gd name="connsiteY7" fmla="*/ 556470 h 596147"/>
                <a:gd name="connsiteX8" fmla="*/ 420233 w 459971"/>
                <a:gd name="connsiteY8" fmla="*/ 556470 h 596147"/>
                <a:gd name="connsiteX9" fmla="*/ 420233 w 459971"/>
                <a:gd name="connsiteY9" fmla="*/ 102168 h 596147"/>
                <a:gd name="connsiteX10" fmla="*/ 353671 w 459971"/>
                <a:gd name="connsiteY10" fmla="*/ 102168 h 596147"/>
                <a:gd name="connsiteX11" fmla="*/ 353671 w 459971"/>
                <a:gd name="connsiteY11" fmla="*/ 39677 h 596147"/>
                <a:gd name="connsiteX12" fmla="*/ 0 w 459971"/>
                <a:gd name="connsiteY12" fmla="*/ 0 h 596147"/>
                <a:gd name="connsiteX13" fmla="*/ 374534 w 459971"/>
                <a:gd name="connsiteY13" fmla="*/ 0 h 596147"/>
                <a:gd name="connsiteX14" fmla="*/ 459971 w 459971"/>
                <a:gd name="connsiteY14" fmla="*/ 82330 h 596147"/>
                <a:gd name="connsiteX15" fmla="*/ 459971 w 459971"/>
                <a:gd name="connsiteY15" fmla="*/ 596147 h 596147"/>
                <a:gd name="connsiteX16" fmla="*/ 0 w 459971"/>
                <a:gd name="connsiteY16" fmla="*/ 596147 h 59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971" h="596147">
                  <a:moveTo>
                    <a:pt x="330836" y="194468"/>
                  </a:moveTo>
                  <a:lnTo>
                    <a:pt x="363613" y="217283"/>
                  </a:lnTo>
                  <a:lnTo>
                    <a:pt x="221578" y="420631"/>
                  </a:lnTo>
                  <a:lnTo>
                    <a:pt x="128212" y="326397"/>
                  </a:lnTo>
                  <a:lnTo>
                    <a:pt x="156023" y="298622"/>
                  </a:lnTo>
                  <a:lnTo>
                    <a:pt x="216612" y="359131"/>
                  </a:lnTo>
                  <a:close/>
                  <a:moveTo>
                    <a:pt x="39738" y="39677"/>
                  </a:moveTo>
                  <a:lnTo>
                    <a:pt x="39738" y="556470"/>
                  </a:lnTo>
                  <a:lnTo>
                    <a:pt x="420233" y="556470"/>
                  </a:lnTo>
                  <a:lnTo>
                    <a:pt x="420233" y="102168"/>
                  </a:lnTo>
                  <a:lnTo>
                    <a:pt x="353671" y="102168"/>
                  </a:lnTo>
                  <a:lnTo>
                    <a:pt x="353671" y="39677"/>
                  </a:lnTo>
                  <a:close/>
                  <a:moveTo>
                    <a:pt x="0" y="0"/>
                  </a:moveTo>
                  <a:lnTo>
                    <a:pt x="374534" y="0"/>
                  </a:lnTo>
                  <a:lnTo>
                    <a:pt x="459971" y="82330"/>
                  </a:lnTo>
                  <a:lnTo>
                    <a:pt x="459971" y="596147"/>
                  </a:lnTo>
                  <a:lnTo>
                    <a:pt x="0" y="5961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6" name="矩形 15"/>
          <p:cNvSpPr/>
          <p:nvPr/>
        </p:nvSpPr>
        <p:spPr>
          <a:xfrm>
            <a:off x="86827" y="221764"/>
            <a:ext cx="5906010" cy="1078950"/>
          </a:xfrm>
          <a:prstGeom prst="rect">
            <a:avLst/>
          </a:prstGeom>
        </p:spPr>
        <p:txBody>
          <a:bodyPr wrap="square">
            <a:spAutoFit/>
            <a:scene3d>
              <a:camera prst="orthographicFront"/>
              <a:lightRig rig="threePt" dir="t"/>
            </a:scene3d>
            <a:sp3d contourW="12700"/>
          </a:bodyPr>
          <a:lstStyle/>
          <a:p>
            <a:pPr>
              <a:lnSpc>
                <a:spcPct val="120000"/>
              </a:lnSpc>
            </a:pPr>
            <a:r>
              <a:rPr lang="en-US" altLang="zh-TW" sz="2800" b="1" dirty="0">
                <a:latin typeface="+mj-lt"/>
              </a:rPr>
              <a:t>Smart, Connected Products and Competitive Advantage</a:t>
            </a:r>
            <a:endParaRPr lang="zh-CN" altLang="en-US" sz="2800" b="1" dirty="0">
              <a:solidFill>
                <a:schemeClr val="accent2"/>
              </a:solidFill>
              <a:latin typeface="+mj-lt"/>
            </a:endParaRPr>
          </a:p>
        </p:txBody>
      </p:sp>
      <p:sp>
        <p:nvSpPr>
          <p:cNvPr id="19" name="矩形 18"/>
          <p:cNvSpPr/>
          <p:nvPr/>
        </p:nvSpPr>
        <p:spPr>
          <a:xfrm>
            <a:off x="1813763" y="2282273"/>
            <a:ext cx="5293961" cy="1015663"/>
          </a:xfrm>
          <a:prstGeom prst="rect">
            <a:avLst/>
          </a:prstGeom>
        </p:spPr>
        <p:txBody>
          <a:bodyPr wrap="square">
            <a:spAutoFit/>
            <a:scene3d>
              <a:camera prst="orthographicFront"/>
              <a:lightRig rig="threePt" dir="t"/>
            </a:scene3d>
            <a:sp3d contourW="12700"/>
          </a:bodyPr>
          <a:lstStyle/>
          <a:p>
            <a:pPr lvl="1"/>
            <a:r>
              <a:rPr lang="en-US" altLang="zh-TW" sz="2000" dirty="0"/>
              <a:t>operational effectiveness is about doing things well, strategic positioning is about doing things </a:t>
            </a:r>
            <a:r>
              <a:rPr lang="en-US" altLang="zh-TW" sz="2000" dirty="0" smtClean="0"/>
              <a:t>differently.</a:t>
            </a:r>
            <a:endParaRPr lang="en-US" altLang="zh-TW" sz="2000" dirty="0"/>
          </a:p>
        </p:txBody>
      </p:sp>
      <p:sp>
        <p:nvSpPr>
          <p:cNvPr id="22" name="矩形 21"/>
          <p:cNvSpPr/>
          <p:nvPr/>
        </p:nvSpPr>
        <p:spPr>
          <a:xfrm>
            <a:off x="1813762" y="4257125"/>
            <a:ext cx="3788752" cy="1015663"/>
          </a:xfrm>
          <a:prstGeom prst="rect">
            <a:avLst/>
          </a:prstGeom>
        </p:spPr>
        <p:txBody>
          <a:bodyPr wrap="square">
            <a:spAutoFit/>
            <a:scene3d>
              <a:camera prst="orthographicFront"/>
              <a:lightRig rig="threePt" dir="t"/>
            </a:scene3d>
            <a:sp3d contourW="12700"/>
          </a:bodyPr>
          <a:lstStyle/>
          <a:p>
            <a:pPr lvl="1"/>
            <a:r>
              <a:rPr lang="en-US" altLang="zh-TW" sz="2000" dirty="0"/>
              <a:t>strategy is to decide not only what to do but what not to do.</a:t>
            </a:r>
            <a:endParaRPr lang="zh-TW" altLang="zh-TW" sz="2000" dirty="0"/>
          </a:p>
        </p:txBody>
      </p:sp>
      <p:sp>
        <p:nvSpPr>
          <p:cNvPr id="31" name="矩形 30"/>
          <p:cNvSpPr/>
          <p:nvPr/>
        </p:nvSpPr>
        <p:spPr>
          <a:xfrm>
            <a:off x="1392675" y="1605201"/>
            <a:ext cx="4938241" cy="461665"/>
          </a:xfrm>
          <a:prstGeom prst="rect">
            <a:avLst/>
          </a:prstGeom>
        </p:spPr>
        <p:txBody>
          <a:bodyPr wrap="square">
            <a:spAutoFit/>
            <a:scene3d>
              <a:camera prst="orthographicFront"/>
              <a:lightRig rig="threePt" dir="t"/>
            </a:scene3d>
            <a:sp3d contourW="12700"/>
          </a:bodyPr>
          <a:lstStyle/>
          <a:p>
            <a:r>
              <a:rPr lang="en-US" altLang="zh-TW" sz="2400" b="1" dirty="0">
                <a:solidFill>
                  <a:schemeClr val="bg2">
                    <a:lumMod val="25000"/>
                  </a:schemeClr>
                </a:solidFill>
              </a:rPr>
              <a:t>S</a:t>
            </a:r>
            <a:r>
              <a:rPr lang="en-US" altLang="zh-TW" sz="2400" b="1" dirty="0" smtClean="0">
                <a:solidFill>
                  <a:schemeClr val="bg2">
                    <a:lumMod val="25000"/>
                  </a:schemeClr>
                </a:solidFill>
              </a:rPr>
              <a:t>trategic </a:t>
            </a:r>
            <a:r>
              <a:rPr lang="en-US" altLang="zh-TW" sz="2400" b="1" dirty="0">
                <a:solidFill>
                  <a:schemeClr val="bg2">
                    <a:lumMod val="25000"/>
                  </a:schemeClr>
                </a:solidFill>
              </a:rPr>
              <a:t>P</a:t>
            </a:r>
            <a:r>
              <a:rPr lang="en-US" altLang="zh-TW" sz="2400" b="1" dirty="0" smtClean="0">
                <a:solidFill>
                  <a:schemeClr val="bg2">
                    <a:lumMod val="25000"/>
                  </a:schemeClr>
                </a:solidFill>
              </a:rPr>
              <a:t>ositioning</a:t>
            </a:r>
            <a:endParaRPr lang="en-US" altLang="zh-TW" sz="2400" b="1" dirty="0">
              <a:solidFill>
                <a:schemeClr val="bg2">
                  <a:lumMod val="25000"/>
                </a:schemeClr>
              </a:solidFill>
            </a:endParaRPr>
          </a:p>
        </p:txBody>
      </p:sp>
      <p:sp>
        <p:nvSpPr>
          <p:cNvPr id="17" name="文本框 20"/>
          <p:cNvSpPr txBox="1"/>
          <p:nvPr/>
        </p:nvSpPr>
        <p:spPr>
          <a:xfrm>
            <a:off x="1166984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25</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6638583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1+#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1+#ppt_w/2"/>
                                          </p:val>
                                        </p:tav>
                                        <p:tav tm="100000">
                                          <p:val>
                                            <p:strVal val="#ppt_x"/>
                                          </p:val>
                                        </p:tav>
                                      </p:tavLst>
                                    </p:anim>
                                    <p:anim calcmode="lin" valueType="num">
                                      <p:cBhvr additive="base">
                                        <p:cTn id="16" dur="1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1+#ppt_w/2"/>
                                          </p:val>
                                        </p:tav>
                                        <p:tav tm="100000">
                                          <p:val>
                                            <p:strVal val="#ppt_x"/>
                                          </p:val>
                                        </p:tav>
                                      </p:tavLst>
                                    </p:anim>
                                    <p:anim calcmode="lin" valueType="num">
                                      <p:cBhvr additive="base">
                                        <p:cTn id="24" dur="1000" fill="hold"/>
                                        <p:tgtEl>
                                          <p:spTgt spid="8"/>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childTnLst>
                          </p:cTn>
                        </p:par>
                        <p:par>
                          <p:cTn id="37" fill="hold">
                            <p:stCondLst>
                              <p:cond delay="2500"/>
                            </p:stCondLst>
                            <p:childTnLst>
                              <p:par>
                                <p:cTn id="38" presetID="2" presetClass="entr" presetSubtype="4"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3500"/>
                            </p:stCondLst>
                            <p:childTnLst>
                              <p:par>
                                <p:cTn id="49" presetID="2" presetClass="entr" presetSubtype="4" fill="hold" grpId="0"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par>
                          <p:cTn id="53" fill="hold">
                            <p:stCondLst>
                              <p:cond delay="4000"/>
                            </p:stCondLst>
                            <p:childTnLst>
                              <p:par>
                                <p:cTn id="54" presetID="22" presetClass="entr" presetSubtype="8"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9" grpId="0"/>
      <p:bldP spid="22" grpId="0"/>
      <p:bldP spid="31"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任意多边形 2"/>
          <p:cNvSpPr/>
          <p:nvPr/>
        </p:nvSpPr>
        <p:spPr>
          <a:xfrm>
            <a:off x="-36657" y="-17050"/>
            <a:ext cx="5326743" cy="5318709"/>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 name="直接连接符 3"/>
          <p:cNvCxnSpPr/>
          <p:nvPr/>
        </p:nvCxnSpPr>
        <p:spPr>
          <a:xfrm flipH="1">
            <a:off x="891150" y="76056"/>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平行四边形 5"/>
          <p:cNvSpPr/>
          <p:nvPr/>
        </p:nvSpPr>
        <p:spPr>
          <a:xfrm>
            <a:off x="345481" y="3839083"/>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9" name="组合 38"/>
          <p:cNvGrpSpPr/>
          <p:nvPr/>
        </p:nvGrpSpPr>
        <p:grpSpPr>
          <a:xfrm>
            <a:off x="3947886" y="2284338"/>
            <a:ext cx="667657" cy="667657"/>
            <a:chOff x="6952343" y="-1290029"/>
            <a:chExt cx="1219200" cy="1219200"/>
          </a:xfrm>
        </p:grpSpPr>
        <p:sp>
          <p:nvSpPr>
            <p:cNvPr id="40" name="椭圆 39"/>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sp>
          <p:nvSpPr>
            <p:cNvPr id="41" name="椭圆 7"/>
            <p:cNvSpPr/>
            <p:nvPr/>
          </p:nvSpPr>
          <p:spPr>
            <a:xfrm>
              <a:off x="7308851" y="-957943"/>
              <a:ext cx="506183" cy="555028"/>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grpSp>
      <p:sp>
        <p:nvSpPr>
          <p:cNvPr id="11" name="椭圆 10"/>
          <p:cNvSpPr/>
          <p:nvPr/>
        </p:nvSpPr>
        <p:spPr>
          <a:xfrm>
            <a:off x="3947886" y="4634004"/>
            <a:ext cx="667657" cy="667657"/>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45" name="组合 44"/>
          <p:cNvGrpSpPr/>
          <p:nvPr/>
        </p:nvGrpSpPr>
        <p:grpSpPr>
          <a:xfrm>
            <a:off x="3947886" y="4634002"/>
            <a:ext cx="667657" cy="667657"/>
            <a:chOff x="6952343" y="-1290029"/>
            <a:chExt cx="1219200" cy="1219200"/>
          </a:xfrm>
        </p:grpSpPr>
        <p:sp>
          <p:nvSpPr>
            <p:cNvPr id="46" name="椭圆 45"/>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sp>
          <p:nvSpPr>
            <p:cNvPr id="47" name="椭圆 15"/>
            <p:cNvSpPr/>
            <p:nvPr/>
          </p:nvSpPr>
          <p:spPr>
            <a:xfrm>
              <a:off x="7284429" y="-949588"/>
              <a:ext cx="555028" cy="53831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grpSp>
      <p:grpSp>
        <p:nvGrpSpPr>
          <p:cNvPr id="42" name="组合 41"/>
          <p:cNvGrpSpPr/>
          <p:nvPr/>
        </p:nvGrpSpPr>
        <p:grpSpPr>
          <a:xfrm>
            <a:off x="7823201" y="2284338"/>
            <a:ext cx="667657" cy="667657"/>
            <a:chOff x="6952343" y="-1290029"/>
            <a:chExt cx="1219200" cy="1219200"/>
          </a:xfrm>
        </p:grpSpPr>
        <p:sp>
          <p:nvSpPr>
            <p:cNvPr id="43" name="椭圆 42"/>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sp>
          <p:nvSpPr>
            <p:cNvPr id="44" name="椭圆 18"/>
            <p:cNvSpPr/>
            <p:nvPr/>
          </p:nvSpPr>
          <p:spPr>
            <a:xfrm>
              <a:off x="7284429" y="-957362"/>
              <a:ext cx="555028" cy="553866"/>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grpSp>
      <p:grpSp>
        <p:nvGrpSpPr>
          <p:cNvPr id="48" name="组合 47"/>
          <p:cNvGrpSpPr/>
          <p:nvPr/>
        </p:nvGrpSpPr>
        <p:grpSpPr>
          <a:xfrm>
            <a:off x="7823201" y="4634002"/>
            <a:ext cx="667657" cy="667657"/>
            <a:chOff x="6952343" y="-1290029"/>
            <a:chExt cx="1219200" cy="1219200"/>
          </a:xfrm>
        </p:grpSpPr>
        <p:sp>
          <p:nvSpPr>
            <p:cNvPr id="49" name="椭圆 48"/>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sp>
          <p:nvSpPr>
            <p:cNvPr id="50" name="椭圆 21"/>
            <p:cNvSpPr/>
            <p:nvPr/>
          </p:nvSpPr>
          <p:spPr>
            <a:xfrm>
              <a:off x="7284429" y="-952531"/>
              <a:ext cx="555028" cy="5442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solidFill>
                  <a:srgbClr val="FFFFFF"/>
                </a:solidFill>
              </a:endParaRPr>
            </a:p>
          </p:txBody>
        </p:sp>
      </p:grpSp>
      <p:sp>
        <p:nvSpPr>
          <p:cNvPr id="24" name="矩形 23"/>
          <p:cNvSpPr/>
          <p:nvPr/>
        </p:nvSpPr>
        <p:spPr>
          <a:xfrm rot="18903094">
            <a:off x="-469180" y="1129118"/>
            <a:ext cx="5055285" cy="1596014"/>
          </a:xfrm>
          <a:prstGeom prst="rect">
            <a:avLst/>
          </a:prstGeom>
        </p:spPr>
        <p:txBody>
          <a:bodyPr wrap="square">
            <a:spAutoFit/>
            <a:scene3d>
              <a:camera prst="orthographicFront"/>
              <a:lightRig rig="threePt" dir="t"/>
            </a:scene3d>
            <a:sp3d contourW="12700"/>
          </a:bodyPr>
          <a:lstStyle/>
          <a:p>
            <a:pPr algn="ctr">
              <a:lnSpc>
                <a:spcPct val="120000"/>
              </a:lnSpc>
            </a:pPr>
            <a:r>
              <a:rPr lang="en-US" altLang="zh-TW" sz="2800" b="1" dirty="0" smtClean="0"/>
              <a:t>Design</a:t>
            </a:r>
            <a:r>
              <a:rPr lang="en-US" altLang="zh-TW" sz="2800" b="1" dirty="0"/>
              <a:t>, service, marketing, human resources, and security</a:t>
            </a:r>
            <a:endParaRPr lang="zh-CN" altLang="en-US" sz="2800" b="1" dirty="0">
              <a:solidFill>
                <a:srgbClr val="2C2E32"/>
              </a:solidFill>
            </a:endParaRPr>
          </a:p>
        </p:txBody>
      </p:sp>
      <p:sp>
        <p:nvSpPr>
          <p:cNvPr id="28" name="矩形 27"/>
          <p:cNvSpPr/>
          <p:nvPr/>
        </p:nvSpPr>
        <p:spPr>
          <a:xfrm>
            <a:off x="4737932" y="1817284"/>
            <a:ext cx="2501951" cy="1905073"/>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smtClean="0">
                <a:solidFill>
                  <a:srgbClr val="FFFFFF"/>
                </a:solidFill>
              </a:rPr>
              <a:t>Achieve </a:t>
            </a:r>
            <a:r>
              <a:rPr lang="en-US" altLang="zh-CN" sz="2000" b="1" dirty="0">
                <a:solidFill>
                  <a:srgbClr val="FFFFFF"/>
                </a:solidFill>
              </a:rPr>
              <a:t>hardware standardization through software-based customization</a:t>
            </a:r>
          </a:p>
        </p:txBody>
      </p:sp>
      <p:sp>
        <p:nvSpPr>
          <p:cNvPr id="31" name="矩形 30"/>
          <p:cNvSpPr/>
          <p:nvPr/>
        </p:nvSpPr>
        <p:spPr>
          <a:xfrm>
            <a:off x="8617835" y="2160289"/>
            <a:ext cx="2501951" cy="797078"/>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rgbClr val="FFFFFF"/>
                </a:solidFill>
              </a:rPr>
              <a:t>E</a:t>
            </a:r>
            <a:r>
              <a:rPr lang="en-US" altLang="zh-CN" sz="2000" b="1" dirty="0" smtClean="0">
                <a:solidFill>
                  <a:srgbClr val="FFFFFF"/>
                </a:solidFill>
              </a:rPr>
              <a:t>nable </a:t>
            </a:r>
            <a:r>
              <a:rPr lang="en-US" altLang="zh-CN" sz="2000" b="1" dirty="0">
                <a:solidFill>
                  <a:srgbClr val="FFFFFF"/>
                </a:solidFill>
              </a:rPr>
              <a:t>personalization</a:t>
            </a:r>
          </a:p>
        </p:txBody>
      </p:sp>
      <p:sp>
        <p:nvSpPr>
          <p:cNvPr id="34" name="矩形 33"/>
          <p:cNvSpPr/>
          <p:nvPr/>
        </p:nvSpPr>
        <p:spPr>
          <a:xfrm>
            <a:off x="4737931" y="4488918"/>
            <a:ext cx="2501951" cy="1535741"/>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rgbClr val="FFFFFF"/>
                </a:solidFill>
              </a:rPr>
              <a:t>I</a:t>
            </a:r>
            <a:r>
              <a:rPr lang="en-US" altLang="zh-CN" sz="2000" b="1" dirty="0" smtClean="0">
                <a:solidFill>
                  <a:srgbClr val="FFFFFF"/>
                </a:solidFill>
              </a:rPr>
              <a:t>ncorporate </a:t>
            </a:r>
            <a:r>
              <a:rPr lang="en-US" altLang="zh-CN" sz="2000" b="1" dirty="0">
                <a:solidFill>
                  <a:srgbClr val="FFFFFF"/>
                </a:solidFill>
              </a:rPr>
              <a:t>the ability to support ongoing product upgrades</a:t>
            </a:r>
          </a:p>
        </p:txBody>
      </p:sp>
      <p:sp>
        <p:nvSpPr>
          <p:cNvPr id="37" name="矩形 36"/>
          <p:cNvSpPr/>
          <p:nvPr/>
        </p:nvSpPr>
        <p:spPr>
          <a:xfrm>
            <a:off x="8617835" y="4458409"/>
            <a:ext cx="2501951" cy="1166410"/>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smtClean="0">
                <a:solidFill>
                  <a:srgbClr val="FFFFFF"/>
                </a:solidFill>
              </a:rPr>
              <a:t>Enable </a:t>
            </a:r>
            <a:r>
              <a:rPr lang="en-US" altLang="zh-CN" sz="2000" b="1" dirty="0">
                <a:solidFill>
                  <a:srgbClr val="FFFFFF"/>
                </a:solidFill>
              </a:rPr>
              <a:t>predictive, enhanced, or remote service.</a:t>
            </a:r>
          </a:p>
        </p:txBody>
      </p:sp>
      <p:sp>
        <p:nvSpPr>
          <p:cNvPr id="51" name="矩形 50"/>
          <p:cNvSpPr/>
          <p:nvPr/>
        </p:nvSpPr>
        <p:spPr>
          <a:xfrm>
            <a:off x="5321250" y="488838"/>
            <a:ext cx="2501951" cy="5618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rgbClr val="FFFFFF"/>
                </a:solidFill>
              </a:rPr>
              <a:t>Design.</a:t>
            </a:r>
          </a:p>
        </p:txBody>
      </p:sp>
      <p:sp>
        <p:nvSpPr>
          <p:cNvPr id="25"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26</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5269963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0-#ppt_w/2"/>
                                          </p:val>
                                        </p:tav>
                                        <p:tav tm="100000">
                                          <p:val>
                                            <p:strVal val="#ppt_x"/>
                                          </p:val>
                                        </p:tav>
                                      </p:tavLst>
                                    </p:anim>
                                    <p:anim calcmode="lin" valueType="num">
                                      <p:cBhvr additive="base">
                                        <p:cTn id="16" dur="10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animEffect transition="in" filter="fade">
                                      <p:cBhvr>
                                        <p:cTn id="22" dur="500"/>
                                        <p:tgtEl>
                                          <p:spTgt spid="3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par>
                                <p:cTn id="28" presetID="53" presetClass="entr" presetSubtype="16"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par>
                                <p:cTn id="33" presetID="53" presetClass="entr" presetSubtype="16"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p:cTn id="35" dur="500" fill="hold"/>
                                        <p:tgtEl>
                                          <p:spTgt spid="42"/>
                                        </p:tgtEl>
                                        <p:attrNameLst>
                                          <p:attrName>ppt_w</p:attrName>
                                        </p:attrNameLst>
                                      </p:cBhvr>
                                      <p:tavLst>
                                        <p:tav tm="0">
                                          <p:val>
                                            <p:fltVal val="0"/>
                                          </p:val>
                                        </p:tav>
                                        <p:tav tm="100000">
                                          <p:val>
                                            <p:strVal val="#ppt_w"/>
                                          </p:val>
                                        </p:tav>
                                      </p:tavLst>
                                    </p:anim>
                                    <p:anim calcmode="lin" valueType="num">
                                      <p:cBhvr>
                                        <p:cTn id="36" dur="500" fill="hold"/>
                                        <p:tgtEl>
                                          <p:spTgt spid="42"/>
                                        </p:tgtEl>
                                        <p:attrNameLst>
                                          <p:attrName>ppt_h</p:attrName>
                                        </p:attrNameLst>
                                      </p:cBhvr>
                                      <p:tavLst>
                                        <p:tav tm="0">
                                          <p:val>
                                            <p:fltVal val="0"/>
                                          </p:val>
                                        </p:tav>
                                        <p:tav tm="100000">
                                          <p:val>
                                            <p:strVal val="#ppt_h"/>
                                          </p:val>
                                        </p:tav>
                                      </p:tavLst>
                                    </p:anim>
                                    <p:animEffect transition="in" filter="fade">
                                      <p:cBhvr>
                                        <p:cTn id="37" dur="500"/>
                                        <p:tgtEl>
                                          <p:spTgt spid="42"/>
                                        </p:tgtEl>
                                      </p:cBhvr>
                                    </p:animEffect>
                                  </p:childTnLst>
                                </p:cTn>
                              </p:par>
                              <p:par>
                                <p:cTn id="38" presetID="53" presetClass="entr" presetSubtype="16"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p:cTn id="40" dur="500" fill="hold"/>
                                        <p:tgtEl>
                                          <p:spTgt spid="48"/>
                                        </p:tgtEl>
                                        <p:attrNameLst>
                                          <p:attrName>ppt_w</p:attrName>
                                        </p:attrNameLst>
                                      </p:cBhvr>
                                      <p:tavLst>
                                        <p:tav tm="0">
                                          <p:val>
                                            <p:fltVal val="0"/>
                                          </p:val>
                                        </p:tav>
                                        <p:tav tm="100000">
                                          <p:val>
                                            <p:strVal val="#ppt_w"/>
                                          </p:val>
                                        </p:tav>
                                      </p:tavLst>
                                    </p:anim>
                                    <p:anim calcmode="lin" valueType="num">
                                      <p:cBhvr>
                                        <p:cTn id="41" dur="500" fill="hold"/>
                                        <p:tgtEl>
                                          <p:spTgt spid="48"/>
                                        </p:tgtEl>
                                        <p:attrNameLst>
                                          <p:attrName>ppt_h</p:attrName>
                                        </p:attrNameLst>
                                      </p:cBhvr>
                                      <p:tavLst>
                                        <p:tav tm="0">
                                          <p:val>
                                            <p:fltVal val="0"/>
                                          </p:val>
                                        </p:tav>
                                        <p:tav tm="100000">
                                          <p:val>
                                            <p:strVal val="#ppt_h"/>
                                          </p:val>
                                        </p:tav>
                                      </p:tavLst>
                                    </p:anim>
                                    <p:animEffect transition="in" filter="fade">
                                      <p:cBhvr>
                                        <p:cTn id="42" dur="500"/>
                                        <p:tgtEl>
                                          <p:spTgt spid="48"/>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203862" y="5545635"/>
            <a:ext cx="4030054" cy="707886"/>
          </a:xfrm>
          <a:prstGeom prst="rect">
            <a:avLst/>
          </a:prstGeom>
          <a:noFill/>
        </p:spPr>
        <p:txBody>
          <a:bodyPr wrap="square" rtlCol="0" anchor="ctr">
            <a:spAutoFit/>
          </a:bodyPr>
          <a:lstStyle/>
          <a:p>
            <a:r>
              <a:rPr lang="en-US" altLang="zh-TW" sz="2000" b="1" dirty="0"/>
              <a:t>Data on product usage and performance</a:t>
            </a:r>
            <a:endParaRPr lang="ko-KR" altLang="en-US" sz="2000" b="1" dirty="0">
              <a:solidFill>
                <a:schemeClr val="tx1">
                  <a:lumMod val="65000"/>
                  <a:lumOff val="35000"/>
                </a:schemeClr>
              </a:solidFill>
              <a:cs typeface="Arial" pitchFamily="34" charset="0"/>
            </a:endParaRPr>
          </a:p>
        </p:txBody>
      </p:sp>
      <p:sp>
        <p:nvSpPr>
          <p:cNvPr id="9" name="TextBox 8"/>
          <p:cNvSpPr txBox="1"/>
          <p:nvPr/>
        </p:nvSpPr>
        <p:spPr>
          <a:xfrm>
            <a:off x="7482323" y="4916841"/>
            <a:ext cx="4030054" cy="400110"/>
          </a:xfrm>
          <a:prstGeom prst="rect">
            <a:avLst/>
          </a:prstGeom>
          <a:noFill/>
        </p:spPr>
        <p:txBody>
          <a:bodyPr wrap="square" rtlCol="0" anchor="ctr">
            <a:spAutoFit/>
          </a:bodyPr>
          <a:lstStyle/>
          <a:p>
            <a:pPr lvl="1"/>
            <a:r>
              <a:rPr lang="en-US" altLang="zh-TW" sz="2000" b="1" dirty="0"/>
              <a:t>Product usage data</a:t>
            </a:r>
          </a:p>
        </p:txBody>
      </p:sp>
      <p:sp>
        <p:nvSpPr>
          <p:cNvPr id="12" name="TextBox 11"/>
          <p:cNvSpPr txBox="1"/>
          <p:nvPr/>
        </p:nvSpPr>
        <p:spPr>
          <a:xfrm>
            <a:off x="7327870" y="3939249"/>
            <a:ext cx="4030054" cy="369332"/>
          </a:xfrm>
          <a:prstGeom prst="rect">
            <a:avLst/>
          </a:prstGeom>
          <a:noFill/>
        </p:spPr>
        <p:txBody>
          <a:bodyPr wrap="square" rtlCol="0" anchor="ctr">
            <a:spAutoFit/>
          </a:bodyPr>
          <a:lstStyle/>
          <a:p>
            <a:pPr lvl="1"/>
            <a:r>
              <a:rPr lang="en-US" altLang="zh-TW" b="1" dirty="0" smtClean="0"/>
              <a:t>Design </a:t>
            </a:r>
            <a:r>
              <a:rPr lang="en-US" altLang="zh-TW" b="1" dirty="0"/>
              <a:t>for service</a:t>
            </a:r>
            <a:endParaRPr lang="zh-TW" altLang="zh-TW" dirty="0"/>
          </a:p>
        </p:txBody>
      </p:sp>
      <p:grpSp>
        <p:nvGrpSpPr>
          <p:cNvPr id="16" name="Group 15"/>
          <p:cNvGrpSpPr/>
          <p:nvPr/>
        </p:nvGrpSpPr>
        <p:grpSpPr>
          <a:xfrm>
            <a:off x="4187653" y="1995853"/>
            <a:ext cx="3489132" cy="4036913"/>
            <a:chOff x="2939601" y="1312886"/>
            <a:chExt cx="2616849" cy="3027685"/>
          </a:xfrm>
          <a:solidFill>
            <a:srgbClr val="E46C0A"/>
          </a:solidFill>
        </p:grpSpPr>
        <p:sp>
          <p:nvSpPr>
            <p:cNvPr id="17" name="Oval 16"/>
            <p:cNvSpPr/>
            <p:nvPr/>
          </p:nvSpPr>
          <p:spPr>
            <a:xfrm>
              <a:off x="4330233" y="3651871"/>
              <a:ext cx="688701" cy="688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8" name="Oval 17"/>
            <p:cNvSpPr/>
            <p:nvPr/>
          </p:nvSpPr>
          <p:spPr>
            <a:xfrm>
              <a:off x="4168102" y="1312886"/>
              <a:ext cx="1027469" cy="102746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9" name="Oval 18"/>
            <p:cNvSpPr/>
            <p:nvPr/>
          </p:nvSpPr>
          <p:spPr>
            <a:xfrm>
              <a:off x="3216521" y="1675966"/>
              <a:ext cx="958864" cy="9588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20" name="Oval 19"/>
            <p:cNvSpPr/>
            <p:nvPr/>
          </p:nvSpPr>
          <p:spPr>
            <a:xfrm>
              <a:off x="2939601" y="2624795"/>
              <a:ext cx="890374" cy="8903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1" name="Oval 20"/>
            <p:cNvSpPr/>
            <p:nvPr/>
          </p:nvSpPr>
          <p:spPr>
            <a:xfrm>
              <a:off x="3419336" y="3450476"/>
              <a:ext cx="821884" cy="8218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2" name="Oval 21"/>
            <p:cNvSpPr/>
            <p:nvPr/>
          </p:nvSpPr>
          <p:spPr>
            <a:xfrm>
              <a:off x="4939355" y="3291830"/>
              <a:ext cx="617095" cy="617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3" name="Oval 22"/>
            <p:cNvSpPr/>
            <p:nvPr/>
          </p:nvSpPr>
          <p:spPr>
            <a:xfrm>
              <a:off x="4989419" y="2708451"/>
              <a:ext cx="518942" cy="5189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26" name="TextBox 25"/>
          <p:cNvSpPr txBox="1"/>
          <p:nvPr/>
        </p:nvSpPr>
        <p:spPr>
          <a:xfrm>
            <a:off x="576871" y="5026545"/>
            <a:ext cx="4030054" cy="1015663"/>
          </a:xfrm>
          <a:prstGeom prst="rect">
            <a:avLst/>
          </a:prstGeom>
          <a:noFill/>
        </p:spPr>
        <p:txBody>
          <a:bodyPr wrap="square" rtlCol="0" anchor="ctr">
            <a:spAutoFit/>
          </a:bodyPr>
          <a:lstStyle/>
          <a:p>
            <a:pPr lvl="1" algn="r"/>
            <a:r>
              <a:rPr lang="en-US" altLang="zh-TW" sz="2000" b="1" dirty="0"/>
              <a:t>Early warnings about impending failure of parts or components</a:t>
            </a:r>
          </a:p>
        </p:txBody>
      </p:sp>
      <p:sp>
        <p:nvSpPr>
          <p:cNvPr id="29" name="TextBox 28"/>
          <p:cNvSpPr txBox="1"/>
          <p:nvPr/>
        </p:nvSpPr>
        <p:spPr>
          <a:xfrm>
            <a:off x="214377" y="3871421"/>
            <a:ext cx="3918395" cy="707886"/>
          </a:xfrm>
          <a:prstGeom prst="rect">
            <a:avLst/>
          </a:prstGeom>
          <a:noFill/>
        </p:spPr>
        <p:txBody>
          <a:bodyPr wrap="square" rtlCol="0" anchor="ctr">
            <a:spAutoFit/>
          </a:bodyPr>
          <a:lstStyle/>
          <a:p>
            <a:pPr lvl="1" algn="r"/>
            <a:r>
              <a:rPr lang="en-US" altLang="zh-TW" sz="2000" b="1" dirty="0"/>
              <a:t>Real-time product usage and performance data</a:t>
            </a:r>
          </a:p>
        </p:txBody>
      </p:sp>
      <p:sp>
        <p:nvSpPr>
          <p:cNvPr id="32" name="TextBox 31"/>
          <p:cNvSpPr txBox="1"/>
          <p:nvPr/>
        </p:nvSpPr>
        <p:spPr>
          <a:xfrm>
            <a:off x="446862" y="2408519"/>
            <a:ext cx="4030054" cy="1015663"/>
          </a:xfrm>
          <a:prstGeom prst="rect">
            <a:avLst/>
          </a:prstGeom>
          <a:noFill/>
        </p:spPr>
        <p:txBody>
          <a:bodyPr wrap="square" rtlCol="0" anchor="ctr">
            <a:spAutoFit/>
          </a:bodyPr>
          <a:lstStyle/>
          <a:p>
            <a:pPr lvl="1" algn="r"/>
            <a:r>
              <a:rPr lang="en-US" altLang="zh-TW" sz="2000" b="1" dirty="0"/>
              <a:t>New service organizational structures and delivery processes</a:t>
            </a:r>
            <a:r>
              <a:rPr lang="en-US" altLang="zh-TW" sz="2000" dirty="0"/>
              <a:t> </a:t>
            </a:r>
          </a:p>
        </p:txBody>
      </p:sp>
      <p:sp>
        <p:nvSpPr>
          <p:cNvPr id="33" name="Block Arc 14"/>
          <p:cNvSpPr/>
          <p:nvPr/>
        </p:nvSpPr>
        <p:spPr>
          <a:xfrm rot="16200000">
            <a:off x="5785143" y="3846920"/>
            <a:ext cx="779036" cy="779549"/>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34" name="Rounded Rectangle 27"/>
          <p:cNvSpPr/>
          <p:nvPr/>
        </p:nvSpPr>
        <p:spPr>
          <a:xfrm>
            <a:off x="7122867" y="4090035"/>
            <a:ext cx="310959" cy="23885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5" name="Rectangle 9"/>
          <p:cNvSpPr/>
          <p:nvPr/>
        </p:nvSpPr>
        <p:spPr>
          <a:xfrm>
            <a:off x="4962067" y="2900107"/>
            <a:ext cx="468108" cy="43818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6" name="Rounded Rectangle 7"/>
          <p:cNvSpPr/>
          <p:nvPr/>
        </p:nvSpPr>
        <p:spPr>
          <a:xfrm>
            <a:off x="7122867" y="4890737"/>
            <a:ext cx="359456" cy="31020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7" name="Round Same Side Corner Rectangle 36"/>
          <p:cNvSpPr/>
          <p:nvPr/>
        </p:nvSpPr>
        <p:spPr>
          <a:xfrm>
            <a:off x="6299194" y="5438236"/>
            <a:ext cx="403535" cy="319041"/>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8" name="Oval 7"/>
          <p:cNvSpPr/>
          <p:nvPr/>
        </p:nvSpPr>
        <p:spPr>
          <a:xfrm>
            <a:off x="6230341" y="2400539"/>
            <a:ext cx="560583" cy="5605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39" name="Rectangle 30"/>
          <p:cNvSpPr/>
          <p:nvPr/>
        </p:nvSpPr>
        <p:spPr>
          <a:xfrm>
            <a:off x="5149401" y="5178400"/>
            <a:ext cx="393121" cy="391973"/>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0" name="Rectangle 9"/>
          <p:cNvSpPr/>
          <p:nvPr/>
        </p:nvSpPr>
        <p:spPr>
          <a:xfrm>
            <a:off x="4554588" y="4101443"/>
            <a:ext cx="439765" cy="439051"/>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41" name="矩形 40"/>
          <p:cNvSpPr/>
          <p:nvPr/>
        </p:nvSpPr>
        <p:spPr>
          <a:xfrm>
            <a:off x="48209" y="123588"/>
            <a:ext cx="11710027" cy="683264"/>
          </a:xfrm>
          <a:prstGeom prst="rect">
            <a:avLst/>
          </a:prstGeom>
        </p:spPr>
        <p:txBody>
          <a:bodyPr wrap="square">
            <a:spAutoFit/>
            <a:scene3d>
              <a:camera prst="orthographicFront"/>
              <a:lightRig rig="threePt" dir="t"/>
            </a:scene3d>
            <a:sp3d contourW="12700"/>
          </a:bodyPr>
          <a:lstStyle/>
          <a:p>
            <a:pPr algn="ctr">
              <a:lnSpc>
                <a:spcPct val="120000"/>
              </a:lnSpc>
            </a:pPr>
            <a:r>
              <a:rPr lang="en-US" altLang="zh-TW" sz="3200" b="1" dirty="0"/>
              <a:t>Design, service, marketing, human resources, and security</a:t>
            </a:r>
            <a:endParaRPr lang="zh-CN" altLang="en-US" sz="3200" b="1" dirty="0">
              <a:solidFill>
                <a:srgbClr val="2C2E32"/>
              </a:solidFill>
            </a:endParaRPr>
          </a:p>
        </p:txBody>
      </p:sp>
      <p:sp>
        <p:nvSpPr>
          <p:cNvPr id="43" name="矩形 42"/>
          <p:cNvSpPr/>
          <p:nvPr/>
        </p:nvSpPr>
        <p:spPr>
          <a:xfrm>
            <a:off x="633146" y="1057295"/>
            <a:ext cx="2818400" cy="461665"/>
          </a:xfrm>
          <a:prstGeom prst="rect">
            <a:avLst/>
          </a:prstGeom>
        </p:spPr>
        <p:txBody>
          <a:bodyPr wrap="none">
            <a:spAutoFit/>
          </a:bodyPr>
          <a:lstStyle/>
          <a:p>
            <a:r>
              <a:rPr lang="en-US" altLang="zh-TW" sz="2400" b="1" dirty="0"/>
              <a:t>After-sale service</a:t>
            </a:r>
            <a:r>
              <a:rPr lang="en-US" altLang="zh-TW" b="1" dirty="0"/>
              <a:t>.</a:t>
            </a:r>
          </a:p>
        </p:txBody>
      </p:sp>
      <p:sp>
        <p:nvSpPr>
          <p:cNvPr id="27"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27</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7805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6" presetClass="entr" presetSubtype="32"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circle(out)">
                                      <p:cBhvr>
                                        <p:cTn id="15" dur="2000"/>
                                        <p:tgtEl>
                                          <p:spTgt spid="16"/>
                                        </p:tgtEl>
                                      </p:cBhvr>
                                    </p:animEffect>
                                  </p:childTnLst>
                                </p:cTn>
                              </p:par>
                            </p:childTnLst>
                          </p:cTn>
                        </p:par>
                        <p:par>
                          <p:cTn id="16" fill="hold">
                            <p:stCondLst>
                              <p:cond delay="2500"/>
                            </p:stCondLst>
                            <p:childTnLst>
                              <p:par>
                                <p:cTn id="17" presetID="14" presetClass="entr" presetSubtype="1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randombar(horizontal)">
                                      <p:cBhvr>
                                        <p:cTn id="19" dur="500"/>
                                        <p:tgtEl>
                                          <p:spTgt spid="32"/>
                                        </p:tgtEl>
                                      </p:cBhvr>
                                    </p:animEffect>
                                  </p:childTnLst>
                                </p:cTn>
                              </p:par>
                            </p:childTnLst>
                          </p:cTn>
                        </p:par>
                        <p:par>
                          <p:cTn id="20" fill="hold">
                            <p:stCondLst>
                              <p:cond delay="3000"/>
                            </p:stCondLst>
                            <p:childTnLst>
                              <p:par>
                                <p:cTn id="21" presetID="14" presetClass="entr" presetSubtype="1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horizontal)">
                                      <p:cBhvr>
                                        <p:cTn id="23" dur="500"/>
                                        <p:tgtEl>
                                          <p:spTgt spid="29"/>
                                        </p:tgtEl>
                                      </p:cBhvr>
                                    </p:animEffect>
                                  </p:childTnLst>
                                </p:cTn>
                              </p:par>
                            </p:childTnLst>
                          </p:cTn>
                        </p:par>
                        <p:par>
                          <p:cTn id="24" fill="hold">
                            <p:stCondLst>
                              <p:cond delay="3500"/>
                            </p:stCondLst>
                            <p:childTnLst>
                              <p:par>
                                <p:cTn id="25" presetID="14" presetClass="entr" presetSubtype="1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childTnLst>
                          </p:cTn>
                        </p:par>
                        <p:par>
                          <p:cTn id="28" fill="hold">
                            <p:stCondLst>
                              <p:cond delay="4000"/>
                            </p:stCondLst>
                            <p:childTnLst>
                              <p:par>
                                <p:cTn id="29" presetID="14" presetClass="entr" presetSubtype="1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par>
                          <p:cTn id="32" fill="hold">
                            <p:stCondLst>
                              <p:cond delay="4500"/>
                            </p:stCondLst>
                            <p:childTnLst>
                              <p:par>
                                <p:cTn id="33" presetID="14"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randombar(horizontal)">
                                      <p:cBhvr>
                                        <p:cTn id="35" dur="500"/>
                                        <p:tgtEl>
                                          <p:spTgt spid="9"/>
                                        </p:tgtEl>
                                      </p:cBhvr>
                                    </p:animEffect>
                                  </p:childTnLst>
                                </p:cTn>
                              </p:par>
                            </p:childTnLst>
                          </p:cTn>
                        </p:par>
                        <p:par>
                          <p:cTn id="36" fill="hold">
                            <p:stCondLst>
                              <p:cond delay="5000"/>
                            </p:stCondLst>
                            <p:childTnLst>
                              <p:par>
                                <p:cTn id="37" presetID="14" presetClass="entr" presetSubtype="10"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randombar(horizontal)">
                                      <p:cBhvr>
                                        <p:cTn id="39" dur="500"/>
                                        <p:tgtEl>
                                          <p:spTgt spid="12"/>
                                        </p:tgtEl>
                                      </p:cBhvr>
                                    </p:animEffect>
                                  </p:childTnLst>
                                </p:cTn>
                              </p:par>
                            </p:childTnLst>
                          </p:cTn>
                        </p:par>
                        <p:par>
                          <p:cTn id="40" fill="hold">
                            <p:stCondLst>
                              <p:cond delay="5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26" grpId="0"/>
      <p:bldP spid="29" grpId="0"/>
      <p:bldP spid="32" grpId="0"/>
      <p:bldP spid="33" grpId="0" animBg="1"/>
      <p:bldP spid="43"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2800" b="1" dirty="0"/>
              <a:t>Design, service, marketing, human resources, and security</a:t>
            </a:r>
          </a:p>
        </p:txBody>
      </p:sp>
      <p:grpSp>
        <p:nvGrpSpPr>
          <p:cNvPr id="4" name="Group 3"/>
          <p:cNvGrpSpPr/>
          <p:nvPr/>
        </p:nvGrpSpPr>
        <p:grpSpPr>
          <a:xfrm>
            <a:off x="4440664" y="1801984"/>
            <a:ext cx="3315331" cy="4523277"/>
            <a:chOff x="3422056" y="821410"/>
            <a:chExt cx="2486498" cy="3392458"/>
          </a:xfrm>
        </p:grpSpPr>
        <p:sp>
          <p:nvSpPr>
            <p:cNvPr id="5" name="Oval 1"/>
            <p:cNvSpPr/>
            <p:nvPr/>
          </p:nvSpPr>
          <p:spPr>
            <a:xfrm rot="20110090">
              <a:off x="4547567" y="3137124"/>
              <a:ext cx="1067821" cy="1076744"/>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6" name="Oval 1"/>
            <p:cNvSpPr/>
            <p:nvPr/>
          </p:nvSpPr>
          <p:spPr>
            <a:xfrm rot="20629582">
              <a:off x="3422056" y="2512575"/>
              <a:ext cx="1317398" cy="132840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7" name="Oval 1"/>
            <p:cNvSpPr/>
            <p:nvPr/>
          </p:nvSpPr>
          <p:spPr>
            <a:xfrm rot="20625983">
              <a:off x="3912780" y="821410"/>
              <a:ext cx="1175566" cy="1185389"/>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dirty="0">
                <a:solidFill>
                  <a:prstClr val="white"/>
                </a:solidFill>
              </a:endParaRPr>
            </a:p>
          </p:txBody>
        </p:sp>
        <p:sp>
          <p:nvSpPr>
            <p:cNvPr id="8" name="Oval 1"/>
            <p:cNvSpPr/>
            <p:nvPr/>
          </p:nvSpPr>
          <p:spPr>
            <a:xfrm rot="20625983">
              <a:off x="4483704" y="1742062"/>
              <a:ext cx="1424850" cy="1436756"/>
            </a:xfrm>
            <a:custGeom>
              <a:avLst/>
              <a:gdLst/>
              <a:ahLst/>
              <a:cxnLst/>
              <a:rect l="l" t="t" r="r" b="b"/>
              <a:pathLst>
                <a:path w="1462487" h="1474707">
                  <a:moveTo>
                    <a:pt x="1462487" y="349243"/>
                  </a:moveTo>
                  <a:lnTo>
                    <a:pt x="1460292" y="357434"/>
                  </a:lnTo>
                  <a:lnTo>
                    <a:pt x="1458059" y="353991"/>
                  </a:lnTo>
                  <a:close/>
                  <a:moveTo>
                    <a:pt x="753000" y="293334"/>
                  </a:moveTo>
                  <a:cubicBezTo>
                    <a:pt x="782853" y="295126"/>
                    <a:pt x="812972" y="299936"/>
                    <a:pt x="842985" y="307979"/>
                  </a:cubicBezTo>
                  <a:cubicBezTo>
                    <a:pt x="1083094" y="372316"/>
                    <a:pt x="1225586" y="619120"/>
                    <a:pt x="1161249" y="859229"/>
                  </a:cubicBezTo>
                  <a:cubicBezTo>
                    <a:pt x="1096912" y="1099339"/>
                    <a:pt x="850109" y="1241831"/>
                    <a:pt x="610000" y="1177494"/>
                  </a:cubicBezTo>
                  <a:cubicBezTo>
                    <a:pt x="369892" y="1113157"/>
                    <a:pt x="227400" y="866354"/>
                    <a:pt x="291737" y="626243"/>
                  </a:cubicBezTo>
                  <a:cubicBezTo>
                    <a:pt x="348031" y="416147"/>
                    <a:pt x="544027" y="280789"/>
                    <a:pt x="753000" y="293334"/>
                  </a:cubicBezTo>
                  <a:close/>
                  <a:moveTo>
                    <a:pt x="756927" y="226756"/>
                  </a:moveTo>
                  <a:cubicBezTo>
                    <a:pt x="516994" y="212353"/>
                    <a:pt x="291963" y="367763"/>
                    <a:pt x="227328" y="608985"/>
                  </a:cubicBezTo>
                  <a:cubicBezTo>
                    <a:pt x="153460" y="884668"/>
                    <a:pt x="317061" y="1168034"/>
                    <a:pt x="592743" y="1241903"/>
                  </a:cubicBezTo>
                  <a:cubicBezTo>
                    <a:pt x="868423" y="1315772"/>
                    <a:pt x="1151788" y="1152169"/>
                    <a:pt x="1225657" y="876487"/>
                  </a:cubicBezTo>
                  <a:cubicBezTo>
                    <a:pt x="1299525" y="600806"/>
                    <a:pt x="1135924" y="317439"/>
                    <a:pt x="860243" y="243570"/>
                  </a:cubicBezTo>
                  <a:cubicBezTo>
                    <a:pt x="825783" y="234336"/>
                    <a:pt x="791203" y="228813"/>
                    <a:pt x="756927" y="226756"/>
                  </a:cubicBezTo>
                  <a:close/>
                  <a:moveTo>
                    <a:pt x="810386" y="0"/>
                  </a:moveTo>
                  <a:lnTo>
                    <a:pt x="1025208" y="57562"/>
                  </a:lnTo>
                  <a:lnTo>
                    <a:pt x="1022130" y="240527"/>
                  </a:lnTo>
                  <a:lnTo>
                    <a:pt x="1016510" y="239022"/>
                  </a:lnTo>
                  <a:cubicBezTo>
                    <a:pt x="1062297" y="264790"/>
                    <a:pt x="1103679" y="296387"/>
                    <a:pt x="1138682" y="333856"/>
                  </a:cubicBezTo>
                  <a:lnTo>
                    <a:pt x="1301566" y="293354"/>
                  </a:lnTo>
                  <a:lnTo>
                    <a:pt x="1405978" y="489724"/>
                  </a:lnTo>
                  <a:lnTo>
                    <a:pt x="1289918" y="594359"/>
                  </a:lnTo>
                  <a:cubicBezTo>
                    <a:pt x="1304467" y="647352"/>
                    <a:pt x="1311324" y="702842"/>
                    <a:pt x="1308862" y="759248"/>
                  </a:cubicBezTo>
                  <a:lnTo>
                    <a:pt x="1453830" y="839725"/>
                  </a:lnTo>
                  <a:lnTo>
                    <a:pt x="1396268" y="1054549"/>
                  </a:lnTo>
                  <a:lnTo>
                    <a:pt x="1220358" y="1051590"/>
                  </a:lnTo>
                  <a:cubicBezTo>
                    <a:pt x="1198118" y="1088752"/>
                    <a:pt x="1171171" y="1122269"/>
                    <a:pt x="1140977" y="1152189"/>
                  </a:cubicBezTo>
                  <a:lnTo>
                    <a:pt x="1198748" y="1302969"/>
                  </a:lnTo>
                  <a:lnTo>
                    <a:pt x="1016568" y="1430534"/>
                  </a:lnTo>
                  <a:lnTo>
                    <a:pt x="878385" y="1310568"/>
                  </a:lnTo>
                  <a:lnTo>
                    <a:pt x="895202" y="1298794"/>
                  </a:lnTo>
                  <a:cubicBezTo>
                    <a:pt x="842274" y="1315923"/>
                    <a:pt x="786304" y="1324159"/>
                    <a:pt x="729238" y="1323841"/>
                  </a:cubicBezTo>
                  <a:lnTo>
                    <a:pt x="645487" y="1474707"/>
                  </a:lnTo>
                  <a:lnTo>
                    <a:pt x="430663" y="1417146"/>
                  </a:lnTo>
                  <a:lnTo>
                    <a:pt x="433566" y="1244616"/>
                  </a:lnTo>
                  <a:cubicBezTo>
                    <a:pt x="388043" y="1218671"/>
                    <a:pt x="346927" y="1186942"/>
                    <a:pt x="312175" y="1149403"/>
                  </a:cubicBezTo>
                  <a:lnTo>
                    <a:pt x="314959" y="1155374"/>
                  </a:lnTo>
                  <a:lnTo>
                    <a:pt x="135309" y="1190176"/>
                  </a:lnTo>
                  <a:lnTo>
                    <a:pt x="41317" y="988611"/>
                  </a:lnTo>
                  <a:lnTo>
                    <a:pt x="162815" y="890097"/>
                  </a:lnTo>
                  <a:cubicBezTo>
                    <a:pt x="149847" y="842564"/>
                    <a:pt x="143072" y="793029"/>
                    <a:pt x="143063" y="742616"/>
                  </a:cubicBezTo>
                  <a:lnTo>
                    <a:pt x="0" y="663197"/>
                  </a:lnTo>
                  <a:lnTo>
                    <a:pt x="57561" y="448372"/>
                  </a:lnTo>
                  <a:lnTo>
                    <a:pt x="221502" y="451130"/>
                  </a:lnTo>
                  <a:cubicBezTo>
                    <a:pt x="243744" y="411880"/>
                    <a:pt x="270601" y="376094"/>
                    <a:pt x="300983" y="344063"/>
                  </a:cubicBezTo>
                  <a:lnTo>
                    <a:pt x="246073" y="174702"/>
                  </a:lnTo>
                  <a:lnTo>
                    <a:pt x="434681" y="56847"/>
                  </a:lnTo>
                  <a:lnTo>
                    <a:pt x="566393" y="183881"/>
                  </a:lnTo>
                  <a:lnTo>
                    <a:pt x="565070" y="184708"/>
                  </a:lnTo>
                  <a:cubicBezTo>
                    <a:pt x="616848" y="168416"/>
                    <a:pt x="671513" y="160885"/>
                    <a:pt x="727187" y="161498"/>
                  </a:cubicBezTo>
                  <a:lnTo>
                    <a:pt x="721568" y="15999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grpSp>
      <p:sp>
        <p:nvSpPr>
          <p:cNvPr id="9" name="Rectangle 9"/>
          <p:cNvSpPr/>
          <p:nvPr/>
        </p:nvSpPr>
        <p:spPr>
          <a:xfrm>
            <a:off x="6497532" y="5482457"/>
            <a:ext cx="322537" cy="30192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endParaRPr>
          </a:p>
        </p:txBody>
      </p:sp>
      <p:sp>
        <p:nvSpPr>
          <p:cNvPr id="10" name="Rectangle 30"/>
          <p:cNvSpPr/>
          <p:nvPr/>
        </p:nvSpPr>
        <p:spPr>
          <a:xfrm>
            <a:off x="5111587" y="4786596"/>
            <a:ext cx="356516" cy="35547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endParaRPr>
          </a:p>
        </p:txBody>
      </p:sp>
      <p:sp>
        <p:nvSpPr>
          <p:cNvPr id="11" name="Oval 7"/>
          <p:cNvSpPr/>
          <p:nvPr/>
        </p:nvSpPr>
        <p:spPr>
          <a:xfrm>
            <a:off x="5690027" y="2423742"/>
            <a:ext cx="377292" cy="37729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endParaRPr>
          </a:p>
        </p:txBody>
      </p:sp>
      <p:sp>
        <p:nvSpPr>
          <p:cNvPr id="12" name="Rectangle 9"/>
          <p:cNvSpPr/>
          <p:nvPr/>
        </p:nvSpPr>
        <p:spPr>
          <a:xfrm>
            <a:off x="6539586" y="3721280"/>
            <a:ext cx="533020" cy="532153"/>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endParaRPr>
          </a:p>
        </p:txBody>
      </p:sp>
      <p:grpSp>
        <p:nvGrpSpPr>
          <p:cNvPr id="16" name="Group 15"/>
          <p:cNvGrpSpPr/>
          <p:nvPr/>
        </p:nvGrpSpPr>
        <p:grpSpPr>
          <a:xfrm>
            <a:off x="1019798" y="1600511"/>
            <a:ext cx="3478603" cy="2000548"/>
            <a:chOff x="6210995" y="1409063"/>
            <a:chExt cx="2832731" cy="1067427"/>
          </a:xfrm>
        </p:grpSpPr>
        <p:sp>
          <p:nvSpPr>
            <p:cNvPr id="17" name="TextBox 16"/>
            <p:cNvSpPr txBox="1"/>
            <p:nvPr/>
          </p:nvSpPr>
          <p:spPr>
            <a:xfrm>
              <a:off x="6210999" y="1409063"/>
              <a:ext cx="2129049" cy="246329"/>
            </a:xfrm>
            <a:prstGeom prst="rect">
              <a:avLst/>
            </a:prstGeom>
            <a:noFill/>
          </p:spPr>
          <p:txBody>
            <a:bodyPr wrap="square" rtlCol="0" anchor="ctr">
              <a:spAutoFit/>
            </a:bodyPr>
            <a:lstStyle/>
            <a:p>
              <a:pPr defTabSz="1219170" latinLnBrk="1"/>
              <a:r>
                <a:rPr lang="en-US" altLang="ko-KR" sz="2400" b="1" dirty="0">
                  <a:solidFill>
                    <a:prstClr val="white"/>
                  </a:solidFill>
                  <a:cs typeface="Arial" pitchFamily="34" charset="0"/>
                </a:rPr>
                <a:t>Marketing</a:t>
              </a:r>
            </a:p>
          </p:txBody>
        </p:sp>
        <p:sp>
          <p:nvSpPr>
            <p:cNvPr id="18" name="TextBox 17"/>
            <p:cNvSpPr txBox="1"/>
            <p:nvPr/>
          </p:nvSpPr>
          <p:spPr>
            <a:xfrm>
              <a:off x="6210995" y="1770346"/>
              <a:ext cx="2832731" cy="706144"/>
            </a:xfrm>
            <a:prstGeom prst="rect">
              <a:avLst/>
            </a:prstGeom>
            <a:noFill/>
          </p:spPr>
          <p:txBody>
            <a:bodyPr wrap="square" rtlCol="0" anchor="ctr">
              <a:spAutoFit/>
            </a:bodyPr>
            <a:lstStyle/>
            <a:p>
              <a:pPr marL="285750" indent="-285750" defTabSz="1219170" latinLnBrk="1">
                <a:buFont typeface="Arial" panose="020B0604020202020204" pitchFamily="34" charset="0"/>
                <a:buChar char="•"/>
              </a:pPr>
              <a:r>
                <a:rPr lang="en-US" altLang="ko-KR" sz="2000" dirty="0" smtClean="0">
                  <a:solidFill>
                    <a:prstClr val="white"/>
                  </a:solidFill>
                  <a:cs typeface="Arial" pitchFamily="34" charset="0"/>
                </a:rPr>
                <a:t>Companies </a:t>
              </a:r>
              <a:r>
                <a:rPr lang="en-US" altLang="ko-KR" sz="2000" dirty="0">
                  <a:solidFill>
                    <a:prstClr val="white"/>
                  </a:solidFill>
                  <a:cs typeface="Arial" pitchFamily="34" charset="0"/>
                </a:rPr>
                <a:t>accumulate and analyze product usage </a:t>
              </a:r>
              <a:r>
                <a:rPr lang="en-US" altLang="ko-KR" sz="2000" dirty="0" smtClean="0">
                  <a:solidFill>
                    <a:prstClr val="white"/>
                  </a:solidFill>
                  <a:cs typeface="Arial" pitchFamily="34" charset="0"/>
                </a:rPr>
                <a:t>data.</a:t>
              </a:r>
              <a:endParaRPr lang="en-US" altLang="ko-KR" sz="2000" dirty="0">
                <a:solidFill>
                  <a:prstClr val="white"/>
                </a:solidFill>
                <a:cs typeface="Arial" pitchFamily="34" charset="0"/>
              </a:endParaRPr>
            </a:p>
            <a:p>
              <a:pPr marL="285750" indent="-285750" defTabSz="1219170" latinLnBrk="1">
                <a:buFont typeface="Arial" panose="020B0604020202020204" pitchFamily="34" charset="0"/>
                <a:buChar char="•"/>
              </a:pPr>
              <a:r>
                <a:rPr lang="en-US" altLang="ko-KR" sz="2000" dirty="0">
                  <a:solidFill>
                    <a:prstClr val="white"/>
                  </a:solidFill>
                  <a:cs typeface="Arial" pitchFamily="34" charset="0"/>
                </a:rPr>
                <a:t>Using data analytics </a:t>
              </a:r>
              <a:r>
                <a:rPr lang="en-US" altLang="ko-KR" sz="2000" dirty="0" smtClean="0">
                  <a:solidFill>
                    <a:prstClr val="white"/>
                  </a:solidFill>
                  <a:cs typeface="Arial" pitchFamily="34" charset="0"/>
                </a:rPr>
                <a:t>tools.</a:t>
              </a:r>
              <a:endParaRPr lang="en-US" altLang="ko-KR" sz="2000" dirty="0">
                <a:solidFill>
                  <a:prstClr val="white"/>
                </a:solidFill>
                <a:cs typeface="Arial" pitchFamily="34" charset="0"/>
              </a:endParaRPr>
            </a:p>
          </p:txBody>
        </p:sp>
      </p:grpSp>
      <p:grpSp>
        <p:nvGrpSpPr>
          <p:cNvPr id="19" name="Group 18"/>
          <p:cNvGrpSpPr/>
          <p:nvPr/>
        </p:nvGrpSpPr>
        <p:grpSpPr>
          <a:xfrm>
            <a:off x="8706901" y="2884935"/>
            <a:ext cx="2683653" cy="2393932"/>
            <a:chOff x="6210996" y="1466211"/>
            <a:chExt cx="1712589" cy="1277325"/>
          </a:xfrm>
        </p:grpSpPr>
        <p:sp>
          <p:nvSpPr>
            <p:cNvPr id="20" name="TextBox 19"/>
            <p:cNvSpPr txBox="1"/>
            <p:nvPr/>
          </p:nvSpPr>
          <p:spPr>
            <a:xfrm>
              <a:off x="6210999" y="1466211"/>
              <a:ext cx="1712586" cy="246329"/>
            </a:xfrm>
            <a:prstGeom prst="rect">
              <a:avLst/>
            </a:prstGeom>
            <a:noFill/>
          </p:spPr>
          <p:txBody>
            <a:bodyPr wrap="square" rtlCol="0" anchor="ctr">
              <a:spAutoFit/>
            </a:bodyPr>
            <a:lstStyle/>
            <a:p>
              <a:pPr algn="r" defTabSz="1219170" latinLnBrk="1"/>
              <a:r>
                <a:rPr lang="en-US" altLang="ko-KR" sz="2400" b="1" dirty="0">
                  <a:solidFill>
                    <a:prstClr val="white"/>
                  </a:solidFill>
                  <a:cs typeface="Arial" pitchFamily="34" charset="0"/>
                </a:rPr>
                <a:t>Security</a:t>
              </a:r>
            </a:p>
          </p:txBody>
        </p:sp>
        <p:sp>
          <p:nvSpPr>
            <p:cNvPr id="21" name="TextBox 20"/>
            <p:cNvSpPr txBox="1"/>
            <p:nvPr/>
          </p:nvSpPr>
          <p:spPr>
            <a:xfrm>
              <a:off x="6210996" y="1758219"/>
              <a:ext cx="1712586" cy="985317"/>
            </a:xfrm>
            <a:prstGeom prst="rect">
              <a:avLst/>
            </a:prstGeom>
            <a:noFill/>
          </p:spPr>
          <p:txBody>
            <a:bodyPr wrap="square" rtlCol="0" anchor="ctr">
              <a:spAutoFit/>
            </a:bodyPr>
            <a:lstStyle/>
            <a:p>
              <a:pPr marL="285750" indent="-285750" defTabSz="1219170" latinLnBrk="1">
                <a:buFont typeface="Arial" panose="020B0604020202020204" pitchFamily="34" charset="0"/>
                <a:buChar char="•"/>
              </a:pPr>
              <a:r>
                <a:rPr lang="en-US" altLang="ko-KR" sz="1600" dirty="0" smtClean="0">
                  <a:solidFill>
                    <a:prstClr val="white"/>
                  </a:solidFill>
                  <a:cs typeface="Arial" pitchFamily="34" charset="0"/>
                </a:rPr>
                <a:t>Protect </a:t>
              </a:r>
              <a:r>
                <a:rPr lang="en-US" altLang="ko-KR" sz="1600" dirty="0">
                  <a:solidFill>
                    <a:prstClr val="white"/>
                  </a:solidFill>
                  <a:cs typeface="Arial" pitchFamily="34" charset="0"/>
                </a:rPr>
                <a:t>products against unauthorized </a:t>
              </a:r>
              <a:r>
                <a:rPr lang="en-US" altLang="ko-KR" sz="1600" dirty="0" smtClean="0">
                  <a:solidFill>
                    <a:prstClr val="white"/>
                  </a:solidFill>
                  <a:cs typeface="Arial" pitchFamily="34" charset="0"/>
                </a:rPr>
                <a:t>use. </a:t>
              </a:r>
              <a:endParaRPr lang="en-US" altLang="ko-KR" sz="1600" dirty="0">
                <a:solidFill>
                  <a:prstClr val="white"/>
                </a:solidFill>
                <a:cs typeface="Arial" pitchFamily="34" charset="0"/>
              </a:endParaRPr>
            </a:p>
            <a:p>
              <a:pPr marL="285750" indent="-285750" defTabSz="1219170" latinLnBrk="1">
                <a:buFont typeface="Arial" panose="020B0604020202020204" pitchFamily="34" charset="0"/>
                <a:buChar char="•"/>
              </a:pPr>
              <a:r>
                <a:rPr lang="en-US" altLang="ko-KR" sz="1600" dirty="0" smtClean="0">
                  <a:solidFill>
                    <a:prstClr val="white"/>
                  </a:solidFill>
                  <a:cs typeface="Arial" pitchFamily="34" charset="0"/>
                </a:rPr>
                <a:t>Secure </a:t>
              </a:r>
              <a:r>
                <a:rPr lang="en-US" altLang="ko-KR" sz="1600" dirty="0">
                  <a:solidFill>
                    <a:prstClr val="white"/>
                  </a:solidFill>
                  <a:cs typeface="Arial" pitchFamily="34" charset="0"/>
                </a:rPr>
                <a:t>access between the product technology stack and other corporate </a:t>
              </a:r>
              <a:r>
                <a:rPr lang="en-US" altLang="ko-KR" sz="1600" dirty="0" smtClean="0">
                  <a:solidFill>
                    <a:prstClr val="white"/>
                  </a:solidFill>
                  <a:cs typeface="Arial" pitchFamily="34" charset="0"/>
                </a:rPr>
                <a:t>systems.</a:t>
              </a:r>
              <a:endParaRPr lang="en-US" altLang="ko-KR" sz="1600" dirty="0">
                <a:solidFill>
                  <a:prstClr val="white"/>
                </a:solidFill>
                <a:cs typeface="Arial" pitchFamily="34" charset="0"/>
              </a:endParaRPr>
            </a:p>
            <a:p>
              <a:pPr algn="r" defTabSz="1219170" latinLnBrk="1"/>
              <a:r>
                <a:rPr lang="en-US" altLang="ko-KR" dirty="0" smtClean="0">
                  <a:solidFill>
                    <a:prstClr val="white"/>
                  </a:solidFill>
                  <a:cs typeface="Arial" pitchFamily="34" charset="0"/>
                </a:rPr>
                <a:t> </a:t>
              </a:r>
              <a:endParaRPr lang="ko-KR" altLang="en-US" dirty="0">
                <a:solidFill>
                  <a:prstClr val="white"/>
                </a:solidFill>
                <a:cs typeface="Arial" pitchFamily="34" charset="0"/>
              </a:endParaRPr>
            </a:p>
          </p:txBody>
        </p:sp>
      </p:grpSp>
      <p:grpSp>
        <p:nvGrpSpPr>
          <p:cNvPr id="22" name="Group 21"/>
          <p:cNvGrpSpPr/>
          <p:nvPr/>
        </p:nvGrpSpPr>
        <p:grpSpPr>
          <a:xfrm>
            <a:off x="993447" y="4079568"/>
            <a:ext cx="3235292" cy="2154433"/>
            <a:chOff x="6210995" y="1409064"/>
            <a:chExt cx="2504710" cy="1149535"/>
          </a:xfrm>
        </p:grpSpPr>
        <p:sp>
          <p:nvSpPr>
            <p:cNvPr id="23" name="TextBox 22"/>
            <p:cNvSpPr txBox="1"/>
            <p:nvPr/>
          </p:nvSpPr>
          <p:spPr>
            <a:xfrm>
              <a:off x="6210995" y="1409064"/>
              <a:ext cx="2403706" cy="246329"/>
            </a:xfrm>
            <a:prstGeom prst="rect">
              <a:avLst/>
            </a:prstGeom>
            <a:noFill/>
          </p:spPr>
          <p:txBody>
            <a:bodyPr wrap="square" rtlCol="0" anchor="ctr">
              <a:spAutoFit/>
            </a:bodyPr>
            <a:lstStyle/>
            <a:p>
              <a:pPr defTabSz="1219170" latinLnBrk="1"/>
              <a:r>
                <a:rPr lang="en-US" altLang="ko-KR" sz="2400" b="1" dirty="0">
                  <a:solidFill>
                    <a:prstClr val="white"/>
                  </a:solidFill>
                  <a:cs typeface="Arial" pitchFamily="34" charset="0"/>
                </a:rPr>
                <a:t>Human resources</a:t>
              </a:r>
            </a:p>
          </p:txBody>
        </p:sp>
        <p:sp>
          <p:nvSpPr>
            <p:cNvPr id="24" name="TextBox 23"/>
            <p:cNvSpPr txBox="1"/>
            <p:nvPr/>
          </p:nvSpPr>
          <p:spPr>
            <a:xfrm>
              <a:off x="6210995" y="1688236"/>
              <a:ext cx="2504710" cy="870363"/>
            </a:xfrm>
            <a:prstGeom prst="rect">
              <a:avLst/>
            </a:prstGeom>
            <a:noFill/>
          </p:spPr>
          <p:txBody>
            <a:bodyPr wrap="square" rtlCol="0" anchor="ctr">
              <a:spAutoFit/>
            </a:bodyPr>
            <a:lstStyle/>
            <a:p>
              <a:pPr marL="285750" indent="-285750" defTabSz="1219170" latinLnBrk="1">
                <a:buFont typeface="Arial" panose="020B0604020202020204" pitchFamily="34" charset="0"/>
                <a:buChar char="•"/>
              </a:pPr>
              <a:r>
                <a:rPr lang="en-US" altLang="ko-KR" sz="2000" dirty="0" smtClean="0">
                  <a:solidFill>
                    <a:prstClr val="white"/>
                  </a:solidFill>
                  <a:cs typeface="Arial" pitchFamily="34" charset="0"/>
                </a:rPr>
                <a:t>Software </a:t>
              </a:r>
              <a:r>
                <a:rPr lang="en-US" altLang="ko-KR" sz="2000" dirty="0">
                  <a:solidFill>
                    <a:prstClr val="white"/>
                  </a:solidFill>
                  <a:cs typeface="Arial" pitchFamily="34" charset="0"/>
                </a:rPr>
                <a:t>development, systems engineering, product clouds, big data analytics, and other </a:t>
              </a:r>
              <a:r>
                <a:rPr lang="en-US" altLang="ko-KR" sz="2000" dirty="0" smtClean="0">
                  <a:solidFill>
                    <a:prstClr val="white"/>
                  </a:solidFill>
                  <a:cs typeface="Arial" pitchFamily="34" charset="0"/>
                </a:rPr>
                <a:t>areas.</a:t>
              </a:r>
              <a:endParaRPr lang="en-US" altLang="ko-KR" sz="2000" dirty="0">
                <a:solidFill>
                  <a:prstClr val="white"/>
                </a:solidFill>
                <a:cs typeface="Arial" pitchFamily="34" charset="0"/>
              </a:endParaRPr>
            </a:p>
          </p:txBody>
        </p:sp>
      </p:grpSp>
      <p:sp>
        <p:nvSpPr>
          <p:cNvPr id="25"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28</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235178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50" fill="hold">
                                          <p:stCondLst>
                                            <p:cond delay="0"/>
                                          </p:stCondLst>
                                        </p:cTn>
                                        <p:tgtEl>
                                          <p:spTgt spid="4"/>
                                        </p:tgtEl>
                                        <p:attrNameLst>
                                          <p:attrName>r</p:attrName>
                                        </p:attrNameLst>
                                      </p:cBhvr>
                                    </p:animRot>
                                    <p:animRot by="-240000">
                                      <p:cBhvr>
                                        <p:cTn id="7" dur="300" fill="hold">
                                          <p:stCondLst>
                                            <p:cond delay="300"/>
                                          </p:stCondLst>
                                        </p:cTn>
                                        <p:tgtEl>
                                          <p:spTgt spid="4"/>
                                        </p:tgtEl>
                                        <p:attrNameLst>
                                          <p:attrName>r</p:attrName>
                                        </p:attrNameLst>
                                      </p:cBhvr>
                                    </p:animRot>
                                    <p:animRot by="240000">
                                      <p:cBhvr>
                                        <p:cTn id="8" dur="300" fill="hold">
                                          <p:stCondLst>
                                            <p:cond delay="600"/>
                                          </p:stCondLst>
                                        </p:cTn>
                                        <p:tgtEl>
                                          <p:spTgt spid="4"/>
                                        </p:tgtEl>
                                        <p:attrNameLst>
                                          <p:attrName>r</p:attrName>
                                        </p:attrNameLst>
                                      </p:cBhvr>
                                    </p:animRot>
                                    <p:animRot by="-240000">
                                      <p:cBhvr>
                                        <p:cTn id="9" dur="300" fill="hold">
                                          <p:stCondLst>
                                            <p:cond delay="900"/>
                                          </p:stCondLst>
                                        </p:cTn>
                                        <p:tgtEl>
                                          <p:spTgt spid="4"/>
                                        </p:tgtEl>
                                        <p:attrNameLst>
                                          <p:attrName>r</p:attrName>
                                        </p:attrNameLst>
                                      </p:cBhvr>
                                    </p:animRot>
                                    <p:animRot by="120000">
                                      <p:cBhvr>
                                        <p:cTn id="10" dur="300" fill="hold">
                                          <p:stCondLst>
                                            <p:cond delay="1200"/>
                                          </p:stCondLst>
                                        </p:cTn>
                                        <p:tgtEl>
                                          <p:spTgt spid="4"/>
                                        </p:tgtEl>
                                        <p:attrNameLst>
                                          <p:attrName>r</p:attrName>
                                        </p:attrNameLst>
                                      </p:cBhvr>
                                    </p:animRot>
                                  </p:childTnLst>
                                </p:cTn>
                              </p:par>
                            </p:childTnLst>
                          </p:cTn>
                        </p:par>
                        <p:par>
                          <p:cTn id="11" fill="hold">
                            <p:stCondLst>
                              <p:cond delay="1500"/>
                            </p:stCondLst>
                            <p:childTnLst>
                              <p:par>
                                <p:cTn id="12" presetID="42"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par>
                          <p:cTn id="17" fill="hold">
                            <p:stCondLst>
                              <p:cond delay="2500"/>
                            </p:stCondLst>
                            <p:childTnLst>
                              <p:par>
                                <p:cTn id="18" presetID="42"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par>
                          <p:cTn id="23" fill="hold">
                            <p:stCondLst>
                              <p:cond delay="3500"/>
                            </p:stCondLst>
                            <p:childTnLst>
                              <p:par>
                                <p:cTn id="24" presetID="42"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97310" y="2106860"/>
            <a:ext cx="10970458" cy="295067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67347" y="1966483"/>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文本框 15"/>
          <p:cNvSpPr txBox="1"/>
          <p:nvPr/>
        </p:nvSpPr>
        <p:spPr>
          <a:xfrm>
            <a:off x="893763" y="733985"/>
            <a:ext cx="3068469" cy="1015663"/>
          </a:xfrm>
          <a:prstGeom prst="rect">
            <a:avLst/>
          </a:prstGeom>
          <a:noFill/>
        </p:spPr>
        <p:txBody>
          <a:bodyPr wrap="none" rtlCol="0">
            <a:spAutoFit/>
            <a:scene3d>
              <a:camera prst="orthographicFront"/>
              <a:lightRig rig="threePt" dir="t"/>
            </a:scene3d>
            <a:sp3d contourW="12700"/>
          </a:bodyPr>
          <a:lstStyle/>
          <a:p>
            <a:r>
              <a:rPr lang="en-US" altLang="zh-CN" sz="6000" dirty="0" smtClean="0">
                <a:solidFill>
                  <a:srgbClr val="2C2E32"/>
                </a:solidFill>
                <a:latin typeface="Century Gothic" panose="020B0502020202020204" pitchFamily="34" charset="0"/>
              </a:rPr>
              <a:t>PART 04</a:t>
            </a:r>
            <a:endParaRPr lang="zh-CN" altLang="en-US" sz="6000" dirty="0">
              <a:solidFill>
                <a:srgbClr val="2C2E32"/>
              </a:solidFill>
              <a:latin typeface="Century Gothic" panose="020B0502020202020204" pitchFamily="34" charset="0"/>
            </a:endParaRPr>
          </a:p>
        </p:txBody>
      </p:sp>
      <p:sp>
        <p:nvSpPr>
          <p:cNvPr id="18" name="文本框 17"/>
          <p:cNvSpPr txBox="1"/>
          <p:nvPr/>
        </p:nvSpPr>
        <p:spPr>
          <a:xfrm>
            <a:off x="2955280" y="2670236"/>
            <a:ext cx="6891947" cy="1754326"/>
          </a:xfrm>
          <a:prstGeom prst="rect">
            <a:avLst/>
          </a:prstGeom>
          <a:noFill/>
        </p:spPr>
        <p:txBody>
          <a:bodyPr wrap="square" rtlCol="0">
            <a:spAutoFit/>
            <a:scene3d>
              <a:camera prst="orthographicFront"/>
              <a:lightRig rig="threePt" dir="t"/>
            </a:scene3d>
            <a:sp3d contourW="12700"/>
          </a:bodyPr>
          <a:lstStyle/>
          <a:p>
            <a:r>
              <a:rPr lang="en-US" altLang="zh-CN" sz="5400" b="1" dirty="0">
                <a:solidFill>
                  <a:srgbClr val="FFFFFF"/>
                </a:solidFill>
              </a:rPr>
              <a:t>Implications for Strategy.</a:t>
            </a:r>
          </a:p>
        </p:txBody>
      </p:sp>
      <p:sp>
        <p:nvSpPr>
          <p:cNvPr id="11"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29</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589858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6">
            <a:extLst>
              <a:ext uri="{FF2B5EF4-FFF2-40B4-BE49-F238E27FC236}">
                <a16:creationId xmlns:a16="http://schemas.microsoft.com/office/drawing/2014/main" xmlns="" id="{7C875A96-A1D5-45D4-92B1-0B13E89F52C5}"/>
              </a:ext>
            </a:extLst>
          </p:cNvPr>
          <p:cNvSpPr/>
          <p:nvPr/>
        </p:nvSpPr>
        <p:spPr>
          <a:xfrm flipH="1">
            <a:off x="0" y="2212643"/>
            <a:ext cx="12140243" cy="4314396"/>
          </a:xfrm>
          <a:custGeom>
            <a:avLst/>
            <a:gdLst>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658368 w 5493715"/>
              <a:gd name="connsiteY4" fmla="*/ 4308653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658368 w 5493715"/>
              <a:gd name="connsiteY4" fmla="*/ 4308653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658368 w 5493715"/>
              <a:gd name="connsiteY4" fmla="*/ 4308653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58368 w 5493715"/>
              <a:gd name="connsiteY5" fmla="*/ 3708806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04748 w 5493715"/>
              <a:gd name="connsiteY6" fmla="*/ 3569817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70585 w 5493715"/>
              <a:gd name="connsiteY7" fmla="*/ 3474720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60857 w 5493715"/>
              <a:gd name="connsiteY8" fmla="*/ 3357677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33697 w 5493715"/>
              <a:gd name="connsiteY8" fmla="*/ 3348624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33697 w 5493715"/>
              <a:gd name="connsiteY8" fmla="*/ 3348624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77900 w 5493715"/>
              <a:gd name="connsiteY9" fmla="*/ 3116275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73152 w 5493715"/>
              <a:gd name="connsiteY10" fmla="*/ 2787091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25619 w 5493715"/>
              <a:gd name="connsiteY13" fmla="*/ 2553005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1136 w 5493715"/>
              <a:gd name="connsiteY2" fmla="*/ 5259629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9524 w 5493715"/>
              <a:gd name="connsiteY2" fmla="*/ 5309946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9524 w 5493715"/>
              <a:gd name="connsiteY2" fmla="*/ 5309946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352544 w 5493715"/>
              <a:gd name="connsiteY15" fmla="*/ 5003597 h 5325465"/>
              <a:gd name="connsiteX16" fmla="*/ 5493715 w 5493715"/>
              <a:gd name="connsiteY16" fmla="*/ 5069433 h 5325465"/>
              <a:gd name="connsiteX0" fmla="*/ 0 w 5493715"/>
              <a:gd name="connsiteY0" fmla="*/ 5325465 h 5325465"/>
              <a:gd name="connsiteX1" fmla="*/ 0 w 5493715"/>
              <a:gd name="connsiteY1" fmla="*/ 5325465 h 5325465"/>
              <a:gd name="connsiteX2" fmla="*/ 2239524 w 5493715"/>
              <a:gd name="connsiteY2" fmla="*/ 5309946 h 5325465"/>
              <a:gd name="connsiteX3" fmla="*/ 1938528 w 5493715"/>
              <a:gd name="connsiteY3" fmla="*/ 4337913 h 5325465"/>
              <a:gd name="connsiteX4" fmla="*/ 833932 w 5493715"/>
              <a:gd name="connsiteY4" fmla="*/ 4411066 h 5325465"/>
              <a:gd name="connsiteX5" fmla="*/ 694944 w 5493715"/>
              <a:gd name="connsiteY5" fmla="*/ 3745382 h 5325465"/>
              <a:gd name="connsiteX6" fmla="*/ 519379 w 5493715"/>
              <a:gd name="connsiteY6" fmla="*/ 3599078 h 5325465"/>
              <a:gd name="connsiteX7" fmla="*/ 557005 w 5493715"/>
              <a:gd name="connsiteY7" fmla="*/ 3470193 h 5325465"/>
              <a:gd name="connsiteX8" fmla="*/ 456331 w 5493715"/>
              <a:gd name="connsiteY8" fmla="*/ 3362205 h 5325465"/>
              <a:gd name="connsiteX9" fmla="*/ 559793 w 5493715"/>
              <a:gd name="connsiteY9" fmla="*/ 3057428 h 5325465"/>
              <a:gd name="connsiteX10" fmla="*/ 118419 w 5493715"/>
              <a:gd name="connsiteY10" fmla="*/ 2818778 h 5325465"/>
              <a:gd name="connsiteX11" fmla="*/ 665683 w 5493715"/>
              <a:gd name="connsiteY11" fmla="*/ 1975104 h 5325465"/>
              <a:gd name="connsiteX12" fmla="*/ 2633472 w 5493715"/>
              <a:gd name="connsiteY12" fmla="*/ 0 h 5325465"/>
              <a:gd name="connsiteX13" fmla="*/ 4712039 w 5493715"/>
              <a:gd name="connsiteY13" fmla="*/ 2543951 h 5325465"/>
              <a:gd name="connsiteX14" fmla="*/ 4030675 w 5493715"/>
              <a:gd name="connsiteY14" fmla="*/ 3928262 h 5325465"/>
              <a:gd name="connsiteX15" fmla="*/ 4453179 w 5493715"/>
              <a:gd name="connsiteY15" fmla="*/ 5313893 h 5325465"/>
              <a:gd name="connsiteX16" fmla="*/ 5493715 w 5493715"/>
              <a:gd name="connsiteY16" fmla="*/ 5069433 h 5325465"/>
              <a:gd name="connsiteX0" fmla="*/ 0 w 5636283"/>
              <a:gd name="connsiteY0" fmla="*/ 5325465 h 5329410"/>
              <a:gd name="connsiteX1" fmla="*/ 0 w 5636283"/>
              <a:gd name="connsiteY1" fmla="*/ 5325465 h 5329410"/>
              <a:gd name="connsiteX2" fmla="*/ 2239524 w 5636283"/>
              <a:gd name="connsiteY2" fmla="*/ 5309946 h 5329410"/>
              <a:gd name="connsiteX3" fmla="*/ 1938528 w 5636283"/>
              <a:gd name="connsiteY3" fmla="*/ 4337913 h 5329410"/>
              <a:gd name="connsiteX4" fmla="*/ 833932 w 5636283"/>
              <a:gd name="connsiteY4" fmla="*/ 4411066 h 5329410"/>
              <a:gd name="connsiteX5" fmla="*/ 694944 w 5636283"/>
              <a:gd name="connsiteY5" fmla="*/ 3745382 h 5329410"/>
              <a:gd name="connsiteX6" fmla="*/ 519379 w 5636283"/>
              <a:gd name="connsiteY6" fmla="*/ 3599078 h 5329410"/>
              <a:gd name="connsiteX7" fmla="*/ 557005 w 5636283"/>
              <a:gd name="connsiteY7" fmla="*/ 3470193 h 5329410"/>
              <a:gd name="connsiteX8" fmla="*/ 456331 w 5636283"/>
              <a:gd name="connsiteY8" fmla="*/ 3362205 h 5329410"/>
              <a:gd name="connsiteX9" fmla="*/ 559793 w 5636283"/>
              <a:gd name="connsiteY9" fmla="*/ 3057428 h 5329410"/>
              <a:gd name="connsiteX10" fmla="*/ 118419 w 5636283"/>
              <a:gd name="connsiteY10" fmla="*/ 2818778 h 5329410"/>
              <a:gd name="connsiteX11" fmla="*/ 665683 w 5636283"/>
              <a:gd name="connsiteY11" fmla="*/ 1975104 h 5329410"/>
              <a:gd name="connsiteX12" fmla="*/ 2633472 w 5636283"/>
              <a:gd name="connsiteY12" fmla="*/ 0 h 5329410"/>
              <a:gd name="connsiteX13" fmla="*/ 4712039 w 5636283"/>
              <a:gd name="connsiteY13" fmla="*/ 2543951 h 5329410"/>
              <a:gd name="connsiteX14" fmla="*/ 4030675 w 5636283"/>
              <a:gd name="connsiteY14" fmla="*/ 3928262 h 5329410"/>
              <a:gd name="connsiteX15" fmla="*/ 4453179 w 5636283"/>
              <a:gd name="connsiteY15" fmla="*/ 5313893 h 5329410"/>
              <a:gd name="connsiteX16" fmla="*/ 5636283 w 5636283"/>
              <a:gd name="connsiteY16" fmla="*/ 5329410 h 5329410"/>
              <a:gd name="connsiteX0" fmla="*/ 0 w 5636283"/>
              <a:gd name="connsiteY0" fmla="*/ 5325465 h 5325465"/>
              <a:gd name="connsiteX1" fmla="*/ 0 w 5636283"/>
              <a:gd name="connsiteY1" fmla="*/ 5325465 h 5325465"/>
              <a:gd name="connsiteX2" fmla="*/ 2239524 w 5636283"/>
              <a:gd name="connsiteY2" fmla="*/ 5309946 h 5325465"/>
              <a:gd name="connsiteX3" fmla="*/ 1938528 w 5636283"/>
              <a:gd name="connsiteY3" fmla="*/ 4337913 h 5325465"/>
              <a:gd name="connsiteX4" fmla="*/ 833932 w 5636283"/>
              <a:gd name="connsiteY4" fmla="*/ 4411066 h 5325465"/>
              <a:gd name="connsiteX5" fmla="*/ 694944 w 5636283"/>
              <a:gd name="connsiteY5" fmla="*/ 3745382 h 5325465"/>
              <a:gd name="connsiteX6" fmla="*/ 519379 w 5636283"/>
              <a:gd name="connsiteY6" fmla="*/ 3599078 h 5325465"/>
              <a:gd name="connsiteX7" fmla="*/ 557005 w 5636283"/>
              <a:gd name="connsiteY7" fmla="*/ 3470193 h 5325465"/>
              <a:gd name="connsiteX8" fmla="*/ 456331 w 5636283"/>
              <a:gd name="connsiteY8" fmla="*/ 3362205 h 5325465"/>
              <a:gd name="connsiteX9" fmla="*/ 559793 w 5636283"/>
              <a:gd name="connsiteY9" fmla="*/ 3057428 h 5325465"/>
              <a:gd name="connsiteX10" fmla="*/ 118419 w 5636283"/>
              <a:gd name="connsiteY10" fmla="*/ 2818778 h 5325465"/>
              <a:gd name="connsiteX11" fmla="*/ 665683 w 5636283"/>
              <a:gd name="connsiteY11" fmla="*/ 1975104 h 5325465"/>
              <a:gd name="connsiteX12" fmla="*/ 2633472 w 5636283"/>
              <a:gd name="connsiteY12" fmla="*/ 0 h 5325465"/>
              <a:gd name="connsiteX13" fmla="*/ 4712039 w 5636283"/>
              <a:gd name="connsiteY13" fmla="*/ 2543951 h 5325465"/>
              <a:gd name="connsiteX14" fmla="*/ 4030675 w 5636283"/>
              <a:gd name="connsiteY14" fmla="*/ 3928262 h 5325465"/>
              <a:gd name="connsiteX15" fmla="*/ 4453179 w 5636283"/>
              <a:gd name="connsiteY15" fmla="*/ 5313893 h 5325465"/>
              <a:gd name="connsiteX16" fmla="*/ 5636283 w 5636283"/>
              <a:gd name="connsiteY16" fmla="*/ 5304251 h 5325465"/>
              <a:gd name="connsiteX0" fmla="*/ 0 w 5644670"/>
              <a:gd name="connsiteY0" fmla="*/ 5325465 h 5337795"/>
              <a:gd name="connsiteX1" fmla="*/ 0 w 5644670"/>
              <a:gd name="connsiteY1" fmla="*/ 5325465 h 5337795"/>
              <a:gd name="connsiteX2" fmla="*/ 2239524 w 5644670"/>
              <a:gd name="connsiteY2" fmla="*/ 5309946 h 5337795"/>
              <a:gd name="connsiteX3" fmla="*/ 1938528 w 5644670"/>
              <a:gd name="connsiteY3" fmla="*/ 4337913 h 5337795"/>
              <a:gd name="connsiteX4" fmla="*/ 833932 w 5644670"/>
              <a:gd name="connsiteY4" fmla="*/ 4411066 h 5337795"/>
              <a:gd name="connsiteX5" fmla="*/ 694944 w 5644670"/>
              <a:gd name="connsiteY5" fmla="*/ 3745382 h 5337795"/>
              <a:gd name="connsiteX6" fmla="*/ 519379 w 5644670"/>
              <a:gd name="connsiteY6" fmla="*/ 3599078 h 5337795"/>
              <a:gd name="connsiteX7" fmla="*/ 557005 w 5644670"/>
              <a:gd name="connsiteY7" fmla="*/ 3470193 h 5337795"/>
              <a:gd name="connsiteX8" fmla="*/ 456331 w 5644670"/>
              <a:gd name="connsiteY8" fmla="*/ 3362205 h 5337795"/>
              <a:gd name="connsiteX9" fmla="*/ 559793 w 5644670"/>
              <a:gd name="connsiteY9" fmla="*/ 3057428 h 5337795"/>
              <a:gd name="connsiteX10" fmla="*/ 118419 w 5644670"/>
              <a:gd name="connsiteY10" fmla="*/ 2818778 h 5337795"/>
              <a:gd name="connsiteX11" fmla="*/ 665683 w 5644670"/>
              <a:gd name="connsiteY11" fmla="*/ 1975104 h 5337795"/>
              <a:gd name="connsiteX12" fmla="*/ 2633472 w 5644670"/>
              <a:gd name="connsiteY12" fmla="*/ 0 h 5337795"/>
              <a:gd name="connsiteX13" fmla="*/ 4712039 w 5644670"/>
              <a:gd name="connsiteY13" fmla="*/ 2543951 h 5337795"/>
              <a:gd name="connsiteX14" fmla="*/ 4030675 w 5644670"/>
              <a:gd name="connsiteY14" fmla="*/ 3928262 h 5337795"/>
              <a:gd name="connsiteX15" fmla="*/ 4453179 w 5644670"/>
              <a:gd name="connsiteY15" fmla="*/ 5313893 h 5337795"/>
              <a:gd name="connsiteX16" fmla="*/ 5644670 w 5644670"/>
              <a:gd name="connsiteY16" fmla="*/ 5337795 h 5337795"/>
              <a:gd name="connsiteX0" fmla="*/ 0 w 5661442"/>
              <a:gd name="connsiteY0" fmla="*/ 5325465 h 5325465"/>
              <a:gd name="connsiteX1" fmla="*/ 0 w 5661442"/>
              <a:gd name="connsiteY1" fmla="*/ 5325465 h 5325465"/>
              <a:gd name="connsiteX2" fmla="*/ 2239524 w 5661442"/>
              <a:gd name="connsiteY2" fmla="*/ 5309946 h 5325465"/>
              <a:gd name="connsiteX3" fmla="*/ 1938528 w 5661442"/>
              <a:gd name="connsiteY3" fmla="*/ 4337913 h 5325465"/>
              <a:gd name="connsiteX4" fmla="*/ 833932 w 5661442"/>
              <a:gd name="connsiteY4" fmla="*/ 4411066 h 5325465"/>
              <a:gd name="connsiteX5" fmla="*/ 694944 w 5661442"/>
              <a:gd name="connsiteY5" fmla="*/ 3745382 h 5325465"/>
              <a:gd name="connsiteX6" fmla="*/ 519379 w 5661442"/>
              <a:gd name="connsiteY6" fmla="*/ 3599078 h 5325465"/>
              <a:gd name="connsiteX7" fmla="*/ 557005 w 5661442"/>
              <a:gd name="connsiteY7" fmla="*/ 3470193 h 5325465"/>
              <a:gd name="connsiteX8" fmla="*/ 456331 w 5661442"/>
              <a:gd name="connsiteY8" fmla="*/ 3362205 h 5325465"/>
              <a:gd name="connsiteX9" fmla="*/ 559793 w 5661442"/>
              <a:gd name="connsiteY9" fmla="*/ 3057428 h 5325465"/>
              <a:gd name="connsiteX10" fmla="*/ 118419 w 5661442"/>
              <a:gd name="connsiteY10" fmla="*/ 2818778 h 5325465"/>
              <a:gd name="connsiteX11" fmla="*/ 665683 w 5661442"/>
              <a:gd name="connsiteY11" fmla="*/ 1975104 h 5325465"/>
              <a:gd name="connsiteX12" fmla="*/ 2633472 w 5661442"/>
              <a:gd name="connsiteY12" fmla="*/ 0 h 5325465"/>
              <a:gd name="connsiteX13" fmla="*/ 4712039 w 5661442"/>
              <a:gd name="connsiteY13" fmla="*/ 2543951 h 5325465"/>
              <a:gd name="connsiteX14" fmla="*/ 4030675 w 5661442"/>
              <a:gd name="connsiteY14" fmla="*/ 3928262 h 5325465"/>
              <a:gd name="connsiteX15" fmla="*/ 4453179 w 5661442"/>
              <a:gd name="connsiteY15" fmla="*/ 5313893 h 5325465"/>
              <a:gd name="connsiteX16" fmla="*/ 5661442 w 5661442"/>
              <a:gd name="connsiteY16" fmla="*/ 5312636 h 5325465"/>
              <a:gd name="connsiteX0" fmla="*/ 0 w 5661442"/>
              <a:gd name="connsiteY0" fmla="*/ 5325465 h 5325465"/>
              <a:gd name="connsiteX1" fmla="*/ 0 w 5661442"/>
              <a:gd name="connsiteY1" fmla="*/ 5325465 h 5325465"/>
              <a:gd name="connsiteX2" fmla="*/ 2239524 w 5661442"/>
              <a:gd name="connsiteY2" fmla="*/ 5309946 h 5325465"/>
              <a:gd name="connsiteX3" fmla="*/ 1938528 w 5661442"/>
              <a:gd name="connsiteY3" fmla="*/ 4337913 h 5325465"/>
              <a:gd name="connsiteX4" fmla="*/ 833932 w 5661442"/>
              <a:gd name="connsiteY4" fmla="*/ 4411066 h 5325465"/>
              <a:gd name="connsiteX5" fmla="*/ 694944 w 5661442"/>
              <a:gd name="connsiteY5" fmla="*/ 3745382 h 5325465"/>
              <a:gd name="connsiteX6" fmla="*/ 519379 w 5661442"/>
              <a:gd name="connsiteY6" fmla="*/ 3599078 h 5325465"/>
              <a:gd name="connsiteX7" fmla="*/ 557005 w 5661442"/>
              <a:gd name="connsiteY7" fmla="*/ 3470193 h 5325465"/>
              <a:gd name="connsiteX8" fmla="*/ 456331 w 5661442"/>
              <a:gd name="connsiteY8" fmla="*/ 3362205 h 5325465"/>
              <a:gd name="connsiteX9" fmla="*/ 559793 w 5661442"/>
              <a:gd name="connsiteY9" fmla="*/ 3057428 h 5325465"/>
              <a:gd name="connsiteX10" fmla="*/ 118419 w 5661442"/>
              <a:gd name="connsiteY10" fmla="*/ 2818778 h 5325465"/>
              <a:gd name="connsiteX11" fmla="*/ 665683 w 5661442"/>
              <a:gd name="connsiteY11" fmla="*/ 1975104 h 5325465"/>
              <a:gd name="connsiteX12" fmla="*/ 2633472 w 5661442"/>
              <a:gd name="connsiteY12" fmla="*/ 0 h 5325465"/>
              <a:gd name="connsiteX13" fmla="*/ 4712039 w 5661442"/>
              <a:gd name="connsiteY13" fmla="*/ 2543951 h 5325465"/>
              <a:gd name="connsiteX14" fmla="*/ 4030675 w 5661442"/>
              <a:gd name="connsiteY14" fmla="*/ 3928262 h 5325465"/>
              <a:gd name="connsiteX15" fmla="*/ 4453179 w 5661442"/>
              <a:gd name="connsiteY15" fmla="*/ 5313893 h 5325465"/>
              <a:gd name="connsiteX16" fmla="*/ 5661442 w 5661442"/>
              <a:gd name="connsiteY16" fmla="*/ 5312636 h 5325465"/>
              <a:gd name="connsiteX0" fmla="*/ 10073 w 5671515"/>
              <a:gd name="connsiteY0" fmla="*/ 5325465 h 5345610"/>
              <a:gd name="connsiteX1" fmla="*/ 0 w 5671515"/>
              <a:gd name="connsiteY1" fmla="*/ 5345610 h 5345610"/>
              <a:gd name="connsiteX2" fmla="*/ 2249597 w 5671515"/>
              <a:gd name="connsiteY2" fmla="*/ 5309946 h 5345610"/>
              <a:gd name="connsiteX3" fmla="*/ 1948601 w 5671515"/>
              <a:gd name="connsiteY3" fmla="*/ 4337913 h 5345610"/>
              <a:gd name="connsiteX4" fmla="*/ 844005 w 5671515"/>
              <a:gd name="connsiteY4" fmla="*/ 4411066 h 5345610"/>
              <a:gd name="connsiteX5" fmla="*/ 705017 w 5671515"/>
              <a:gd name="connsiteY5" fmla="*/ 3745382 h 5345610"/>
              <a:gd name="connsiteX6" fmla="*/ 529452 w 5671515"/>
              <a:gd name="connsiteY6" fmla="*/ 3599078 h 5345610"/>
              <a:gd name="connsiteX7" fmla="*/ 567078 w 5671515"/>
              <a:gd name="connsiteY7" fmla="*/ 3470193 h 5345610"/>
              <a:gd name="connsiteX8" fmla="*/ 466404 w 5671515"/>
              <a:gd name="connsiteY8" fmla="*/ 3362205 h 5345610"/>
              <a:gd name="connsiteX9" fmla="*/ 569866 w 5671515"/>
              <a:gd name="connsiteY9" fmla="*/ 3057428 h 5345610"/>
              <a:gd name="connsiteX10" fmla="*/ 128492 w 5671515"/>
              <a:gd name="connsiteY10" fmla="*/ 2818778 h 5345610"/>
              <a:gd name="connsiteX11" fmla="*/ 675756 w 5671515"/>
              <a:gd name="connsiteY11" fmla="*/ 1975104 h 5345610"/>
              <a:gd name="connsiteX12" fmla="*/ 2643545 w 5671515"/>
              <a:gd name="connsiteY12" fmla="*/ 0 h 5345610"/>
              <a:gd name="connsiteX13" fmla="*/ 4722112 w 5671515"/>
              <a:gd name="connsiteY13" fmla="*/ 2543951 h 5345610"/>
              <a:gd name="connsiteX14" fmla="*/ 4040748 w 5671515"/>
              <a:gd name="connsiteY14" fmla="*/ 3928262 h 5345610"/>
              <a:gd name="connsiteX15" fmla="*/ 4463252 w 5671515"/>
              <a:gd name="connsiteY15" fmla="*/ 5313893 h 5345610"/>
              <a:gd name="connsiteX16" fmla="*/ 5671515 w 5671515"/>
              <a:gd name="connsiteY16" fmla="*/ 5312636 h 5345610"/>
              <a:gd name="connsiteX0" fmla="*/ 0 w 5661442"/>
              <a:gd name="connsiteY0" fmla="*/ 5325465 h 5325465"/>
              <a:gd name="connsiteX1" fmla="*/ 100731 w 5661442"/>
              <a:gd name="connsiteY1" fmla="*/ 5325465 h 5325465"/>
              <a:gd name="connsiteX2" fmla="*/ 2239524 w 5661442"/>
              <a:gd name="connsiteY2" fmla="*/ 5309946 h 5325465"/>
              <a:gd name="connsiteX3" fmla="*/ 1938528 w 5661442"/>
              <a:gd name="connsiteY3" fmla="*/ 4337913 h 5325465"/>
              <a:gd name="connsiteX4" fmla="*/ 833932 w 5661442"/>
              <a:gd name="connsiteY4" fmla="*/ 4411066 h 5325465"/>
              <a:gd name="connsiteX5" fmla="*/ 694944 w 5661442"/>
              <a:gd name="connsiteY5" fmla="*/ 3745382 h 5325465"/>
              <a:gd name="connsiteX6" fmla="*/ 519379 w 5661442"/>
              <a:gd name="connsiteY6" fmla="*/ 3599078 h 5325465"/>
              <a:gd name="connsiteX7" fmla="*/ 557005 w 5661442"/>
              <a:gd name="connsiteY7" fmla="*/ 3470193 h 5325465"/>
              <a:gd name="connsiteX8" fmla="*/ 456331 w 5661442"/>
              <a:gd name="connsiteY8" fmla="*/ 3362205 h 5325465"/>
              <a:gd name="connsiteX9" fmla="*/ 559793 w 5661442"/>
              <a:gd name="connsiteY9" fmla="*/ 3057428 h 5325465"/>
              <a:gd name="connsiteX10" fmla="*/ 118419 w 5661442"/>
              <a:gd name="connsiteY10" fmla="*/ 2818778 h 5325465"/>
              <a:gd name="connsiteX11" fmla="*/ 665683 w 5661442"/>
              <a:gd name="connsiteY11" fmla="*/ 1975104 h 5325465"/>
              <a:gd name="connsiteX12" fmla="*/ 2633472 w 5661442"/>
              <a:gd name="connsiteY12" fmla="*/ 0 h 5325465"/>
              <a:gd name="connsiteX13" fmla="*/ 4712039 w 5661442"/>
              <a:gd name="connsiteY13" fmla="*/ 2543951 h 5325465"/>
              <a:gd name="connsiteX14" fmla="*/ 4030675 w 5661442"/>
              <a:gd name="connsiteY14" fmla="*/ 3928262 h 5325465"/>
              <a:gd name="connsiteX15" fmla="*/ 4453179 w 5661442"/>
              <a:gd name="connsiteY15" fmla="*/ 5313893 h 5325465"/>
              <a:gd name="connsiteX16" fmla="*/ 5661442 w 5661442"/>
              <a:gd name="connsiteY16" fmla="*/ 5312636 h 5325465"/>
              <a:gd name="connsiteX0" fmla="*/ 0 w 5661442"/>
              <a:gd name="connsiteY0" fmla="*/ 5325465 h 5334477"/>
              <a:gd name="connsiteX1" fmla="*/ 100731 w 5661442"/>
              <a:gd name="connsiteY1" fmla="*/ 5325465 h 5334477"/>
              <a:gd name="connsiteX2" fmla="*/ 2239524 w 5661442"/>
              <a:gd name="connsiteY2" fmla="*/ 5309946 h 5334477"/>
              <a:gd name="connsiteX3" fmla="*/ 1938528 w 5661442"/>
              <a:gd name="connsiteY3" fmla="*/ 4337913 h 5334477"/>
              <a:gd name="connsiteX4" fmla="*/ 833932 w 5661442"/>
              <a:gd name="connsiteY4" fmla="*/ 4411066 h 5334477"/>
              <a:gd name="connsiteX5" fmla="*/ 694944 w 5661442"/>
              <a:gd name="connsiteY5" fmla="*/ 3745382 h 5334477"/>
              <a:gd name="connsiteX6" fmla="*/ 519379 w 5661442"/>
              <a:gd name="connsiteY6" fmla="*/ 3599078 h 5334477"/>
              <a:gd name="connsiteX7" fmla="*/ 557005 w 5661442"/>
              <a:gd name="connsiteY7" fmla="*/ 3470193 h 5334477"/>
              <a:gd name="connsiteX8" fmla="*/ 456331 w 5661442"/>
              <a:gd name="connsiteY8" fmla="*/ 3362205 h 5334477"/>
              <a:gd name="connsiteX9" fmla="*/ 559793 w 5661442"/>
              <a:gd name="connsiteY9" fmla="*/ 3057428 h 5334477"/>
              <a:gd name="connsiteX10" fmla="*/ 118419 w 5661442"/>
              <a:gd name="connsiteY10" fmla="*/ 2818778 h 5334477"/>
              <a:gd name="connsiteX11" fmla="*/ 665683 w 5661442"/>
              <a:gd name="connsiteY11" fmla="*/ 1975104 h 5334477"/>
              <a:gd name="connsiteX12" fmla="*/ 2633472 w 5661442"/>
              <a:gd name="connsiteY12" fmla="*/ 0 h 5334477"/>
              <a:gd name="connsiteX13" fmla="*/ 4712039 w 5661442"/>
              <a:gd name="connsiteY13" fmla="*/ 2543951 h 5334477"/>
              <a:gd name="connsiteX14" fmla="*/ 4030675 w 5661442"/>
              <a:gd name="connsiteY14" fmla="*/ 3928262 h 5334477"/>
              <a:gd name="connsiteX15" fmla="*/ 4453179 w 5661442"/>
              <a:gd name="connsiteY15" fmla="*/ 5313893 h 5334477"/>
              <a:gd name="connsiteX16" fmla="*/ 5661442 w 5661442"/>
              <a:gd name="connsiteY16" fmla="*/ 5312636 h 5334477"/>
              <a:gd name="connsiteX0" fmla="*/ 0 w 5661442"/>
              <a:gd name="connsiteY0" fmla="*/ 5325465 h 5327903"/>
              <a:gd name="connsiteX1" fmla="*/ 70513 w 5661442"/>
              <a:gd name="connsiteY1" fmla="*/ 5315392 h 5327903"/>
              <a:gd name="connsiteX2" fmla="*/ 2239524 w 5661442"/>
              <a:gd name="connsiteY2" fmla="*/ 5309946 h 5327903"/>
              <a:gd name="connsiteX3" fmla="*/ 1938528 w 5661442"/>
              <a:gd name="connsiteY3" fmla="*/ 4337913 h 5327903"/>
              <a:gd name="connsiteX4" fmla="*/ 833932 w 5661442"/>
              <a:gd name="connsiteY4" fmla="*/ 4411066 h 5327903"/>
              <a:gd name="connsiteX5" fmla="*/ 694944 w 5661442"/>
              <a:gd name="connsiteY5" fmla="*/ 3745382 h 5327903"/>
              <a:gd name="connsiteX6" fmla="*/ 519379 w 5661442"/>
              <a:gd name="connsiteY6" fmla="*/ 3599078 h 5327903"/>
              <a:gd name="connsiteX7" fmla="*/ 557005 w 5661442"/>
              <a:gd name="connsiteY7" fmla="*/ 3470193 h 5327903"/>
              <a:gd name="connsiteX8" fmla="*/ 456331 w 5661442"/>
              <a:gd name="connsiteY8" fmla="*/ 3362205 h 5327903"/>
              <a:gd name="connsiteX9" fmla="*/ 559793 w 5661442"/>
              <a:gd name="connsiteY9" fmla="*/ 3057428 h 5327903"/>
              <a:gd name="connsiteX10" fmla="*/ 118419 w 5661442"/>
              <a:gd name="connsiteY10" fmla="*/ 2818778 h 5327903"/>
              <a:gd name="connsiteX11" fmla="*/ 665683 w 5661442"/>
              <a:gd name="connsiteY11" fmla="*/ 1975104 h 5327903"/>
              <a:gd name="connsiteX12" fmla="*/ 2633472 w 5661442"/>
              <a:gd name="connsiteY12" fmla="*/ 0 h 5327903"/>
              <a:gd name="connsiteX13" fmla="*/ 4712039 w 5661442"/>
              <a:gd name="connsiteY13" fmla="*/ 2543951 h 5327903"/>
              <a:gd name="connsiteX14" fmla="*/ 4030675 w 5661442"/>
              <a:gd name="connsiteY14" fmla="*/ 3928262 h 5327903"/>
              <a:gd name="connsiteX15" fmla="*/ 4453179 w 5661442"/>
              <a:gd name="connsiteY15" fmla="*/ 5313893 h 5327903"/>
              <a:gd name="connsiteX16" fmla="*/ 5661442 w 5661442"/>
              <a:gd name="connsiteY16" fmla="*/ 5312636 h 5327903"/>
              <a:gd name="connsiteX0" fmla="*/ 0 w 5661442"/>
              <a:gd name="connsiteY0" fmla="*/ 5325465 h 5342377"/>
              <a:gd name="connsiteX1" fmla="*/ 30220 w 5661442"/>
              <a:gd name="connsiteY1" fmla="*/ 5335538 h 5342377"/>
              <a:gd name="connsiteX2" fmla="*/ 2239524 w 5661442"/>
              <a:gd name="connsiteY2" fmla="*/ 5309946 h 5342377"/>
              <a:gd name="connsiteX3" fmla="*/ 1938528 w 5661442"/>
              <a:gd name="connsiteY3" fmla="*/ 4337913 h 5342377"/>
              <a:gd name="connsiteX4" fmla="*/ 833932 w 5661442"/>
              <a:gd name="connsiteY4" fmla="*/ 4411066 h 5342377"/>
              <a:gd name="connsiteX5" fmla="*/ 694944 w 5661442"/>
              <a:gd name="connsiteY5" fmla="*/ 3745382 h 5342377"/>
              <a:gd name="connsiteX6" fmla="*/ 519379 w 5661442"/>
              <a:gd name="connsiteY6" fmla="*/ 3599078 h 5342377"/>
              <a:gd name="connsiteX7" fmla="*/ 557005 w 5661442"/>
              <a:gd name="connsiteY7" fmla="*/ 3470193 h 5342377"/>
              <a:gd name="connsiteX8" fmla="*/ 456331 w 5661442"/>
              <a:gd name="connsiteY8" fmla="*/ 3362205 h 5342377"/>
              <a:gd name="connsiteX9" fmla="*/ 559793 w 5661442"/>
              <a:gd name="connsiteY9" fmla="*/ 3057428 h 5342377"/>
              <a:gd name="connsiteX10" fmla="*/ 118419 w 5661442"/>
              <a:gd name="connsiteY10" fmla="*/ 2818778 h 5342377"/>
              <a:gd name="connsiteX11" fmla="*/ 665683 w 5661442"/>
              <a:gd name="connsiteY11" fmla="*/ 1975104 h 5342377"/>
              <a:gd name="connsiteX12" fmla="*/ 2633472 w 5661442"/>
              <a:gd name="connsiteY12" fmla="*/ 0 h 5342377"/>
              <a:gd name="connsiteX13" fmla="*/ 4712039 w 5661442"/>
              <a:gd name="connsiteY13" fmla="*/ 2543951 h 5342377"/>
              <a:gd name="connsiteX14" fmla="*/ 4030675 w 5661442"/>
              <a:gd name="connsiteY14" fmla="*/ 3928262 h 5342377"/>
              <a:gd name="connsiteX15" fmla="*/ 4453179 w 5661442"/>
              <a:gd name="connsiteY15" fmla="*/ 5313893 h 5342377"/>
              <a:gd name="connsiteX16" fmla="*/ 5661442 w 5661442"/>
              <a:gd name="connsiteY16" fmla="*/ 5312636 h 5342377"/>
              <a:gd name="connsiteX0" fmla="*/ 0 w 5661442"/>
              <a:gd name="connsiteY0" fmla="*/ 5325465 h 5335538"/>
              <a:gd name="connsiteX1" fmla="*/ 30220 w 5661442"/>
              <a:gd name="connsiteY1" fmla="*/ 5335538 h 5335538"/>
              <a:gd name="connsiteX2" fmla="*/ 2239524 w 5661442"/>
              <a:gd name="connsiteY2" fmla="*/ 5309946 h 5335538"/>
              <a:gd name="connsiteX3" fmla="*/ 1938528 w 5661442"/>
              <a:gd name="connsiteY3" fmla="*/ 4337913 h 5335538"/>
              <a:gd name="connsiteX4" fmla="*/ 833932 w 5661442"/>
              <a:gd name="connsiteY4" fmla="*/ 4411066 h 5335538"/>
              <a:gd name="connsiteX5" fmla="*/ 694944 w 5661442"/>
              <a:gd name="connsiteY5" fmla="*/ 3745382 h 5335538"/>
              <a:gd name="connsiteX6" fmla="*/ 519379 w 5661442"/>
              <a:gd name="connsiteY6" fmla="*/ 3599078 h 5335538"/>
              <a:gd name="connsiteX7" fmla="*/ 557005 w 5661442"/>
              <a:gd name="connsiteY7" fmla="*/ 3470193 h 5335538"/>
              <a:gd name="connsiteX8" fmla="*/ 456331 w 5661442"/>
              <a:gd name="connsiteY8" fmla="*/ 3362205 h 5335538"/>
              <a:gd name="connsiteX9" fmla="*/ 559793 w 5661442"/>
              <a:gd name="connsiteY9" fmla="*/ 3057428 h 5335538"/>
              <a:gd name="connsiteX10" fmla="*/ 118419 w 5661442"/>
              <a:gd name="connsiteY10" fmla="*/ 2818778 h 5335538"/>
              <a:gd name="connsiteX11" fmla="*/ 665683 w 5661442"/>
              <a:gd name="connsiteY11" fmla="*/ 1975104 h 5335538"/>
              <a:gd name="connsiteX12" fmla="*/ 2633472 w 5661442"/>
              <a:gd name="connsiteY12" fmla="*/ 0 h 5335538"/>
              <a:gd name="connsiteX13" fmla="*/ 4712039 w 5661442"/>
              <a:gd name="connsiteY13" fmla="*/ 2543951 h 5335538"/>
              <a:gd name="connsiteX14" fmla="*/ 4030675 w 5661442"/>
              <a:gd name="connsiteY14" fmla="*/ 3928262 h 5335538"/>
              <a:gd name="connsiteX15" fmla="*/ 4453179 w 5661442"/>
              <a:gd name="connsiteY15" fmla="*/ 5313893 h 5335538"/>
              <a:gd name="connsiteX16" fmla="*/ 5661442 w 5661442"/>
              <a:gd name="connsiteY16" fmla="*/ 5312636 h 5335538"/>
              <a:gd name="connsiteX0" fmla="*/ 0 w 5782319"/>
              <a:gd name="connsiteY0" fmla="*/ 5325465 h 5335538"/>
              <a:gd name="connsiteX1" fmla="*/ 30220 w 5782319"/>
              <a:gd name="connsiteY1" fmla="*/ 5335538 h 5335538"/>
              <a:gd name="connsiteX2" fmla="*/ 2239524 w 5782319"/>
              <a:gd name="connsiteY2" fmla="*/ 5309946 h 5335538"/>
              <a:gd name="connsiteX3" fmla="*/ 1938528 w 5782319"/>
              <a:gd name="connsiteY3" fmla="*/ 4337913 h 5335538"/>
              <a:gd name="connsiteX4" fmla="*/ 833932 w 5782319"/>
              <a:gd name="connsiteY4" fmla="*/ 4411066 h 5335538"/>
              <a:gd name="connsiteX5" fmla="*/ 694944 w 5782319"/>
              <a:gd name="connsiteY5" fmla="*/ 3745382 h 5335538"/>
              <a:gd name="connsiteX6" fmla="*/ 519379 w 5782319"/>
              <a:gd name="connsiteY6" fmla="*/ 3599078 h 5335538"/>
              <a:gd name="connsiteX7" fmla="*/ 557005 w 5782319"/>
              <a:gd name="connsiteY7" fmla="*/ 3470193 h 5335538"/>
              <a:gd name="connsiteX8" fmla="*/ 456331 w 5782319"/>
              <a:gd name="connsiteY8" fmla="*/ 3362205 h 5335538"/>
              <a:gd name="connsiteX9" fmla="*/ 559793 w 5782319"/>
              <a:gd name="connsiteY9" fmla="*/ 3057428 h 5335538"/>
              <a:gd name="connsiteX10" fmla="*/ 118419 w 5782319"/>
              <a:gd name="connsiteY10" fmla="*/ 2818778 h 5335538"/>
              <a:gd name="connsiteX11" fmla="*/ 665683 w 5782319"/>
              <a:gd name="connsiteY11" fmla="*/ 1975104 h 5335538"/>
              <a:gd name="connsiteX12" fmla="*/ 2633472 w 5782319"/>
              <a:gd name="connsiteY12" fmla="*/ 0 h 5335538"/>
              <a:gd name="connsiteX13" fmla="*/ 4712039 w 5782319"/>
              <a:gd name="connsiteY13" fmla="*/ 2543951 h 5335538"/>
              <a:gd name="connsiteX14" fmla="*/ 4030675 w 5782319"/>
              <a:gd name="connsiteY14" fmla="*/ 3928262 h 5335538"/>
              <a:gd name="connsiteX15" fmla="*/ 4453179 w 5782319"/>
              <a:gd name="connsiteY15" fmla="*/ 5313893 h 5335538"/>
              <a:gd name="connsiteX16" fmla="*/ 5782319 w 5782319"/>
              <a:gd name="connsiteY16" fmla="*/ 5312636 h 5335538"/>
              <a:gd name="connsiteX0" fmla="*/ 0 w 5782319"/>
              <a:gd name="connsiteY0" fmla="*/ 5325465 h 5335538"/>
              <a:gd name="connsiteX1" fmla="*/ 30220 w 5782319"/>
              <a:gd name="connsiteY1" fmla="*/ 5335538 h 5335538"/>
              <a:gd name="connsiteX2" fmla="*/ 2239524 w 5782319"/>
              <a:gd name="connsiteY2" fmla="*/ 5309946 h 5335538"/>
              <a:gd name="connsiteX3" fmla="*/ 1938528 w 5782319"/>
              <a:gd name="connsiteY3" fmla="*/ 4337913 h 5335538"/>
              <a:gd name="connsiteX4" fmla="*/ 833932 w 5782319"/>
              <a:gd name="connsiteY4" fmla="*/ 4411066 h 5335538"/>
              <a:gd name="connsiteX5" fmla="*/ 694944 w 5782319"/>
              <a:gd name="connsiteY5" fmla="*/ 3745382 h 5335538"/>
              <a:gd name="connsiteX6" fmla="*/ 519379 w 5782319"/>
              <a:gd name="connsiteY6" fmla="*/ 3599078 h 5335538"/>
              <a:gd name="connsiteX7" fmla="*/ 557005 w 5782319"/>
              <a:gd name="connsiteY7" fmla="*/ 3470193 h 5335538"/>
              <a:gd name="connsiteX8" fmla="*/ 456331 w 5782319"/>
              <a:gd name="connsiteY8" fmla="*/ 3362205 h 5335538"/>
              <a:gd name="connsiteX9" fmla="*/ 559793 w 5782319"/>
              <a:gd name="connsiteY9" fmla="*/ 3057428 h 5335538"/>
              <a:gd name="connsiteX10" fmla="*/ 118419 w 5782319"/>
              <a:gd name="connsiteY10" fmla="*/ 2818778 h 5335538"/>
              <a:gd name="connsiteX11" fmla="*/ 665683 w 5782319"/>
              <a:gd name="connsiteY11" fmla="*/ 1975104 h 5335538"/>
              <a:gd name="connsiteX12" fmla="*/ 2633472 w 5782319"/>
              <a:gd name="connsiteY12" fmla="*/ 0 h 5335538"/>
              <a:gd name="connsiteX13" fmla="*/ 4712039 w 5782319"/>
              <a:gd name="connsiteY13" fmla="*/ 2543951 h 5335538"/>
              <a:gd name="connsiteX14" fmla="*/ 4030675 w 5782319"/>
              <a:gd name="connsiteY14" fmla="*/ 3928262 h 5335538"/>
              <a:gd name="connsiteX15" fmla="*/ 4453179 w 5782319"/>
              <a:gd name="connsiteY15" fmla="*/ 5313893 h 5335538"/>
              <a:gd name="connsiteX16" fmla="*/ 5782319 w 5782319"/>
              <a:gd name="connsiteY16" fmla="*/ 5312636 h 5335538"/>
              <a:gd name="connsiteX0" fmla="*/ 0 w 5885894"/>
              <a:gd name="connsiteY0" fmla="*/ 5325465 h 5772967"/>
              <a:gd name="connsiteX1" fmla="*/ 30220 w 5885894"/>
              <a:gd name="connsiteY1" fmla="*/ 5335538 h 5772967"/>
              <a:gd name="connsiteX2" fmla="*/ 2239524 w 5885894"/>
              <a:gd name="connsiteY2" fmla="*/ 5309946 h 5772967"/>
              <a:gd name="connsiteX3" fmla="*/ 1938528 w 5885894"/>
              <a:gd name="connsiteY3" fmla="*/ 4337913 h 5772967"/>
              <a:gd name="connsiteX4" fmla="*/ 833932 w 5885894"/>
              <a:gd name="connsiteY4" fmla="*/ 4411066 h 5772967"/>
              <a:gd name="connsiteX5" fmla="*/ 694944 w 5885894"/>
              <a:gd name="connsiteY5" fmla="*/ 3745382 h 5772967"/>
              <a:gd name="connsiteX6" fmla="*/ 519379 w 5885894"/>
              <a:gd name="connsiteY6" fmla="*/ 3599078 h 5772967"/>
              <a:gd name="connsiteX7" fmla="*/ 557005 w 5885894"/>
              <a:gd name="connsiteY7" fmla="*/ 3470193 h 5772967"/>
              <a:gd name="connsiteX8" fmla="*/ 456331 w 5885894"/>
              <a:gd name="connsiteY8" fmla="*/ 3362205 h 5772967"/>
              <a:gd name="connsiteX9" fmla="*/ 559793 w 5885894"/>
              <a:gd name="connsiteY9" fmla="*/ 3057428 h 5772967"/>
              <a:gd name="connsiteX10" fmla="*/ 118419 w 5885894"/>
              <a:gd name="connsiteY10" fmla="*/ 2818778 h 5772967"/>
              <a:gd name="connsiteX11" fmla="*/ 665683 w 5885894"/>
              <a:gd name="connsiteY11" fmla="*/ 1975104 h 5772967"/>
              <a:gd name="connsiteX12" fmla="*/ 2633472 w 5885894"/>
              <a:gd name="connsiteY12" fmla="*/ 0 h 5772967"/>
              <a:gd name="connsiteX13" fmla="*/ 4712039 w 5885894"/>
              <a:gd name="connsiteY13" fmla="*/ 2543951 h 5772967"/>
              <a:gd name="connsiteX14" fmla="*/ 4030675 w 5885894"/>
              <a:gd name="connsiteY14" fmla="*/ 3928262 h 5772967"/>
              <a:gd name="connsiteX15" fmla="*/ 4453179 w 5885894"/>
              <a:gd name="connsiteY15" fmla="*/ 5313893 h 5772967"/>
              <a:gd name="connsiteX16" fmla="*/ 5885894 w 5885894"/>
              <a:gd name="connsiteY16" fmla="*/ 5772967 h 5772967"/>
              <a:gd name="connsiteX0" fmla="*/ 0 w 5828353"/>
              <a:gd name="connsiteY0" fmla="*/ 5325465 h 5588834"/>
              <a:gd name="connsiteX1" fmla="*/ 30220 w 5828353"/>
              <a:gd name="connsiteY1" fmla="*/ 5335538 h 5588834"/>
              <a:gd name="connsiteX2" fmla="*/ 2239524 w 5828353"/>
              <a:gd name="connsiteY2" fmla="*/ 5309946 h 5588834"/>
              <a:gd name="connsiteX3" fmla="*/ 1938528 w 5828353"/>
              <a:gd name="connsiteY3" fmla="*/ 4337913 h 5588834"/>
              <a:gd name="connsiteX4" fmla="*/ 833932 w 5828353"/>
              <a:gd name="connsiteY4" fmla="*/ 4411066 h 5588834"/>
              <a:gd name="connsiteX5" fmla="*/ 694944 w 5828353"/>
              <a:gd name="connsiteY5" fmla="*/ 3745382 h 5588834"/>
              <a:gd name="connsiteX6" fmla="*/ 519379 w 5828353"/>
              <a:gd name="connsiteY6" fmla="*/ 3599078 h 5588834"/>
              <a:gd name="connsiteX7" fmla="*/ 557005 w 5828353"/>
              <a:gd name="connsiteY7" fmla="*/ 3470193 h 5588834"/>
              <a:gd name="connsiteX8" fmla="*/ 456331 w 5828353"/>
              <a:gd name="connsiteY8" fmla="*/ 3362205 h 5588834"/>
              <a:gd name="connsiteX9" fmla="*/ 559793 w 5828353"/>
              <a:gd name="connsiteY9" fmla="*/ 3057428 h 5588834"/>
              <a:gd name="connsiteX10" fmla="*/ 118419 w 5828353"/>
              <a:gd name="connsiteY10" fmla="*/ 2818778 h 5588834"/>
              <a:gd name="connsiteX11" fmla="*/ 665683 w 5828353"/>
              <a:gd name="connsiteY11" fmla="*/ 1975104 h 5588834"/>
              <a:gd name="connsiteX12" fmla="*/ 2633472 w 5828353"/>
              <a:gd name="connsiteY12" fmla="*/ 0 h 5588834"/>
              <a:gd name="connsiteX13" fmla="*/ 4712039 w 5828353"/>
              <a:gd name="connsiteY13" fmla="*/ 2543951 h 5588834"/>
              <a:gd name="connsiteX14" fmla="*/ 4030675 w 5828353"/>
              <a:gd name="connsiteY14" fmla="*/ 3928262 h 5588834"/>
              <a:gd name="connsiteX15" fmla="*/ 4453179 w 5828353"/>
              <a:gd name="connsiteY15" fmla="*/ 5313893 h 5588834"/>
              <a:gd name="connsiteX16" fmla="*/ 5828353 w 5828353"/>
              <a:gd name="connsiteY16" fmla="*/ 5588834 h 5588834"/>
              <a:gd name="connsiteX0" fmla="*/ 0 w 5828353"/>
              <a:gd name="connsiteY0" fmla="*/ 5325465 h 5588835"/>
              <a:gd name="connsiteX1" fmla="*/ 30220 w 5828353"/>
              <a:gd name="connsiteY1" fmla="*/ 5335538 h 5588835"/>
              <a:gd name="connsiteX2" fmla="*/ 2239524 w 5828353"/>
              <a:gd name="connsiteY2" fmla="*/ 5309946 h 5588835"/>
              <a:gd name="connsiteX3" fmla="*/ 1938528 w 5828353"/>
              <a:gd name="connsiteY3" fmla="*/ 4337913 h 5588835"/>
              <a:gd name="connsiteX4" fmla="*/ 833932 w 5828353"/>
              <a:gd name="connsiteY4" fmla="*/ 4411066 h 5588835"/>
              <a:gd name="connsiteX5" fmla="*/ 694944 w 5828353"/>
              <a:gd name="connsiteY5" fmla="*/ 3745382 h 5588835"/>
              <a:gd name="connsiteX6" fmla="*/ 519379 w 5828353"/>
              <a:gd name="connsiteY6" fmla="*/ 3599078 h 5588835"/>
              <a:gd name="connsiteX7" fmla="*/ 557005 w 5828353"/>
              <a:gd name="connsiteY7" fmla="*/ 3470193 h 5588835"/>
              <a:gd name="connsiteX8" fmla="*/ 456331 w 5828353"/>
              <a:gd name="connsiteY8" fmla="*/ 3362205 h 5588835"/>
              <a:gd name="connsiteX9" fmla="*/ 559793 w 5828353"/>
              <a:gd name="connsiteY9" fmla="*/ 3057428 h 5588835"/>
              <a:gd name="connsiteX10" fmla="*/ 118419 w 5828353"/>
              <a:gd name="connsiteY10" fmla="*/ 2818778 h 5588835"/>
              <a:gd name="connsiteX11" fmla="*/ 665683 w 5828353"/>
              <a:gd name="connsiteY11" fmla="*/ 1975104 h 5588835"/>
              <a:gd name="connsiteX12" fmla="*/ 2633472 w 5828353"/>
              <a:gd name="connsiteY12" fmla="*/ 0 h 5588835"/>
              <a:gd name="connsiteX13" fmla="*/ 4712039 w 5828353"/>
              <a:gd name="connsiteY13" fmla="*/ 2543951 h 5588835"/>
              <a:gd name="connsiteX14" fmla="*/ 4030675 w 5828353"/>
              <a:gd name="connsiteY14" fmla="*/ 3928262 h 5588835"/>
              <a:gd name="connsiteX15" fmla="*/ 4510720 w 5828353"/>
              <a:gd name="connsiteY15" fmla="*/ 5544059 h 5588835"/>
              <a:gd name="connsiteX16" fmla="*/ 5828353 w 5828353"/>
              <a:gd name="connsiteY16" fmla="*/ 5588834 h 5588835"/>
              <a:gd name="connsiteX0" fmla="*/ 0 w 5828353"/>
              <a:gd name="connsiteY0" fmla="*/ 5325465 h 5554309"/>
              <a:gd name="connsiteX1" fmla="*/ 30220 w 5828353"/>
              <a:gd name="connsiteY1" fmla="*/ 5335538 h 5554309"/>
              <a:gd name="connsiteX2" fmla="*/ 2239524 w 5828353"/>
              <a:gd name="connsiteY2" fmla="*/ 5309946 h 5554309"/>
              <a:gd name="connsiteX3" fmla="*/ 1938528 w 5828353"/>
              <a:gd name="connsiteY3" fmla="*/ 4337913 h 5554309"/>
              <a:gd name="connsiteX4" fmla="*/ 833932 w 5828353"/>
              <a:gd name="connsiteY4" fmla="*/ 4411066 h 5554309"/>
              <a:gd name="connsiteX5" fmla="*/ 694944 w 5828353"/>
              <a:gd name="connsiteY5" fmla="*/ 3745382 h 5554309"/>
              <a:gd name="connsiteX6" fmla="*/ 519379 w 5828353"/>
              <a:gd name="connsiteY6" fmla="*/ 3599078 h 5554309"/>
              <a:gd name="connsiteX7" fmla="*/ 557005 w 5828353"/>
              <a:gd name="connsiteY7" fmla="*/ 3470193 h 5554309"/>
              <a:gd name="connsiteX8" fmla="*/ 456331 w 5828353"/>
              <a:gd name="connsiteY8" fmla="*/ 3362205 h 5554309"/>
              <a:gd name="connsiteX9" fmla="*/ 559793 w 5828353"/>
              <a:gd name="connsiteY9" fmla="*/ 3057428 h 5554309"/>
              <a:gd name="connsiteX10" fmla="*/ 118419 w 5828353"/>
              <a:gd name="connsiteY10" fmla="*/ 2818778 h 5554309"/>
              <a:gd name="connsiteX11" fmla="*/ 665683 w 5828353"/>
              <a:gd name="connsiteY11" fmla="*/ 1975104 h 5554309"/>
              <a:gd name="connsiteX12" fmla="*/ 2633472 w 5828353"/>
              <a:gd name="connsiteY12" fmla="*/ 0 h 5554309"/>
              <a:gd name="connsiteX13" fmla="*/ 4712039 w 5828353"/>
              <a:gd name="connsiteY13" fmla="*/ 2543951 h 5554309"/>
              <a:gd name="connsiteX14" fmla="*/ 4030675 w 5828353"/>
              <a:gd name="connsiteY14" fmla="*/ 3928262 h 5554309"/>
              <a:gd name="connsiteX15" fmla="*/ 4510720 w 5828353"/>
              <a:gd name="connsiteY15" fmla="*/ 5544059 h 5554309"/>
              <a:gd name="connsiteX16" fmla="*/ 5828353 w 5828353"/>
              <a:gd name="connsiteY16" fmla="*/ 5554309 h 5554309"/>
              <a:gd name="connsiteX0" fmla="*/ 280503 w 6108856"/>
              <a:gd name="connsiteY0" fmla="*/ 5325465 h 5554309"/>
              <a:gd name="connsiteX1" fmla="*/ 0 w 6108856"/>
              <a:gd name="connsiteY1" fmla="*/ 5554196 h 5554309"/>
              <a:gd name="connsiteX2" fmla="*/ 2520027 w 6108856"/>
              <a:gd name="connsiteY2" fmla="*/ 5309946 h 5554309"/>
              <a:gd name="connsiteX3" fmla="*/ 2219031 w 6108856"/>
              <a:gd name="connsiteY3" fmla="*/ 4337913 h 5554309"/>
              <a:gd name="connsiteX4" fmla="*/ 1114435 w 6108856"/>
              <a:gd name="connsiteY4" fmla="*/ 4411066 h 5554309"/>
              <a:gd name="connsiteX5" fmla="*/ 975447 w 6108856"/>
              <a:gd name="connsiteY5" fmla="*/ 3745382 h 5554309"/>
              <a:gd name="connsiteX6" fmla="*/ 799882 w 6108856"/>
              <a:gd name="connsiteY6" fmla="*/ 3599078 h 5554309"/>
              <a:gd name="connsiteX7" fmla="*/ 837508 w 6108856"/>
              <a:gd name="connsiteY7" fmla="*/ 3470193 h 5554309"/>
              <a:gd name="connsiteX8" fmla="*/ 736834 w 6108856"/>
              <a:gd name="connsiteY8" fmla="*/ 3362205 h 5554309"/>
              <a:gd name="connsiteX9" fmla="*/ 840296 w 6108856"/>
              <a:gd name="connsiteY9" fmla="*/ 3057428 h 5554309"/>
              <a:gd name="connsiteX10" fmla="*/ 398922 w 6108856"/>
              <a:gd name="connsiteY10" fmla="*/ 2818778 h 5554309"/>
              <a:gd name="connsiteX11" fmla="*/ 946186 w 6108856"/>
              <a:gd name="connsiteY11" fmla="*/ 1975104 h 5554309"/>
              <a:gd name="connsiteX12" fmla="*/ 2913975 w 6108856"/>
              <a:gd name="connsiteY12" fmla="*/ 0 h 5554309"/>
              <a:gd name="connsiteX13" fmla="*/ 4992542 w 6108856"/>
              <a:gd name="connsiteY13" fmla="*/ 2543951 h 5554309"/>
              <a:gd name="connsiteX14" fmla="*/ 4311178 w 6108856"/>
              <a:gd name="connsiteY14" fmla="*/ 3928262 h 5554309"/>
              <a:gd name="connsiteX15" fmla="*/ 4791223 w 6108856"/>
              <a:gd name="connsiteY15" fmla="*/ 5544059 h 5554309"/>
              <a:gd name="connsiteX16" fmla="*/ 6108856 w 6108856"/>
              <a:gd name="connsiteY16" fmla="*/ 5554309 h 5554309"/>
              <a:gd name="connsiteX0" fmla="*/ 0 w 6108856"/>
              <a:gd name="connsiteY0" fmla="*/ 5554196 h 5554309"/>
              <a:gd name="connsiteX1" fmla="*/ 2520027 w 6108856"/>
              <a:gd name="connsiteY1" fmla="*/ 5309946 h 5554309"/>
              <a:gd name="connsiteX2" fmla="*/ 2219031 w 6108856"/>
              <a:gd name="connsiteY2" fmla="*/ 4337913 h 5554309"/>
              <a:gd name="connsiteX3" fmla="*/ 1114435 w 6108856"/>
              <a:gd name="connsiteY3" fmla="*/ 4411066 h 5554309"/>
              <a:gd name="connsiteX4" fmla="*/ 975447 w 6108856"/>
              <a:gd name="connsiteY4" fmla="*/ 3745382 h 5554309"/>
              <a:gd name="connsiteX5" fmla="*/ 799882 w 6108856"/>
              <a:gd name="connsiteY5" fmla="*/ 3599078 h 5554309"/>
              <a:gd name="connsiteX6" fmla="*/ 837508 w 6108856"/>
              <a:gd name="connsiteY6" fmla="*/ 3470193 h 5554309"/>
              <a:gd name="connsiteX7" fmla="*/ 736834 w 6108856"/>
              <a:gd name="connsiteY7" fmla="*/ 3362205 h 5554309"/>
              <a:gd name="connsiteX8" fmla="*/ 840296 w 6108856"/>
              <a:gd name="connsiteY8" fmla="*/ 3057428 h 5554309"/>
              <a:gd name="connsiteX9" fmla="*/ 398922 w 6108856"/>
              <a:gd name="connsiteY9" fmla="*/ 2818778 h 5554309"/>
              <a:gd name="connsiteX10" fmla="*/ 946186 w 6108856"/>
              <a:gd name="connsiteY10" fmla="*/ 1975104 h 5554309"/>
              <a:gd name="connsiteX11" fmla="*/ 2913975 w 6108856"/>
              <a:gd name="connsiteY11" fmla="*/ 0 h 5554309"/>
              <a:gd name="connsiteX12" fmla="*/ 4992542 w 6108856"/>
              <a:gd name="connsiteY12" fmla="*/ 2543951 h 5554309"/>
              <a:gd name="connsiteX13" fmla="*/ 4311178 w 6108856"/>
              <a:gd name="connsiteY13" fmla="*/ 3928262 h 5554309"/>
              <a:gd name="connsiteX14" fmla="*/ 4791223 w 6108856"/>
              <a:gd name="connsiteY14" fmla="*/ 5544059 h 5554309"/>
              <a:gd name="connsiteX15" fmla="*/ 6108856 w 6108856"/>
              <a:gd name="connsiteY15" fmla="*/ 5554309 h 5554309"/>
              <a:gd name="connsiteX0" fmla="*/ 0 w 6108856"/>
              <a:gd name="connsiteY0" fmla="*/ 5554196 h 5554309"/>
              <a:gd name="connsiteX1" fmla="*/ 2589077 w 6108856"/>
              <a:gd name="connsiteY1" fmla="*/ 5540112 h 5554309"/>
              <a:gd name="connsiteX2" fmla="*/ 2219031 w 6108856"/>
              <a:gd name="connsiteY2" fmla="*/ 4337913 h 5554309"/>
              <a:gd name="connsiteX3" fmla="*/ 1114435 w 6108856"/>
              <a:gd name="connsiteY3" fmla="*/ 4411066 h 5554309"/>
              <a:gd name="connsiteX4" fmla="*/ 975447 w 6108856"/>
              <a:gd name="connsiteY4" fmla="*/ 3745382 h 5554309"/>
              <a:gd name="connsiteX5" fmla="*/ 799882 w 6108856"/>
              <a:gd name="connsiteY5" fmla="*/ 3599078 h 5554309"/>
              <a:gd name="connsiteX6" fmla="*/ 837508 w 6108856"/>
              <a:gd name="connsiteY6" fmla="*/ 3470193 h 5554309"/>
              <a:gd name="connsiteX7" fmla="*/ 736834 w 6108856"/>
              <a:gd name="connsiteY7" fmla="*/ 3362205 h 5554309"/>
              <a:gd name="connsiteX8" fmla="*/ 840296 w 6108856"/>
              <a:gd name="connsiteY8" fmla="*/ 3057428 h 5554309"/>
              <a:gd name="connsiteX9" fmla="*/ 398922 w 6108856"/>
              <a:gd name="connsiteY9" fmla="*/ 2818778 h 5554309"/>
              <a:gd name="connsiteX10" fmla="*/ 946186 w 6108856"/>
              <a:gd name="connsiteY10" fmla="*/ 1975104 h 5554309"/>
              <a:gd name="connsiteX11" fmla="*/ 2913975 w 6108856"/>
              <a:gd name="connsiteY11" fmla="*/ 0 h 5554309"/>
              <a:gd name="connsiteX12" fmla="*/ 4992542 w 6108856"/>
              <a:gd name="connsiteY12" fmla="*/ 2543951 h 5554309"/>
              <a:gd name="connsiteX13" fmla="*/ 4311178 w 6108856"/>
              <a:gd name="connsiteY13" fmla="*/ 3928262 h 5554309"/>
              <a:gd name="connsiteX14" fmla="*/ 4791223 w 6108856"/>
              <a:gd name="connsiteY14" fmla="*/ 5544059 h 5554309"/>
              <a:gd name="connsiteX15" fmla="*/ 6108856 w 6108856"/>
              <a:gd name="connsiteY15" fmla="*/ 5554309 h 5554309"/>
              <a:gd name="connsiteX0" fmla="*/ 0 w 6108856"/>
              <a:gd name="connsiteY0" fmla="*/ 5554196 h 5554309"/>
              <a:gd name="connsiteX1" fmla="*/ 2589077 w 6108856"/>
              <a:gd name="connsiteY1" fmla="*/ 5540112 h 5554309"/>
              <a:gd name="connsiteX2" fmla="*/ 2219031 w 6108856"/>
              <a:gd name="connsiteY2" fmla="*/ 4337913 h 5554309"/>
              <a:gd name="connsiteX3" fmla="*/ 1114435 w 6108856"/>
              <a:gd name="connsiteY3" fmla="*/ 4411066 h 5554309"/>
              <a:gd name="connsiteX4" fmla="*/ 975447 w 6108856"/>
              <a:gd name="connsiteY4" fmla="*/ 3745382 h 5554309"/>
              <a:gd name="connsiteX5" fmla="*/ 799882 w 6108856"/>
              <a:gd name="connsiteY5" fmla="*/ 3599078 h 5554309"/>
              <a:gd name="connsiteX6" fmla="*/ 837508 w 6108856"/>
              <a:gd name="connsiteY6" fmla="*/ 3470193 h 5554309"/>
              <a:gd name="connsiteX7" fmla="*/ 736834 w 6108856"/>
              <a:gd name="connsiteY7" fmla="*/ 3362205 h 5554309"/>
              <a:gd name="connsiteX8" fmla="*/ 840296 w 6108856"/>
              <a:gd name="connsiteY8" fmla="*/ 3057428 h 5554309"/>
              <a:gd name="connsiteX9" fmla="*/ 398922 w 6108856"/>
              <a:gd name="connsiteY9" fmla="*/ 2818778 h 5554309"/>
              <a:gd name="connsiteX10" fmla="*/ 946186 w 6108856"/>
              <a:gd name="connsiteY10" fmla="*/ 1975104 h 5554309"/>
              <a:gd name="connsiteX11" fmla="*/ 2913975 w 6108856"/>
              <a:gd name="connsiteY11" fmla="*/ 0 h 5554309"/>
              <a:gd name="connsiteX12" fmla="*/ 4992542 w 6108856"/>
              <a:gd name="connsiteY12" fmla="*/ 2543951 h 5554309"/>
              <a:gd name="connsiteX13" fmla="*/ 4311178 w 6108856"/>
              <a:gd name="connsiteY13" fmla="*/ 3928262 h 5554309"/>
              <a:gd name="connsiteX14" fmla="*/ 4791223 w 6108856"/>
              <a:gd name="connsiteY14" fmla="*/ 5544059 h 5554309"/>
              <a:gd name="connsiteX15" fmla="*/ 6108856 w 6108856"/>
              <a:gd name="connsiteY15" fmla="*/ 5554309 h 5554309"/>
              <a:gd name="connsiteX0" fmla="*/ 0 w 12139186"/>
              <a:gd name="connsiteY0" fmla="*/ 5531179 h 5554309"/>
              <a:gd name="connsiteX1" fmla="*/ 8619407 w 12139186"/>
              <a:gd name="connsiteY1" fmla="*/ 5540112 h 5554309"/>
              <a:gd name="connsiteX2" fmla="*/ 8249361 w 12139186"/>
              <a:gd name="connsiteY2" fmla="*/ 4337913 h 5554309"/>
              <a:gd name="connsiteX3" fmla="*/ 7144765 w 12139186"/>
              <a:gd name="connsiteY3" fmla="*/ 4411066 h 5554309"/>
              <a:gd name="connsiteX4" fmla="*/ 7005777 w 12139186"/>
              <a:gd name="connsiteY4" fmla="*/ 3745382 h 5554309"/>
              <a:gd name="connsiteX5" fmla="*/ 6830212 w 12139186"/>
              <a:gd name="connsiteY5" fmla="*/ 3599078 h 5554309"/>
              <a:gd name="connsiteX6" fmla="*/ 6867838 w 12139186"/>
              <a:gd name="connsiteY6" fmla="*/ 3470193 h 5554309"/>
              <a:gd name="connsiteX7" fmla="*/ 6767164 w 12139186"/>
              <a:gd name="connsiteY7" fmla="*/ 3362205 h 5554309"/>
              <a:gd name="connsiteX8" fmla="*/ 6870626 w 12139186"/>
              <a:gd name="connsiteY8" fmla="*/ 3057428 h 5554309"/>
              <a:gd name="connsiteX9" fmla="*/ 6429252 w 12139186"/>
              <a:gd name="connsiteY9" fmla="*/ 2818778 h 5554309"/>
              <a:gd name="connsiteX10" fmla="*/ 6976516 w 12139186"/>
              <a:gd name="connsiteY10" fmla="*/ 1975104 h 5554309"/>
              <a:gd name="connsiteX11" fmla="*/ 8944305 w 12139186"/>
              <a:gd name="connsiteY11" fmla="*/ 0 h 5554309"/>
              <a:gd name="connsiteX12" fmla="*/ 11022872 w 12139186"/>
              <a:gd name="connsiteY12" fmla="*/ 2543951 h 5554309"/>
              <a:gd name="connsiteX13" fmla="*/ 10341508 w 12139186"/>
              <a:gd name="connsiteY13" fmla="*/ 3928262 h 5554309"/>
              <a:gd name="connsiteX14" fmla="*/ 10821553 w 12139186"/>
              <a:gd name="connsiteY14" fmla="*/ 5544059 h 5554309"/>
              <a:gd name="connsiteX15" fmla="*/ 12139186 w 12139186"/>
              <a:gd name="connsiteY15" fmla="*/ 5554309 h 5554309"/>
              <a:gd name="connsiteX0" fmla="*/ 0 w 15025640"/>
              <a:gd name="connsiteY0" fmla="*/ 5531179 h 5554309"/>
              <a:gd name="connsiteX1" fmla="*/ 11505861 w 15025640"/>
              <a:gd name="connsiteY1" fmla="*/ 5540112 h 5554309"/>
              <a:gd name="connsiteX2" fmla="*/ 11135815 w 15025640"/>
              <a:gd name="connsiteY2" fmla="*/ 4337913 h 5554309"/>
              <a:gd name="connsiteX3" fmla="*/ 10031219 w 15025640"/>
              <a:gd name="connsiteY3" fmla="*/ 4411066 h 5554309"/>
              <a:gd name="connsiteX4" fmla="*/ 9892231 w 15025640"/>
              <a:gd name="connsiteY4" fmla="*/ 3745382 h 5554309"/>
              <a:gd name="connsiteX5" fmla="*/ 9716666 w 15025640"/>
              <a:gd name="connsiteY5" fmla="*/ 3599078 h 5554309"/>
              <a:gd name="connsiteX6" fmla="*/ 9754292 w 15025640"/>
              <a:gd name="connsiteY6" fmla="*/ 3470193 h 5554309"/>
              <a:gd name="connsiteX7" fmla="*/ 9653618 w 15025640"/>
              <a:gd name="connsiteY7" fmla="*/ 3362205 h 5554309"/>
              <a:gd name="connsiteX8" fmla="*/ 9757080 w 15025640"/>
              <a:gd name="connsiteY8" fmla="*/ 3057428 h 5554309"/>
              <a:gd name="connsiteX9" fmla="*/ 9315706 w 15025640"/>
              <a:gd name="connsiteY9" fmla="*/ 2818778 h 5554309"/>
              <a:gd name="connsiteX10" fmla="*/ 9862970 w 15025640"/>
              <a:gd name="connsiteY10" fmla="*/ 1975104 h 5554309"/>
              <a:gd name="connsiteX11" fmla="*/ 11830759 w 15025640"/>
              <a:gd name="connsiteY11" fmla="*/ 0 h 5554309"/>
              <a:gd name="connsiteX12" fmla="*/ 13909326 w 15025640"/>
              <a:gd name="connsiteY12" fmla="*/ 2543951 h 5554309"/>
              <a:gd name="connsiteX13" fmla="*/ 13227962 w 15025640"/>
              <a:gd name="connsiteY13" fmla="*/ 3928262 h 5554309"/>
              <a:gd name="connsiteX14" fmla="*/ 13708007 w 15025640"/>
              <a:gd name="connsiteY14" fmla="*/ 5544059 h 5554309"/>
              <a:gd name="connsiteX15" fmla="*/ 15025640 w 15025640"/>
              <a:gd name="connsiteY15" fmla="*/ 5554309 h 5554309"/>
              <a:gd name="connsiteX0" fmla="*/ 0 w 15600376"/>
              <a:gd name="connsiteY0" fmla="*/ 5531179 h 5544058"/>
              <a:gd name="connsiteX1" fmla="*/ 11505861 w 15600376"/>
              <a:gd name="connsiteY1" fmla="*/ 5540112 h 5544058"/>
              <a:gd name="connsiteX2" fmla="*/ 11135815 w 15600376"/>
              <a:gd name="connsiteY2" fmla="*/ 4337913 h 5544058"/>
              <a:gd name="connsiteX3" fmla="*/ 10031219 w 15600376"/>
              <a:gd name="connsiteY3" fmla="*/ 4411066 h 5544058"/>
              <a:gd name="connsiteX4" fmla="*/ 9892231 w 15600376"/>
              <a:gd name="connsiteY4" fmla="*/ 3745382 h 5544058"/>
              <a:gd name="connsiteX5" fmla="*/ 9716666 w 15600376"/>
              <a:gd name="connsiteY5" fmla="*/ 3599078 h 5544058"/>
              <a:gd name="connsiteX6" fmla="*/ 9754292 w 15600376"/>
              <a:gd name="connsiteY6" fmla="*/ 3470193 h 5544058"/>
              <a:gd name="connsiteX7" fmla="*/ 9653618 w 15600376"/>
              <a:gd name="connsiteY7" fmla="*/ 3362205 h 5544058"/>
              <a:gd name="connsiteX8" fmla="*/ 9757080 w 15600376"/>
              <a:gd name="connsiteY8" fmla="*/ 3057428 h 5544058"/>
              <a:gd name="connsiteX9" fmla="*/ 9315706 w 15600376"/>
              <a:gd name="connsiteY9" fmla="*/ 2818778 h 5544058"/>
              <a:gd name="connsiteX10" fmla="*/ 9862970 w 15600376"/>
              <a:gd name="connsiteY10" fmla="*/ 1975104 h 5544058"/>
              <a:gd name="connsiteX11" fmla="*/ 11830759 w 15600376"/>
              <a:gd name="connsiteY11" fmla="*/ 0 h 5544058"/>
              <a:gd name="connsiteX12" fmla="*/ 13909326 w 15600376"/>
              <a:gd name="connsiteY12" fmla="*/ 2543951 h 5544058"/>
              <a:gd name="connsiteX13" fmla="*/ 13227962 w 15600376"/>
              <a:gd name="connsiteY13" fmla="*/ 3928262 h 5544058"/>
              <a:gd name="connsiteX14" fmla="*/ 13708007 w 15600376"/>
              <a:gd name="connsiteY14" fmla="*/ 5544059 h 5544058"/>
              <a:gd name="connsiteX15" fmla="*/ 15600376 w 15600376"/>
              <a:gd name="connsiteY15" fmla="*/ 5541537 h 5544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600376" h="5544058">
                <a:moveTo>
                  <a:pt x="0" y="5531179"/>
                </a:moveTo>
                <a:lnTo>
                  <a:pt x="11505861" y="5540112"/>
                </a:lnTo>
                <a:cubicBezTo>
                  <a:pt x="11441871" y="5232873"/>
                  <a:pt x="11357709" y="4564685"/>
                  <a:pt x="11135815" y="4337913"/>
                </a:cubicBezTo>
                <a:cubicBezTo>
                  <a:pt x="11038279" y="4218431"/>
                  <a:pt x="10333581" y="4625644"/>
                  <a:pt x="10031219" y="4411066"/>
                </a:cubicBezTo>
                <a:cubicBezTo>
                  <a:pt x="9709350" y="4162349"/>
                  <a:pt x="9965383" y="3833165"/>
                  <a:pt x="9892231" y="3745382"/>
                </a:cubicBezTo>
                <a:cubicBezTo>
                  <a:pt x="9833709" y="3696614"/>
                  <a:pt x="9730609" y="3646108"/>
                  <a:pt x="9716666" y="3599078"/>
                </a:cubicBezTo>
                <a:cubicBezTo>
                  <a:pt x="9697521" y="3557625"/>
                  <a:pt x="9723643" y="3507120"/>
                  <a:pt x="9754292" y="3470193"/>
                </a:cubicBezTo>
                <a:lnTo>
                  <a:pt x="9653618" y="3362205"/>
                </a:lnTo>
                <a:cubicBezTo>
                  <a:pt x="9611152" y="3284755"/>
                  <a:pt x="9727119" y="3157511"/>
                  <a:pt x="9757080" y="3057428"/>
                </a:cubicBezTo>
                <a:cubicBezTo>
                  <a:pt x="9609955" y="2977878"/>
                  <a:pt x="9372296" y="2939068"/>
                  <a:pt x="9315706" y="2818778"/>
                </a:cubicBezTo>
                <a:cubicBezTo>
                  <a:pt x="9267263" y="2691462"/>
                  <a:pt x="9798244" y="2374024"/>
                  <a:pt x="9862970" y="1975104"/>
                </a:cubicBezTo>
                <a:cubicBezTo>
                  <a:pt x="9812729" y="266534"/>
                  <a:pt x="11229150" y="11046"/>
                  <a:pt x="11830759" y="0"/>
                </a:cubicBezTo>
                <a:cubicBezTo>
                  <a:pt x="12813325" y="-24"/>
                  <a:pt x="14393422" y="647274"/>
                  <a:pt x="13909326" y="2543951"/>
                </a:cubicBezTo>
                <a:cubicBezTo>
                  <a:pt x="13722946" y="3037075"/>
                  <a:pt x="13158606" y="3622783"/>
                  <a:pt x="13227962" y="3928262"/>
                </a:cubicBezTo>
                <a:cubicBezTo>
                  <a:pt x="13299038" y="4327448"/>
                  <a:pt x="13600717" y="5185614"/>
                  <a:pt x="13708007" y="5544059"/>
                </a:cubicBezTo>
                <a:lnTo>
                  <a:pt x="15600376" y="5541537"/>
                </a:lnTo>
              </a:path>
            </a:pathLst>
          </a:custGeom>
          <a:noFill/>
          <a:ln w="38100" cap="flat" cmpd="sng" algn="ctr">
            <a:solidFill>
              <a:schemeClr val="accent2">
                <a:lumMod val="90000"/>
                <a:lumOff val="10000"/>
              </a:schemeClr>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ea typeface="Arial Unicode MS"/>
              <a:cs typeface="+mn-cs"/>
            </a:endParaRPr>
          </a:p>
        </p:txBody>
      </p:sp>
      <p:sp>
        <p:nvSpPr>
          <p:cNvPr id="3" name="타원 56">
            <a:extLst>
              <a:ext uri="{FF2B5EF4-FFF2-40B4-BE49-F238E27FC236}">
                <a16:creationId xmlns:a16="http://schemas.microsoft.com/office/drawing/2014/main" xmlns="" id="{09E6D9DC-548B-4546-90AC-5211107DD8CD}"/>
              </a:ext>
            </a:extLst>
          </p:cNvPr>
          <p:cNvSpPr/>
          <p:nvPr/>
        </p:nvSpPr>
        <p:spPr>
          <a:xfrm>
            <a:off x="1441978" y="2389032"/>
            <a:ext cx="2701717" cy="2701717"/>
          </a:xfrm>
          <a:prstGeom prst="ellipse">
            <a:avLst/>
          </a:prstGeom>
          <a:solidFill>
            <a:sysClr val="window" lastClr="FFFFFF"/>
          </a:solidFill>
          <a:ln w="12700" cap="flat" cmpd="sng" algn="ctr">
            <a:solidFill>
              <a:schemeClr val="accent6">
                <a:lumMod val="90000"/>
                <a:lumOff val="10000"/>
              </a:schemeClr>
            </a:solidFill>
            <a:prstDash val="solid"/>
            <a:miter lim="800000"/>
          </a:ln>
          <a:effectLst>
            <a:innerShdw blurRad="114300">
              <a:prstClr val="black"/>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ea typeface="Arial Unicode MS"/>
              <a:cs typeface="+mn-cs"/>
            </a:endParaRPr>
          </a:p>
        </p:txBody>
      </p:sp>
      <p:grpSp>
        <p:nvGrpSpPr>
          <p:cNvPr id="4" name="그룹 57">
            <a:extLst>
              <a:ext uri="{FF2B5EF4-FFF2-40B4-BE49-F238E27FC236}">
                <a16:creationId xmlns:a16="http://schemas.microsoft.com/office/drawing/2014/main" xmlns="" id="{ADB18033-17C3-442E-BB1C-44A00750316B}"/>
              </a:ext>
            </a:extLst>
          </p:cNvPr>
          <p:cNvGrpSpPr/>
          <p:nvPr/>
        </p:nvGrpSpPr>
        <p:grpSpPr>
          <a:xfrm>
            <a:off x="2282022" y="2672101"/>
            <a:ext cx="1560200" cy="2267554"/>
            <a:chOff x="2447282" y="2285094"/>
            <a:chExt cx="1560200" cy="2267554"/>
          </a:xfrm>
          <a:solidFill>
            <a:schemeClr val="accent6">
              <a:lumMod val="50000"/>
              <a:lumOff val="50000"/>
            </a:schemeClr>
          </a:solidFill>
        </p:grpSpPr>
        <p:grpSp>
          <p:nvGrpSpPr>
            <p:cNvPr id="5" name="Group 7">
              <a:extLst>
                <a:ext uri="{FF2B5EF4-FFF2-40B4-BE49-F238E27FC236}">
                  <a16:creationId xmlns:a16="http://schemas.microsoft.com/office/drawing/2014/main" xmlns="" id="{F2D3FDC8-526B-4D05-BCEF-5B88420EEFE5}"/>
                </a:ext>
              </a:extLst>
            </p:cNvPr>
            <p:cNvGrpSpPr/>
            <p:nvPr/>
          </p:nvGrpSpPr>
          <p:grpSpPr>
            <a:xfrm>
              <a:off x="2447282" y="2848629"/>
              <a:ext cx="679323" cy="1704019"/>
              <a:chOff x="3202961" y="1852810"/>
              <a:chExt cx="792715" cy="1988452"/>
            </a:xfrm>
            <a:grpFill/>
          </p:grpSpPr>
          <p:grpSp>
            <p:nvGrpSpPr>
              <p:cNvPr id="10" name="Group 20">
                <a:extLst>
                  <a:ext uri="{FF2B5EF4-FFF2-40B4-BE49-F238E27FC236}">
                    <a16:creationId xmlns:a16="http://schemas.microsoft.com/office/drawing/2014/main" xmlns="" id="{0BB26C30-59F2-4438-8596-082E141D9032}"/>
                  </a:ext>
                </a:extLst>
              </p:cNvPr>
              <p:cNvGrpSpPr/>
              <p:nvPr/>
            </p:nvGrpSpPr>
            <p:grpSpPr>
              <a:xfrm flipH="1">
                <a:off x="3343486" y="3350720"/>
                <a:ext cx="511666" cy="490542"/>
                <a:chOff x="4964627" y="3703863"/>
                <a:chExt cx="393594" cy="377344"/>
              </a:xfrm>
              <a:grpFill/>
            </p:grpSpPr>
            <p:sp>
              <p:nvSpPr>
                <p:cNvPr id="15" name="Oval 1">
                  <a:extLst>
                    <a:ext uri="{FF2B5EF4-FFF2-40B4-BE49-F238E27FC236}">
                      <a16:creationId xmlns:a16="http://schemas.microsoft.com/office/drawing/2014/main" xmlns="" id="{33CE50D4-5A82-456B-8A0B-E17074037B4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16" name="Oval 1">
                  <a:extLst>
                    <a:ext uri="{FF2B5EF4-FFF2-40B4-BE49-F238E27FC236}">
                      <a16:creationId xmlns:a16="http://schemas.microsoft.com/office/drawing/2014/main" xmlns="" id="{9066D302-DFEC-45A8-9E33-298B0B7F75CD}"/>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17" name="Oval 1">
                  <a:extLst>
                    <a:ext uri="{FF2B5EF4-FFF2-40B4-BE49-F238E27FC236}">
                      <a16:creationId xmlns:a16="http://schemas.microsoft.com/office/drawing/2014/main" xmlns="" id="{7D0BAC73-52F1-4055-900D-47E92CEF29DB}"/>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18" name="Oval 1">
                  <a:extLst>
                    <a:ext uri="{FF2B5EF4-FFF2-40B4-BE49-F238E27FC236}">
                      <a16:creationId xmlns:a16="http://schemas.microsoft.com/office/drawing/2014/main" xmlns="" id="{701F5698-D4D3-4673-A2FF-C5A2CA6ED5D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grpSp>
          <p:grpSp>
            <p:nvGrpSpPr>
              <p:cNvPr id="11" name="Group 31">
                <a:extLst>
                  <a:ext uri="{FF2B5EF4-FFF2-40B4-BE49-F238E27FC236}">
                    <a16:creationId xmlns:a16="http://schemas.microsoft.com/office/drawing/2014/main" xmlns="" id="{0744C440-0E38-4638-BEC8-0B2A98B29A6D}"/>
                  </a:ext>
                </a:extLst>
              </p:cNvPr>
              <p:cNvGrpSpPr/>
              <p:nvPr/>
            </p:nvGrpSpPr>
            <p:grpSpPr>
              <a:xfrm>
                <a:off x="3202961" y="1852810"/>
                <a:ext cx="792715" cy="1360145"/>
                <a:chOff x="4874689" y="2348880"/>
                <a:chExt cx="914401" cy="1354872"/>
              </a:xfrm>
              <a:grpFill/>
            </p:grpSpPr>
            <p:sp>
              <p:nvSpPr>
                <p:cNvPr id="12" name="Block Arc 13">
                  <a:extLst>
                    <a:ext uri="{FF2B5EF4-FFF2-40B4-BE49-F238E27FC236}">
                      <a16:creationId xmlns:a16="http://schemas.microsoft.com/office/drawing/2014/main" xmlns="" id="{CDB609BF-1A54-4250-8594-1FB8E857D02C}"/>
                    </a:ext>
                  </a:extLst>
                </p:cNvPr>
                <p:cNvSpPr/>
                <p:nvPr/>
              </p:nvSpPr>
              <p:spPr>
                <a:xfrm>
                  <a:off x="4874690" y="2348880"/>
                  <a:ext cx="914400" cy="914400"/>
                </a:xfrm>
                <a:prstGeom prst="blockArc">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ea typeface="Arial Unicode MS"/>
                    <a:cs typeface="+mn-cs"/>
                  </a:endParaRPr>
                </a:p>
              </p:txBody>
            </p:sp>
            <p:sp>
              <p:nvSpPr>
                <p:cNvPr id="13" name="Round Same Side Corner Rectangle 30">
                  <a:extLst>
                    <a:ext uri="{FF2B5EF4-FFF2-40B4-BE49-F238E27FC236}">
                      <a16:creationId xmlns:a16="http://schemas.microsoft.com/office/drawing/2014/main" xmlns="" id="{63F30FB6-1C2A-4F8D-81F1-FD16F358AEBC}"/>
                    </a:ext>
                  </a:extLst>
                </p:cNvPr>
                <p:cNvSpPr/>
                <p:nvPr/>
              </p:nvSpPr>
              <p:spPr>
                <a:xfrm rot="10800000">
                  <a:off x="4874689" y="2789352"/>
                  <a:ext cx="228508" cy="914400"/>
                </a:xfrm>
                <a:prstGeom prst="round2SameRect">
                  <a:avLst>
                    <a:gd name="adj1" fmla="val 50000"/>
                    <a:gd name="adj2" fmla="val 0"/>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14" name="Round Same Side Corner Rectangle 33">
                  <a:extLst>
                    <a:ext uri="{FF2B5EF4-FFF2-40B4-BE49-F238E27FC236}">
                      <a16:creationId xmlns:a16="http://schemas.microsoft.com/office/drawing/2014/main" xmlns="" id="{2B4C5018-F4E2-4645-B372-970B14D61D0C}"/>
                    </a:ext>
                  </a:extLst>
                </p:cNvPr>
                <p:cNvSpPr/>
                <p:nvPr/>
              </p:nvSpPr>
              <p:spPr>
                <a:xfrm rot="10800000">
                  <a:off x="5560582" y="2789352"/>
                  <a:ext cx="228508" cy="914400"/>
                </a:xfrm>
                <a:prstGeom prst="round2SameRect">
                  <a:avLst>
                    <a:gd name="adj1" fmla="val 50000"/>
                    <a:gd name="adj2" fmla="val 0"/>
                  </a:avLst>
                </a:prstGeom>
                <a:grp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grpSp>
        </p:grpSp>
        <p:sp>
          <p:nvSpPr>
            <p:cNvPr id="6" name="자유형: 도형 59">
              <a:extLst>
                <a:ext uri="{FF2B5EF4-FFF2-40B4-BE49-F238E27FC236}">
                  <a16:creationId xmlns:a16="http://schemas.microsoft.com/office/drawing/2014/main" xmlns="" id="{AE17D59F-BF27-4427-9528-4BA1D163383F}"/>
                </a:ext>
              </a:extLst>
            </p:cNvPr>
            <p:cNvSpPr/>
            <p:nvPr/>
          </p:nvSpPr>
          <p:spPr>
            <a:xfrm rot="19473600">
              <a:off x="2772525" y="2670556"/>
              <a:ext cx="673089" cy="910094"/>
            </a:xfrm>
            <a:custGeom>
              <a:avLst/>
              <a:gdLst>
                <a:gd name="connsiteX0" fmla="*/ 442931 w 673089"/>
                <a:gd name="connsiteY0" fmla="*/ 645494 h 910094"/>
                <a:gd name="connsiteX1" fmla="*/ 293339 w 673089"/>
                <a:gd name="connsiteY1" fmla="*/ 594857 h 910094"/>
                <a:gd name="connsiteX2" fmla="*/ 223682 w 673089"/>
                <a:gd name="connsiteY2" fmla="*/ 780324 h 910094"/>
                <a:gd name="connsiteX3" fmla="*/ 354349 w 673089"/>
                <a:gd name="connsiteY3" fmla="*/ 852761 h 910094"/>
                <a:gd name="connsiteX4" fmla="*/ 466070 w 673089"/>
                <a:gd name="connsiteY4" fmla="*/ 669592 h 910094"/>
                <a:gd name="connsiteX5" fmla="*/ 442931 w 673089"/>
                <a:gd name="connsiteY5" fmla="*/ 645494 h 910094"/>
                <a:gd name="connsiteX6" fmla="*/ 597565 w 673089"/>
                <a:gd name="connsiteY6" fmla="*/ 46111 h 910094"/>
                <a:gd name="connsiteX7" fmla="*/ 665795 w 673089"/>
                <a:gd name="connsiteY7" fmla="*/ 146422 h 910094"/>
                <a:gd name="connsiteX8" fmla="*/ 448905 w 673089"/>
                <a:gd name="connsiteY8" fmla="*/ 453683 h 910094"/>
                <a:gd name="connsiteX9" fmla="*/ 312546 w 673089"/>
                <a:gd name="connsiteY9" fmla="*/ 555323 h 910094"/>
                <a:gd name="connsiteX10" fmla="*/ 506742 w 673089"/>
                <a:gd name="connsiteY10" fmla="*/ 654306 h 910094"/>
                <a:gd name="connsiteX11" fmla="*/ 371186 w 673089"/>
                <a:gd name="connsiteY11" fmla="*/ 907344 h 910094"/>
                <a:gd name="connsiteX12" fmla="*/ 179601 w 673089"/>
                <a:gd name="connsiteY12" fmla="*/ 797092 h 910094"/>
                <a:gd name="connsiteX13" fmla="*/ 212155 w 673089"/>
                <a:gd name="connsiteY13" fmla="*/ 608107 h 910094"/>
                <a:gd name="connsiteX14" fmla="*/ 59061 w 673089"/>
                <a:gd name="connsiteY14" fmla="*/ 735472 h 910094"/>
                <a:gd name="connsiteX15" fmla="*/ 46040 w 673089"/>
                <a:gd name="connsiteY15" fmla="*/ 785772 h 910094"/>
                <a:gd name="connsiteX16" fmla="*/ 0 w 673089"/>
                <a:gd name="connsiteY16" fmla="*/ 753005 h 910094"/>
                <a:gd name="connsiteX17" fmla="*/ 17556 w 673089"/>
                <a:gd name="connsiteY17" fmla="*/ 707831 h 910094"/>
                <a:gd name="connsiteX18" fmla="*/ 250069 w 673089"/>
                <a:gd name="connsiteY18" fmla="*/ 551879 h 910094"/>
                <a:gd name="connsiteX19" fmla="*/ 365764 w 673089"/>
                <a:gd name="connsiteY19" fmla="*/ 450068 h 910094"/>
                <a:gd name="connsiteX20" fmla="*/ 622417 w 673089"/>
                <a:gd name="connsiteY20" fmla="*/ 166304 h 910094"/>
                <a:gd name="connsiteX21" fmla="*/ 418179 w 673089"/>
                <a:gd name="connsiteY21" fmla="*/ 34363 h 910094"/>
                <a:gd name="connsiteX22" fmla="*/ 288046 w 673089"/>
                <a:gd name="connsiteY22" fmla="*/ 164496 h 910094"/>
                <a:gd name="connsiteX23" fmla="*/ 445291 w 673089"/>
                <a:gd name="connsiteY23" fmla="*/ 22 h 910094"/>
                <a:gd name="connsiteX24" fmla="*/ 597565 w 673089"/>
                <a:gd name="connsiteY24" fmla="*/ 46111 h 91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3089" h="910094">
                  <a:moveTo>
                    <a:pt x="442931" y="645494"/>
                  </a:moveTo>
                  <a:cubicBezTo>
                    <a:pt x="412321" y="622205"/>
                    <a:pt x="360084" y="602336"/>
                    <a:pt x="293339" y="594857"/>
                  </a:cubicBezTo>
                  <a:cubicBezTo>
                    <a:pt x="257768" y="590788"/>
                    <a:pt x="213514" y="737339"/>
                    <a:pt x="223682" y="780324"/>
                  </a:cubicBezTo>
                  <a:cubicBezTo>
                    <a:pt x="240568" y="841104"/>
                    <a:pt x="306721" y="856757"/>
                    <a:pt x="354349" y="852761"/>
                  </a:cubicBezTo>
                  <a:cubicBezTo>
                    <a:pt x="398607" y="849048"/>
                    <a:pt x="543197" y="820594"/>
                    <a:pt x="466070" y="669592"/>
                  </a:cubicBezTo>
                  <a:cubicBezTo>
                    <a:pt x="460936" y="661401"/>
                    <a:pt x="453135" y="653258"/>
                    <a:pt x="442931" y="645494"/>
                  </a:cubicBezTo>
                  <a:close/>
                  <a:moveTo>
                    <a:pt x="597565" y="46111"/>
                  </a:moveTo>
                  <a:cubicBezTo>
                    <a:pt x="632960" y="71415"/>
                    <a:pt x="654348" y="105756"/>
                    <a:pt x="665795" y="146422"/>
                  </a:cubicBezTo>
                  <a:cubicBezTo>
                    <a:pt x="712185" y="304873"/>
                    <a:pt x="525118" y="409401"/>
                    <a:pt x="448905" y="453683"/>
                  </a:cubicBezTo>
                  <a:cubicBezTo>
                    <a:pt x="382120" y="492487"/>
                    <a:pt x="346273" y="512153"/>
                    <a:pt x="312546" y="555323"/>
                  </a:cubicBezTo>
                  <a:cubicBezTo>
                    <a:pt x="428059" y="568277"/>
                    <a:pt x="479849" y="613070"/>
                    <a:pt x="506742" y="654306"/>
                  </a:cubicBezTo>
                  <a:cubicBezTo>
                    <a:pt x="608560" y="845892"/>
                    <a:pt x="442881" y="892884"/>
                    <a:pt x="371186" y="907344"/>
                  </a:cubicBezTo>
                  <a:cubicBezTo>
                    <a:pt x="289250" y="922406"/>
                    <a:pt x="201893" y="874209"/>
                    <a:pt x="179601" y="797092"/>
                  </a:cubicBezTo>
                  <a:cubicBezTo>
                    <a:pt x="165523" y="738735"/>
                    <a:pt x="191939" y="654804"/>
                    <a:pt x="212155" y="608107"/>
                  </a:cubicBezTo>
                  <a:cubicBezTo>
                    <a:pt x="149530" y="599995"/>
                    <a:pt x="86936" y="671628"/>
                    <a:pt x="59061" y="735472"/>
                  </a:cubicBezTo>
                  <a:lnTo>
                    <a:pt x="46040" y="785772"/>
                  </a:lnTo>
                  <a:lnTo>
                    <a:pt x="0" y="753005"/>
                  </a:lnTo>
                  <a:lnTo>
                    <a:pt x="17556" y="707831"/>
                  </a:lnTo>
                  <a:cubicBezTo>
                    <a:pt x="61746" y="617666"/>
                    <a:pt x="155355" y="539078"/>
                    <a:pt x="250069" y="551879"/>
                  </a:cubicBezTo>
                  <a:cubicBezTo>
                    <a:pt x="278365" y="504517"/>
                    <a:pt x="319374" y="481999"/>
                    <a:pt x="365764" y="450068"/>
                  </a:cubicBezTo>
                  <a:cubicBezTo>
                    <a:pt x="600611" y="322919"/>
                    <a:pt x="633864" y="232576"/>
                    <a:pt x="622417" y="166304"/>
                  </a:cubicBezTo>
                  <a:cubicBezTo>
                    <a:pt x="616392" y="89789"/>
                    <a:pt x="500115" y="24121"/>
                    <a:pt x="418179" y="34363"/>
                  </a:cubicBezTo>
                  <a:cubicBezTo>
                    <a:pt x="322387" y="41592"/>
                    <a:pt x="309735" y="103045"/>
                    <a:pt x="288046" y="164496"/>
                  </a:cubicBezTo>
                  <a:cubicBezTo>
                    <a:pt x="265152" y="110274"/>
                    <a:pt x="350703" y="-1786"/>
                    <a:pt x="445291" y="22"/>
                  </a:cubicBezTo>
                  <a:cubicBezTo>
                    <a:pt x="512768" y="4540"/>
                    <a:pt x="562170" y="20807"/>
                    <a:pt x="597565" y="46111"/>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Freeform 21">
              <a:extLst>
                <a:ext uri="{FF2B5EF4-FFF2-40B4-BE49-F238E27FC236}">
                  <a16:creationId xmlns:a16="http://schemas.microsoft.com/office/drawing/2014/main" xmlns="" id="{39A28F03-BCED-4E86-8F7E-4A5CA43CB7ED}"/>
                </a:ext>
              </a:extLst>
            </p:cNvPr>
            <p:cNvSpPr/>
            <p:nvPr/>
          </p:nvSpPr>
          <p:spPr>
            <a:xfrm rot="4982776" flipH="1" flipV="1">
              <a:off x="2562019" y="2357114"/>
              <a:ext cx="422760" cy="408863"/>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8" name="Freeform 21">
              <a:extLst>
                <a:ext uri="{FF2B5EF4-FFF2-40B4-BE49-F238E27FC236}">
                  <a16:creationId xmlns:a16="http://schemas.microsoft.com/office/drawing/2014/main" xmlns="" id="{FDA315A9-7A98-4ED7-8065-CAA1D61D7704}"/>
                </a:ext>
              </a:extLst>
            </p:cNvPr>
            <p:cNvSpPr/>
            <p:nvPr/>
          </p:nvSpPr>
          <p:spPr>
            <a:xfrm rot="11288207" flipH="1" flipV="1">
              <a:off x="3460944" y="2970852"/>
              <a:ext cx="546538" cy="528571"/>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9" name="Freeform 18">
              <a:extLst>
                <a:ext uri="{FF2B5EF4-FFF2-40B4-BE49-F238E27FC236}">
                  <a16:creationId xmlns:a16="http://schemas.microsoft.com/office/drawing/2014/main" xmlns="" id="{2BD7F081-C287-40AD-BE9C-6C96CFBD84AB}"/>
                </a:ext>
              </a:extLst>
            </p:cNvPr>
            <p:cNvSpPr/>
            <p:nvPr/>
          </p:nvSpPr>
          <p:spPr>
            <a:xfrm rot="6947611" flipH="1">
              <a:off x="3166096" y="2294402"/>
              <a:ext cx="566220" cy="547604"/>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grpSp>
      <p:sp>
        <p:nvSpPr>
          <p:cNvPr id="20" name="矩形 19"/>
          <p:cNvSpPr/>
          <p:nvPr/>
        </p:nvSpPr>
        <p:spPr>
          <a:xfrm>
            <a:off x="347065" y="144000"/>
            <a:ext cx="10474905" cy="683264"/>
          </a:xfrm>
          <a:prstGeom prst="rect">
            <a:avLst/>
          </a:prstGeom>
        </p:spPr>
        <p:txBody>
          <a:bodyPr wrap="square">
            <a:spAutoFit/>
            <a:scene3d>
              <a:camera prst="orthographicFront"/>
              <a:lightRig rig="threePt" dir="t"/>
            </a:scene3d>
            <a:sp3d contourW="12700"/>
          </a:bodyPr>
          <a:lstStyle/>
          <a:p>
            <a:pPr>
              <a:lnSpc>
                <a:spcPct val="120000"/>
              </a:lnSpc>
            </a:pPr>
            <a:r>
              <a:rPr lang="en-US" altLang="zh-TW" sz="2800" b="1" dirty="0"/>
              <a:t>Information</a:t>
            </a:r>
            <a:r>
              <a:rPr lang="en-US" altLang="zh-TW" sz="3200" b="1" dirty="0"/>
              <a:t> technology </a:t>
            </a:r>
            <a:r>
              <a:rPr lang="en-US" altLang="zh-TW" sz="3200" b="1" dirty="0" smtClean="0"/>
              <a:t>is </a:t>
            </a:r>
            <a:r>
              <a:rPr lang="en-US" altLang="zh-TW" sz="3200" b="1" dirty="0"/>
              <a:t>revolutionizing products. </a:t>
            </a:r>
            <a:endParaRPr lang="zh-CN" altLang="en-US" sz="3200" b="1" dirty="0">
              <a:solidFill>
                <a:schemeClr val="accent2"/>
              </a:solidFill>
            </a:endParaRPr>
          </a:p>
        </p:txBody>
      </p:sp>
      <p:sp>
        <p:nvSpPr>
          <p:cNvPr id="21" name="AutoShape 92">
            <a:extLst>
              <a:ext uri="{FF2B5EF4-FFF2-40B4-BE49-F238E27FC236}">
                <a16:creationId xmlns:a16="http://schemas.microsoft.com/office/drawing/2014/main" xmlns="" id="{F8563ACB-160D-4E96-A4B5-89B066F2B497}"/>
              </a:ext>
            </a:extLst>
          </p:cNvPr>
          <p:cNvSpPr>
            <a:spLocks noChangeArrowheads="1"/>
          </p:cNvSpPr>
          <p:nvPr/>
        </p:nvSpPr>
        <p:spPr bwMode="auto">
          <a:xfrm flipH="1">
            <a:off x="5509534" y="1761169"/>
            <a:ext cx="560666" cy="560666"/>
          </a:xfrm>
          <a:prstGeom prst="rect">
            <a:avLst/>
          </a:prstGeom>
          <a:noFill/>
          <a:ln w="38100" cap="flat" cmpd="sng" algn="ctr">
            <a:solidFill>
              <a:srgbClr val="C00000"/>
            </a:solidFill>
            <a:prstDash val="solid"/>
            <a:miter lim="800000"/>
            <a:headEnd/>
            <a:tailEnd/>
          </a:ln>
          <a:effectLst/>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srgbClr val="00BFF3"/>
              </a:solidFill>
              <a:effectLst/>
              <a:uLnTx/>
              <a:uFillTx/>
              <a:latin typeface="Arial"/>
              <a:ea typeface="Arial Unicode MS"/>
              <a:cs typeface="+mn-cs"/>
            </a:endParaRPr>
          </a:p>
        </p:txBody>
      </p:sp>
      <p:sp>
        <p:nvSpPr>
          <p:cNvPr id="22" name="AutoShape 92">
            <a:extLst>
              <a:ext uri="{FF2B5EF4-FFF2-40B4-BE49-F238E27FC236}">
                <a16:creationId xmlns:a16="http://schemas.microsoft.com/office/drawing/2014/main" xmlns="" id="{3EF54E1C-AB25-4530-9DEE-9EDCF05F3303}"/>
              </a:ext>
            </a:extLst>
          </p:cNvPr>
          <p:cNvSpPr>
            <a:spLocks noChangeArrowheads="1"/>
          </p:cNvSpPr>
          <p:nvPr/>
        </p:nvSpPr>
        <p:spPr bwMode="auto">
          <a:xfrm flipH="1">
            <a:off x="5509534" y="3532511"/>
            <a:ext cx="560666" cy="560666"/>
          </a:xfrm>
          <a:prstGeom prst="rect">
            <a:avLst/>
          </a:prstGeom>
          <a:noFill/>
          <a:ln w="38100" cap="flat" cmpd="sng" algn="ctr">
            <a:solidFill>
              <a:srgbClr val="C00000"/>
            </a:solidFill>
            <a:prstDash val="solid"/>
            <a:miter lim="800000"/>
            <a:headEnd/>
            <a:tailEnd/>
          </a:ln>
          <a:effectLst/>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srgbClr val="00BFF3"/>
              </a:solidFill>
              <a:effectLst/>
              <a:uLnTx/>
              <a:uFillTx/>
              <a:latin typeface="Arial"/>
              <a:ea typeface="Arial Unicode MS"/>
              <a:cs typeface="+mn-cs"/>
            </a:endParaRPr>
          </a:p>
        </p:txBody>
      </p:sp>
      <p:sp>
        <p:nvSpPr>
          <p:cNvPr id="23" name="AutoShape 92">
            <a:extLst>
              <a:ext uri="{FF2B5EF4-FFF2-40B4-BE49-F238E27FC236}">
                <a16:creationId xmlns:a16="http://schemas.microsoft.com/office/drawing/2014/main" xmlns="" id="{6650813C-BBEB-4EAE-8E52-8D2B212E6BE9}"/>
              </a:ext>
            </a:extLst>
          </p:cNvPr>
          <p:cNvSpPr>
            <a:spLocks noChangeArrowheads="1"/>
          </p:cNvSpPr>
          <p:nvPr/>
        </p:nvSpPr>
        <p:spPr bwMode="auto">
          <a:xfrm flipH="1">
            <a:off x="7769039" y="3517765"/>
            <a:ext cx="560666" cy="560728"/>
          </a:xfrm>
          <a:prstGeom prst="rect">
            <a:avLst/>
          </a:prstGeom>
          <a:noFill/>
          <a:ln w="38100" cap="flat" cmpd="sng" algn="ctr">
            <a:solidFill>
              <a:srgbClr val="C00000"/>
            </a:solidFill>
            <a:prstDash val="solid"/>
            <a:miter lim="800000"/>
            <a:headEnd/>
            <a:tailEnd/>
          </a:ln>
          <a:effectLst/>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srgbClr val="00BFF3"/>
              </a:solidFill>
              <a:effectLst/>
              <a:uLnTx/>
              <a:uFillTx/>
              <a:latin typeface="Arial"/>
              <a:ea typeface="Arial Unicode MS"/>
              <a:cs typeface="+mn-cs"/>
            </a:endParaRPr>
          </a:p>
        </p:txBody>
      </p:sp>
      <p:sp>
        <p:nvSpPr>
          <p:cNvPr id="24" name="AutoShape 92">
            <a:extLst>
              <a:ext uri="{FF2B5EF4-FFF2-40B4-BE49-F238E27FC236}">
                <a16:creationId xmlns:a16="http://schemas.microsoft.com/office/drawing/2014/main" xmlns="" id="{AF3CD61A-6E8D-4329-A12D-3A971EBDEAAB}"/>
              </a:ext>
            </a:extLst>
          </p:cNvPr>
          <p:cNvSpPr>
            <a:spLocks noChangeArrowheads="1"/>
          </p:cNvSpPr>
          <p:nvPr/>
        </p:nvSpPr>
        <p:spPr bwMode="auto">
          <a:xfrm flipH="1">
            <a:off x="7737163" y="1727488"/>
            <a:ext cx="560666" cy="560728"/>
          </a:xfrm>
          <a:prstGeom prst="rect">
            <a:avLst/>
          </a:prstGeom>
          <a:noFill/>
          <a:ln w="38100" cap="flat" cmpd="sng" algn="ctr">
            <a:solidFill>
              <a:srgbClr val="C00000"/>
            </a:solidFill>
            <a:prstDash val="solid"/>
            <a:miter lim="800000"/>
            <a:headEnd/>
            <a:tailEnd/>
          </a:ln>
          <a:effectLst/>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srgbClr val="00BFF3"/>
              </a:solidFill>
              <a:effectLst/>
              <a:uLnTx/>
              <a:uFillTx/>
              <a:latin typeface="Arial"/>
              <a:ea typeface="Arial Unicode MS"/>
              <a:cs typeface="+mn-cs"/>
            </a:endParaRPr>
          </a:p>
        </p:txBody>
      </p:sp>
      <p:sp>
        <p:nvSpPr>
          <p:cNvPr id="26" name="Trapezoid 10">
            <a:extLst>
              <a:ext uri="{FF2B5EF4-FFF2-40B4-BE49-F238E27FC236}">
                <a16:creationId xmlns:a16="http://schemas.microsoft.com/office/drawing/2014/main" xmlns="" id="{D23CEDCE-7C3F-42A6-9C29-1CC328A25F94}"/>
              </a:ext>
            </a:extLst>
          </p:cNvPr>
          <p:cNvSpPr/>
          <p:nvPr/>
        </p:nvSpPr>
        <p:spPr>
          <a:xfrm>
            <a:off x="7837592" y="1821969"/>
            <a:ext cx="368250" cy="367819"/>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27" name="Oval 7">
            <a:extLst>
              <a:ext uri="{FF2B5EF4-FFF2-40B4-BE49-F238E27FC236}">
                <a16:creationId xmlns:a16="http://schemas.microsoft.com/office/drawing/2014/main" xmlns="" id="{8A77C2E0-DD00-4613-9D20-8428F0355C63}"/>
              </a:ext>
            </a:extLst>
          </p:cNvPr>
          <p:cNvSpPr/>
          <p:nvPr/>
        </p:nvSpPr>
        <p:spPr>
          <a:xfrm>
            <a:off x="7897326" y="3574961"/>
            <a:ext cx="308516" cy="405255"/>
          </a:xfrm>
          <a:custGeom>
            <a:avLst/>
            <a:gdLst/>
            <a:ahLst/>
            <a:cxnLst/>
            <a:rect l="l" t="t" r="r" b="b"/>
            <a:pathLst>
              <a:path w="3025265" h="3973870">
                <a:moveTo>
                  <a:pt x="1048235" y="955278"/>
                </a:moveTo>
                <a:cubicBezTo>
                  <a:pt x="1143886" y="955278"/>
                  <a:pt x="1221426" y="1089843"/>
                  <a:pt x="1221426" y="1255837"/>
                </a:cubicBezTo>
                <a:cubicBezTo>
                  <a:pt x="1221426" y="1421831"/>
                  <a:pt x="1143886" y="1556396"/>
                  <a:pt x="1048235" y="1556396"/>
                </a:cubicBezTo>
                <a:cubicBezTo>
                  <a:pt x="952584" y="1556396"/>
                  <a:pt x="875044" y="1421831"/>
                  <a:pt x="875044" y="1255837"/>
                </a:cubicBezTo>
                <a:cubicBezTo>
                  <a:pt x="875044" y="1089843"/>
                  <a:pt x="952584" y="955278"/>
                  <a:pt x="1048235" y="955278"/>
                </a:cubicBezTo>
                <a:close/>
                <a:moveTo>
                  <a:pt x="805954" y="648071"/>
                </a:moveTo>
                <a:lnTo>
                  <a:pt x="805954" y="1853034"/>
                </a:lnTo>
                <a:cubicBezTo>
                  <a:pt x="805954" y="1947724"/>
                  <a:pt x="869395" y="2027597"/>
                  <a:pt x="956357" y="2051540"/>
                </a:cubicBezTo>
                <a:lnTo>
                  <a:pt x="956356" y="2473030"/>
                </a:lnTo>
                <a:cubicBezTo>
                  <a:pt x="956356" y="2523517"/>
                  <a:pt x="997284" y="2564445"/>
                  <a:pt x="1047771" y="2564445"/>
                </a:cubicBezTo>
                <a:cubicBezTo>
                  <a:pt x="1098258" y="2564445"/>
                  <a:pt x="1139186" y="2523517"/>
                  <a:pt x="1139186" y="2473030"/>
                </a:cubicBezTo>
                <a:lnTo>
                  <a:pt x="1139186" y="2051828"/>
                </a:lnTo>
                <a:cubicBezTo>
                  <a:pt x="1226618" y="2028173"/>
                  <a:pt x="1290517" y="1948066"/>
                  <a:pt x="1290517" y="1853034"/>
                </a:cubicBezTo>
                <a:lnTo>
                  <a:pt x="1290517" y="649328"/>
                </a:lnTo>
                <a:cubicBezTo>
                  <a:pt x="1740927" y="708507"/>
                  <a:pt x="2088232" y="1094132"/>
                  <a:pt x="2088232" y="1560875"/>
                </a:cubicBezTo>
                <a:lnTo>
                  <a:pt x="2088232" y="2137870"/>
                </a:lnTo>
                <a:lnTo>
                  <a:pt x="2088233" y="2137870"/>
                </a:lnTo>
                <a:lnTo>
                  <a:pt x="2088233" y="3055870"/>
                </a:lnTo>
                <a:cubicBezTo>
                  <a:pt x="2088233" y="3562867"/>
                  <a:pt x="1677230" y="3973870"/>
                  <a:pt x="1170233" y="3973870"/>
                </a:cubicBezTo>
                <a:lnTo>
                  <a:pt x="918001" y="3973870"/>
                </a:lnTo>
                <a:cubicBezTo>
                  <a:pt x="411004" y="3973870"/>
                  <a:pt x="1" y="3562867"/>
                  <a:pt x="1" y="3055870"/>
                </a:cubicBezTo>
                <a:lnTo>
                  <a:pt x="1" y="2152339"/>
                </a:lnTo>
                <a:lnTo>
                  <a:pt x="0" y="2152339"/>
                </a:lnTo>
                <a:lnTo>
                  <a:pt x="0" y="1560875"/>
                </a:lnTo>
                <a:cubicBezTo>
                  <a:pt x="0" y="1091278"/>
                  <a:pt x="351565" y="703794"/>
                  <a:pt x="805954" y="648071"/>
                </a:cubicBezTo>
                <a:close/>
                <a:moveTo>
                  <a:pt x="1619797" y="91"/>
                </a:moveTo>
                <a:cubicBezTo>
                  <a:pt x="1732841" y="1988"/>
                  <a:pt x="1845389" y="33430"/>
                  <a:pt x="1945434" y="94215"/>
                </a:cubicBezTo>
                <a:cubicBezTo>
                  <a:pt x="2133478" y="208468"/>
                  <a:pt x="2249869" y="409692"/>
                  <a:pt x="2255221" y="627780"/>
                </a:cubicBezTo>
                <a:lnTo>
                  <a:pt x="2257891" y="627572"/>
                </a:lnTo>
                <a:cubicBezTo>
                  <a:pt x="2272309" y="812739"/>
                  <a:pt x="2385479" y="975734"/>
                  <a:pt x="2553934" y="1053951"/>
                </a:cubicBezTo>
                <a:cubicBezTo>
                  <a:pt x="2706200" y="1124651"/>
                  <a:pt x="2882234" y="1116149"/>
                  <a:pt x="3025265" y="1032491"/>
                </a:cubicBezTo>
                <a:lnTo>
                  <a:pt x="3025265" y="1181594"/>
                </a:lnTo>
                <a:cubicBezTo>
                  <a:pt x="2858744" y="1255002"/>
                  <a:pt x="2666516" y="1253932"/>
                  <a:pt x="2497514" y="1175460"/>
                </a:cubicBezTo>
                <a:cubicBezTo>
                  <a:pt x="2293602" y="1080779"/>
                  <a:pt x="2153951" y="887555"/>
                  <a:pt x="2128339" y="665512"/>
                </a:cubicBezTo>
                <a:lnTo>
                  <a:pt x="2122734" y="665324"/>
                </a:lnTo>
                <a:cubicBezTo>
                  <a:pt x="2128967" y="479701"/>
                  <a:pt x="2034597" y="305147"/>
                  <a:pt x="1875870" y="208708"/>
                </a:cubicBezTo>
                <a:cubicBezTo>
                  <a:pt x="1717143" y="112268"/>
                  <a:pt x="1518741" y="108938"/>
                  <a:pt x="1356867" y="199997"/>
                </a:cubicBezTo>
                <a:cubicBezTo>
                  <a:pt x="1194993" y="291056"/>
                  <a:pt x="1094818" y="462344"/>
                  <a:pt x="1094818" y="648071"/>
                </a:cubicBezTo>
                <a:lnTo>
                  <a:pt x="960849" y="648071"/>
                </a:lnTo>
                <a:cubicBezTo>
                  <a:pt x="960849" y="413945"/>
                  <a:pt x="1087128" y="198021"/>
                  <a:pt x="1291185" y="83234"/>
                </a:cubicBezTo>
                <a:cubicBezTo>
                  <a:pt x="1393213" y="25840"/>
                  <a:pt x="1506753" y="-1807"/>
                  <a:pt x="1619797" y="91"/>
                </a:cubicBezTo>
                <a:close/>
              </a:path>
            </a:pathLst>
          </a:cu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28" name="Rounded Rectangle 12">
            <a:extLst>
              <a:ext uri="{FF2B5EF4-FFF2-40B4-BE49-F238E27FC236}">
                <a16:creationId xmlns:a16="http://schemas.microsoft.com/office/drawing/2014/main" xmlns="" id="{330E31C3-BC46-4EAD-B3DF-DBFD830DEEF6}"/>
              </a:ext>
            </a:extLst>
          </p:cNvPr>
          <p:cNvSpPr>
            <a:spLocks noChangeAspect="1"/>
          </p:cNvSpPr>
          <p:nvPr/>
        </p:nvSpPr>
        <p:spPr>
          <a:xfrm>
            <a:off x="5634582" y="1835926"/>
            <a:ext cx="310571" cy="370101"/>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29" name="Rounded Rectangle 1">
            <a:extLst>
              <a:ext uri="{FF2B5EF4-FFF2-40B4-BE49-F238E27FC236}">
                <a16:creationId xmlns:a16="http://schemas.microsoft.com/office/drawing/2014/main" xmlns="" id="{2D8B176D-0E93-408A-A6F0-8BCCA97D835A}"/>
              </a:ext>
            </a:extLst>
          </p:cNvPr>
          <p:cNvSpPr>
            <a:spLocks/>
          </p:cNvSpPr>
          <p:nvPr/>
        </p:nvSpPr>
        <p:spPr>
          <a:xfrm>
            <a:off x="5625605" y="3648925"/>
            <a:ext cx="327776" cy="327776"/>
          </a:xfrm>
          <a:custGeom>
            <a:avLst/>
            <a:gdLst/>
            <a:ahLst/>
            <a:cxnLst/>
            <a:rect l="l" t="t" r="r" b="b"/>
            <a:pathLst>
              <a:path w="3888432" h="3902714">
                <a:moveTo>
                  <a:pt x="1113894" y="3227140"/>
                </a:moveTo>
                <a:lnTo>
                  <a:pt x="2774538" y="3227140"/>
                </a:lnTo>
                <a:cubicBezTo>
                  <a:pt x="2813020" y="3227140"/>
                  <a:pt x="2844216" y="3258336"/>
                  <a:pt x="2844216" y="3296818"/>
                </a:cubicBezTo>
                <a:lnTo>
                  <a:pt x="2844216" y="3337462"/>
                </a:lnTo>
                <a:cubicBezTo>
                  <a:pt x="2844216" y="3375944"/>
                  <a:pt x="2813020" y="3407140"/>
                  <a:pt x="2774538" y="3407140"/>
                </a:cubicBezTo>
                <a:lnTo>
                  <a:pt x="1113894" y="3407140"/>
                </a:lnTo>
                <a:cubicBezTo>
                  <a:pt x="1075412" y="3407140"/>
                  <a:pt x="1044216" y="3375944"/>
                  <a:pt x="1044216" y="3337462"/>
                </a:cubicBezTo>
                <a:lnTo>
                  <a:pt x="1044216" y="3296818"/>
                </a:lnTo>
                <a:cubicBezTo>
                  <a:pt x="1044216" y="3258336"/>
                  <a:pt x="1075412" y="3227140"/>
                  <a:pt x="1113894" y="3227140"/>
                </a:cubicBezTo>
                <a:close/>
                <a:moveTo>
                  <a:pt x="1111898" y="2923315"/>
                </a:moveTo>
                <a:lnTo>
                  <a:pt x="2772542" y="2923315"/>
                </a:lnTo>
                <a:cubicBezTo>
                  <a:pt x="2811024" y="2923315"/>
                  <a:pt x="2842220" y="2954511"/>
                  <a:pt x="2842220" y="2992993"/>
                </a:cubicBezTo>
                <a:lnTo>
                  <a:pt x="2842220" y="3033637"/>
                </a:lnTo>
                <a:cubicBezTo>
                  <a:pt x="2842220" y="3072119"/>
                  <a:pt x="2811024" y="3103315"/>
                  <a:pt x="2772542" y="3103315"/>
                </a:cubicBezTo>
                <a:lnTo>
                  <a:pt x="1111898" y="3103315"/>
                </a:lnTo>
                <a:cubicBezTo>
                  <a:pt x="1073416" y="3103315"/>
                  <a:pt x="1042220" y="3072119"/>
                  <a:pt x="1042220" y="3033637"/>
                </a:cubicBezTo>
                <a:lnTo>
                  <a:pt x="1042220" y="2992993"/>
                </a:lnTo>
                <a:cubicBezTo>
                  <a:pt x="1042220" y="2954511"/>
                  <a:pt x="1073416" y="2923315"/>
                  <a:pt x="1111898" y="2923315"/>
                </a:cubicBezTo>
                <a:close/>
                <a:moveTo>
                  <a:pt x="495275" y="2664296"/>
                </a:moveTo>
                <a:lnTo>
                  <a:pt x="853982" y="2664296"/>
                </a:lnTo>
                <a:lnTo>
                  <a:pt x="853982" y="3560524"/>
                </a:lnTo>
                <a:lnTo>
                  <a:pt x="3006222" y="3560524"/>
                </a:lnTo>
                <a:lnTo>
                  <a:pt x="3006222" y="2664296"/>
                </a:lnTo>
                <a:lnTo>
                  <a:pt x="3364929" y="2664296"/>
                </a:lnTo>
                <a:lnTo>
                  <a:pt x="3364929" y="3902714"/>
                </a:lnTo>
                <a:lnTo>
                  <a:pt x="495275" y="3902714"/>
                </a:lnTo>
                <a:close/>
                <a:moveTo>
                  <a:pt x="1113894" y="2619490"/>
                </a:moveTo>
                <a:lnTo>
                  <a:pt x="2774538" y="2619490"/>
                </a:lnTo>
                <a:cubicBezTo>
                  <a:pt x="2813020" y="2619490"/>
                  <a:pt x="2844216" y="2650686"/>
                  <a:pt x="2844216" y="2689168"/>
                </a:cubicBezTo>
                <a:lnTo>
                  <a:pt x="2844216" y="2729812"/>
                </a:lnTo>
                <a:cubicBezTo>
                  <a:pt x="2844216" y="2768294"/>
                  <a:pt x="2813020" y="2799490"/>
                  <a:pt x="2774538" y="2799490"/>
                </a:cubicBezTo>
                <a:lnTo>
                  <a:pt x="1113894" y="2799490"/>
                </a:lnTo>
                <a:cubicBezTo>
                  <a:pt x="1075412" y="2799490"/>
                  <a:pt x="1044216" y="2768294"/>
                  <a:pt x="1044216" y="2729812"/>
                </a:cubicBezTo>
                <a:lnTo>
                  <a:pt x="1044216" y="2689168"/>
                </a:lnTo>
                <a:cubicBezTo>
                  <a:pt x="1044216" y="2650686"/>
                  <a:pt x="1075412" y="2619490"/>
                  <a:pt x="1113894" y="2619490"/>
                </a:cubicBezTo>
                <a:close/>
                <a:moveTo>
                  <a:pt x="3183220" y="1512740"/>
                </a:moveTo>
                <a:cubicBezTo>
                  <a:pt x="3130821" y="1512740"/>
                  <a:pt x="3088344" y="1555217"/>
                  <a:pt x="3088344" y="1607616"/>
                </a:cubicBezTo>
                <a:lnTo>
                  <a:pt x="3088344" y="1777903"/>
                </a:lnTo>
                <a:cubicBezTo>
                  <a:pt x="3088344" y="1830302"/>
                  <a:pt x="3130821" y="1872779"/>
                  <a:pt x="3183220" y="1872779"/>
                </a:cubicBezTo>
                <a:lnTo>
                  <a:pt x="3334111" y="1872779"/>
                </a:lnTo>
                <a:cubicBezTo>
                  <a:pt x="3386510" y="1872779"/>
                  <a:pt x="3428987" y="1830302"/>
                  <a:pt x="3428987" y="1777903"/>
                </a:cubicBezTo>
                <a:lnTo>
                  <a:pt x="3428987" y="1607616"/>
                </a:lnTo>
                <a:cubicBezTo>
                  <a:pt x="3428987" y="1555217"/>
                  <a:pt x="3386510" y="1512740"/>
                  <a:pt x="3334111" y="1512740"/>
                </a:cubicBezTo>
                <a:close/>
                <a:moveTo>
                  <a:pt x="317370" y="1192161"/>
                </a:moveTo>
                <a:lnTo>
                  <a:pt x="3571062" y="1192161"/>
                </a:lnTo>
                <a:cubicBezTo>
                  <a:pt x="3746341" y="1192161"/>
                  <a:pt x="3888432" y="1369515"/>
                  <a:pt x="3888432" y="1588294"/>
                </a:cubicBezTo>
                <a:lnTo>
                  <a:pt x="3888432" y="3172779"/>
                </a:lnTo>
                <a:cubicBezTo>
                  <a:pt x="3888432" y="3391558"/>
                  <a:pt x="3746341" y="3568912"/>
                  <a:pt x="3571062" y="3568912"/>
                </a:cubicBezTo>
                <a:lnTo>
                  <a:pt x="3484959" y="3568912"/>
                </a:lnTo>
                <a:lnTo>
                  <a:pt x="3484959" y="2490370"/>
                </a:lnTo>
                <a:lnTo>
                  <a:pt x="388615" y="2490370"/>
                </a:lnTo>
                <a:lnTo>
                  <a:pt x="388615" y="3568912"/>
                </a:lnTo>
                <a:lnTo>
                  <a:pt x="317370" y="3568912"/>
                </a:lnTo>
                <a:cubicBezTo>
                  <a:pt x="142091" y="3568912"/>
                  <a:pt x="0" y="3391558"/>
                  <a:pt x="0" y="3172779"/>
                </a:cubicBezTo>
                <a:lnTo>
                  <a:pt x="0" y="1588294"/>
                </a:lnTo>
                <a:cubicBezTo>
                  <a:pt x="0" y="1369515"/>
                  <a:pt x="142091" y="1192161"/>
                  <a:pt x="317370" y="1192161"/>
                </a:cubicBezTo>
                <a:close/>
                <a:moveTo>
                  <a:pt x="3010811" y="792088"/>
                </a:moveTo>
                <a:lnTo>
                  <a:pt x="3369518" y="792088"/>
                </a:lnTo>
                <a:lnTo>
                  <a:pt x="3369518" y="1080119"/>
                </a:lnTo>
                <a:lnTo>
                  <a:pt x="3010811" y="1080119"/>
                </a:lnTo>
                <a:close/>
                <a:moveTo>
                  <a:pt x="2700857" y="0"/>
                </a:moveTo>
                <a:lnTo>
                  <a:pt x="3329483" y="698376"/>
                </a:lnTo>
                <a:lnTo>
                  <a:pt x="2700857" y="698376"/>
                </a:lnTo>
                <a:close/>
                <a:moveTo>
                  <a:pt x="499864" y="0"/>
                </a:moveTo>
                <a:lnTo>
                  <a:pt x="2592288" y="0"/>
                </a:lnTo>
                <a:lnTo>
                  <a:pt x="2592288" y="298450"/>
                </a:lnTo>
                <a:lnTo>
                  <a:pt x="858571" y="298450"/>
                </a:lnTo>
                <a:lnTo>
                  <a:pt x="858571" y="1080119"/>
                </a:lnTo>
                <a:lnTo>
                  <a:pt x="499864" y="1080119"/>
                </a:lnTo>
                <a:close/>
              </a:path>
            </a:pathLst>
          </a:cu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30" name="TextBox 25">
            <a:extLst>
              <a:ext uri="{FF2B5EF4-FFF2-40B4-BE49-F238E27FC236}">
                <a16:creationId xmlns:a16="http://schemas.microsoft.com/office/drawing/2014/main" xmlns="" id="{AA779FF9-2033-4EE9-B98C-9EB8F0F1C025}"/>
              </a:ext>
            </a:extLst>
          </p:cNvPr>
          <p:cNvSpPr txBox="1"/>
          <p:nvPr/>
        </p:nvSpPr>
        <p:spPr>
          <a:xfrm>
            <a:off x="4819475" y="2421001"/>
            <a:ext cx="1912568" cy="707886"/>
          </a:xfrm>
          <a:prstGeom prst="rect">
            <a:avLst/>
          </a:prstGeom>
          <a:noFill/>
        </p:spPr>
        <p:txBody>
          <a:bodyPr wrap="square" rtlCol="0">
            <a:spAutoFit/>
          </a:bodyPr>
          <a:lstStyle/>
          <a:p>
            <a:pPr algn="ctr" defTabSz="914377"/>
            <a:r>
              <a:rPr lang="en-US" altLang="zh-TW" sz="2000" b="1" dirty="0"/>
              <a:t>New </a:t>
            </a:r>
            <a:r>
              <a:rPr lang="en-US" altLang="zh-TW" sz="2000" b="1" dirty="0" smtClean="0"/>
              <a:t>functionality</a:t>
            </a:r>
            <a:endParaRPr lang="en-US" altLang="zh-TW" sz="2000" b="1" dirty="0"/>
          </a:p>
        </p:txBody>
      </p:sp>
      <p:sp>
        <p:nvSpPr>
          <p:cNvPr id="31" name="TextBox 26">
            <a:extLst>
              <a:ext uri="{FF2B5EF4-FFF2-40B4-BE49-F238E27FC236}">
                <a16:creationId xmlns:a16="http://schemas.microsoft.com/office/drawing/2014/main" xmlns="" id="{9C0173B2-9D93-4385-B1F4-F71168FB0734}"/>
              </a:ext>
            </a:extLst>
          </p:cNvPr>
          <p:cNvSpPr txBox="1"/>
          <p:nvPr/>
        </p:nvSpPr>
        <p:spPr>
          <a:xfrm>
            <a:off x="7361334" y="2436496"/>
            <a:ext cx="1376076" cy="707886"/>
          </a:xfrm>
          <a:prstGeom prst="rect">
            <a:avLst/>
          </a:prstGeom>
          <a:noFill/>
        </p:spPr>
        <p:txBody>
          <a:bodyPr wrap="square" rtlCol="0">
            <a:spAutoFit/>
          </a:bodyPr>
          <a:lstStyle/>
          <a:p>
            <a:pPr algn="ctr"/>
            <a:r>
              <a:rPr lang="en-US" altLang="zh-TW" sz="2000" b="1" dirty="0"/>
              <a:t>Greater reliability</a:t>
            </a:r>
          </a:p>
        </p:txBody>
      </p:sp>
      <p:sp>
        <p:nvSpPr>
          <p:cNvPr id="32" name="TextBox 27">
            <a:extLst>
              <a:ext uri="{FF2B5EF4-FFF2-40B4-BE49-F238E27FC236}">
                <a16:creationId xmlns:a16="http://schemas.microsoft.com/office/drawing/2014/main" xmlns="" id="{D0DA9897-BC03-406A-9E3E-7AC4EB070CF5}"/>
              </a:ext>
            </a:extLst>
          </p:cNvPr>
          <p:cNvSpPr txBox="1"/>
          <p:nvPr/>
        </p:nvSpPr>
        <p:spPr>
          <a:xfrm>
            <a:off x="4931552" y="4250291"/>
            <a:ext cx="1645919" cy="1015663"/>
          </a:xfrm>
          <a:prstGeom prst="rect">
            <a:avLst/>
          </a:prstGeom>
          <a:noFill/>
        </p:spPr>
        <p:txBody>
          <a:bodyPr wrap="square" rtlCol="0">
            <a:spAutoFit/>
          </a:bodyPr>
          <a:lstStyle/>
          <a:p>
            <a:pPr algn="ctr"/>
            <a:r>
              <a:rPr lang="en-US" altLang="zh-TW" sz="2000" b="1" dirty="0"/>
              <a:t>Higher product utilization</a:t>
            </a:r>
          </a:p>
        </p:txBody>
      </p:sp>
      <p:sp>
        <p:nvSpPr>
          <p:cNvPr id="33" name="TextBox 28">
            <a:extLst>
              <a:ext uri="{FF2B5EF4-FFF2-40B4-BE49-F238E27FC236}">
                <a16:creationId xmlns:a16="http://schemas.microsoft.com/office/drawing/2014/main" xmlns="" id="{E5CE9E4F-34E0-4545-B111-4D7E689E039D}"/>
              </a:ext>
            </a:extLst>
          </p:cNvPr>
          <p:cNvSpPr txBox="1"/>
          <p:nvPr/>
        </p:nvSpPr>
        <p:spPr>
          <a:xfrm>
            <a:off x="6577471" y="4235392"/>
            <a:ext cx="2800011" cy="1631216"/>
          </a:xfrm>
          <a:prstGeom prst="rect">
            <a:avLst/>
          </a:prstGeom>
          <a:noFill/>
        </p:spPr>
        <p:txBody>
          <a:bodyPr wrap="square" rtlCol="0">
            <a:spAutoFit/>
          </a:bodyPr>
          <a:lstStyle/>
          <a:p>
            <a:pPr algn="ctr" defTabSz="914377"/>
            <a:r>
              <a:rPr lang="en-US" altLang="zh-TW" sz="2000" b="1" dirty="0"/>
              <a:t>Capabilities that cut across and transcend </a:t>
            </a:r>
            <a:r>
              <a:rPr lang="en-US" altLang="zh-TW" sz="2000" b="1" dirty="0" smtClean="0"/>
              <a:t>traditional </a:t>
            </a:r>
            <a:r>
              <a:rPr lang="en-US" altLang="zh-TW" sz="2000" b="1" dirty="0"/>
              <a:t>product boundaries</a:t>
            </a:r>
            <a:endParaRPr lang="zh-TW" altLang="en-US" sz="2000" dirty="0"/>
          </a:p>
          <a:p>
            <a:pPr algn="ctr" defTabSz="914377"/>
            <a:endParaRPr lang="en-US" altLang="ko-KR" sz="2000" dirty="0">
              <a:solidFill>
                <a:prstClr val="black">
                  <a:lumMod val="75000"/>
                  <a:lumOff val="25000"/>
                </a:prstClr>
              </a:solidFill>
              <a:ea typeface="Arial Unicode MS"/>
              <a:cs typeface="Arial" pitchFamily="34" charset="0"/>
            </a:endParaRPr>
          </a:p>
        </p:txBody>
      </p:sp>
      <p:sp>
        <p:nvSpPr>
          <p:cNvPr id="19" name="雲朵形圖說文字 18"/>
          <p:cNvSpPr/>
          <p:nvPr/>
        </p:nvSpPr>
        <p:spPr>
          <a:xfrm rot="1309710">
            <a:off x="5769762" y="769767"/>
            <a:ext cx="5743030" cy="3863122"/>
          </a:xfrm>
          <a:prstGeom prst="cloudCallout">
            <a:avLst>
              <a:gd name="adj1" fmla="val -52471"/>
              <a:gd name="adj2" fmla="val 6533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5509534" y="2162576"/>
            <a:ext cx="5832648" cy="584775"/>
          </a:xfrm>
          <a:prstGeom prst="rect">
            <a:avLst/>
          </a:prstGeom>
          <a:noFill/>
        </p:spPr>
        <p:txBody>
          <a:bodyPr wrap="square" rtlCol="0">
            <a:spAutoFit/>
          </a:bodyPr>
          <a:lstStyle/>
          <a:p>
            <a:pPr algn="ctr" defTabSz="914400"/>
            <a:r>
              <a:rPr lang="zh-TW" altLang="en-US" sz="3200" b="1" dirty="0" smtClean="0">
                <a:solidFill>
                  <a:prstClr val="black"/>
                </a:solidFill>
                <a:latin typeface="Calibri"/>
                <a:ea typeface="新細明體" panose="02020500000000000000" pitchFamily="18" charset="-120"/>
              </a:rPr>
              <a:t>→ </a:t>
            </a:r>
            <a:r>
              <a:rPr lang="en-US" altLang="zh-TW" sz="3200" b="1" dirty="0" smtClean="0">
                <a:solidFill>
                  <a:prstClr val="black"/>
                </a:solidFill>
                <a:latin typeface="Calibri"/>
                <a:ea typeface="新細明體" panose="02020500000000000000" pitchFamily="18" charset="-120"/>
              </a:rPr>
              <a:t>“</a:t>
            </a:r>
            <a:r>
              <a:rPr lang="en-US" altLang="zh-TW" sz="3200" b="1" dirty="0">
                <a:solidFill>
                  <a:prstClr val="black"/>
                </a:solidFill>
                <a:latin typeface="Calibri"/>
                <a:ea typeface="新細明體" panose="02020500000000000000" pitchFamily="18" charset="-120"/>
              </a:rPr>
              <a:t>What business am I in</a:t>
            </a:r>
            <a:r>
              <a:rPr lang="en-US" altLang="zh-TW" sz="3200" b="1" dirty="0" smtClean="0">
                <a:solidFill>
                  <a:prstClr val="black"/>
                </a:solidFill>
                <a:latin typeface="Calibri"/>
                <a:ea typeface="新細明體" panose="02020500000000000000" pitchFamily="18" charset="-120"/>
              </a:rPr>
              <a:t>?”</a:t>
            </a:r>
            <a:r>
              <a:rPr lang="zh-TW" altLang="en-US" sz="3200" b="1" dirty="0" smtClean="0">
                <a:solidFill>
                  <a:prstClr val="black"/>
                </a:solidFill>
                <a:latin typeface="Calibri"/>
                <a:ea typeface="新細明體" panose="02020500000000000000" pitchFamily="18" charset="-120"/>
              </a:rPr>
              <a:t> ←</a:t>
            </a:r>
            <a:endParaRPr lang="zh-TW" altLang="en-US" sz="3200" dirty="0">
              <a:solidFill>
                <a:prstClr val="black"/>
              </a:solidFill>
              <a:latin typeface="Calibri"/>
              <a:ea typeface="新細明體" panose="02020500000000000000" pitchFamily="18" charset="-120"/>
            </a:endParaRPr>
          </a:p>
        </p:txBody>
      </p:sp>
      <p:sp>
        <p:nvSpPr>
          <p:cNvPr id="34"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a:t>
            </a:r>
            <a:endParaRPr lang="zh-CN" altLang="en-US" sz="1200" b="1"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1799711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afterEffect">
                                  <p:stCondLst>
                                    <p:cond delay="0"/>
                                  </p:stCondLst>
                                  <p:childTnLst>
                                    <p:animMotion origin="layout" path="M -0.59909 -0.00116 L 3.33333E-6 -1.11111E-6 " pathEditMode="relative" rAng="0" ptsTypes="AA">
                                      <p:cBhvr>
                                        <p:cTn id="6" dur="250" fill="hold"/>
                                        <p:tgtEl>
                                          <p:spTgt spid="2"/>
                                        </p:tgtEl>
                                        <p:attrNameLst>
                                          <p:attrName>ppt_x</p:attrName>
                                          <p:attrName>ppt_y</p:attrName>
                                        </p:attrNameLst>
                                      </p:cBhvr>
                                      <p:rCtr x="29961" y="0"/>
                                    </p:animMotion>
                                  </p:childTnLst>
                                </p:cTn>
                              </p:par>
                            </p:childTnLst>
                          </p:cTn>
                        </p:par>
                        <p:par>
                          <p:cTn id="7" fill="hold">
                            <p:stCondLst>
                              <p:cond delay="250"/>
                            </p:stCondLst>
                            <p:childTnLst>
                              <p:par>
                                <p:cTn id="8" presetID="22" presetClass="entr" presetSubtype="4"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25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childTnLst>
                          </p:cTn>
                        </p:par>
                        <p:par>
                          <p:cTn id="15" fill="hold">
                            <p:stCondLst>
                              <p:cond delay="750"/>
                            </p:stCondLst>
                            <p:childTnLst>
                              <p:par>
                                <p:cTn id="16" presetID="26" presetClass="emph" presetSubtype="0" fill="hold" nodeType="afterEffect">
                                  <p:stCondLst>
                                    <p:cond delay="0"/>
                                  </p:stCondLst>
                                  <p:childTnLst>
                                    <p:animEffect transition="out" filter="fade">
                                      <p:cBhvr>
                                        <p:cTn id="17" dur="500" tmFilter="0, 0; .2, .5; .8, .5; 1, 0"/>
                                        <p:tgtEl>
                                          <p:spTgt spid="4"/>
                                        </p:tgtEl>
                                      </p:cBhvr>
                                    </p:animEffect>
                                    <p:animScale>
                                      <p:cBhvr>
                                        <p:cTn id="18" dur="250" autoRev="1" fill="hold"/>
                                        <p:tgtEl>
                                          <p:spTgt spid="4"/>
                                        </p:tgtEl>
                                      </p:cBhvr>
                                      <p:by x="105000" y="105000"/>
                                    </p:animScale>
                                  </p:childTnLst>
                                </p:cTn>
                              </p:par>
                            </p:childTnLst>
                          </p:cTn>
                        </p:par>
                        <p:par>
                          <p:cTn id="19" fill="hold">
                            <p:stCondLst>
                              <p:cond delay="1250"/>
                            </p:stCondLst>
                            <p:childTnLst>
                              <p:par>
                                <p:cTn id="20" presetID="2" presetClass="entr" presetSubtype="4" fill="hold" grpId="1"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250" fill="hold"/>
                                        <p:tgtEl>
                                          <p:spTgt spid="21"/>
                                        </p:tgtEl>
                                        <p:attrNameLst>
                                          <p:attrName>ppt_x</p:attrName>
                                        </p:attrNameLst>
                                      </p:cBhvr>
                                      <p:tavLst>
                                        <p:tav tm="0">
                                          <p:val>
                                            <p:strVal val="#ppt_x"/>
                                          </p:val>
                                        </p:tav>
                                        <p:tav tm="100000">
                                          <p:val>
                                            <p:strVal val="#ppt_x"/>
                                          </p:val>
                                        </p:tav>
                                      </p:tavLst>
                                    </p:anim>
                                    <p:anim calcmode="lin" valueType="num">
                                      <p:cBhvr additive="base">
                                        <p:cTn id="23" dur="25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4" fill="hold" grpId="1"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250" fill="hold"/>
                                        <p:tgtEl>
                                          <p:spTgt spid="28"/>
                                        </p:tgtEl>
                                        <p:attrNameLst>
                                          <p:attrName>ppt_x</p:attrName>
                                        </p:attrNameLst>
                                      </p:cBhvr>
                                      <p:tavLst>
                                        <p:tav tm="0">
                                          <p:val>
                                            <p:strVal val="#ppt_x"/>
                                          </p:val>
                                        </p:tav>
                                        <p:tav tm="100000">
                                          <p:val>
                                            <p:strVal val="#ppt_x"/>
                                          </p:val>
                                        </p:tav>
                                      </p:tavLst>
                                    </p:anim>
                                    <p:anim calcmode="lin" valueType="num">
                                      <p:cBhvr additive="base">
                                        <p:cTn id="27" dur="250" fill="hold"/>
                                        <p:tgtEl>
                                          <p:spTgt spid="28"/>
                                        </p:tgtEl>
                                        <p:attrNameLst>
                                          <p:attrName>ppt_y</p:attrName>
                                        </p:attrNameLst>
                                      </p:cBhvr>
                                      <p:tavLst>
                                        <p:tav tm="0">
                                          <p:val>
                                            <p:strVal val="1+#ppt_h/2"/>
                                          </p:val>
                                        </p:tav>
                                        <p:tav tm="100000">
                                          <p:val>
                                            <p:strVal val="#ppt_y"/>
                                          </p:val>
                                        </p:tav>
                                      </p:tavLst>
                                    </p:anim>
                                  </p:childTnLst>
                                </p:cTn>
                              </p:par>
                              <p:par>
                                <p:cTn id="28" presetID="2" presetClass="entr" presetSubtype="4"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250" fill="hold"/>
                                        <p:tgtEl>
                                          <p:spTgt spid="30"/>
                                        </p:tgtEl>
                                        <p:attrNameLst>
                                          <p:attrName>ppt_x</p:attrName>
                                        </p:attrNameLst>
                                      </p:cBhvr>
                                      <p:tavLst>
                                        <p:tav tm="0">
                                          <p:val>
                                            <p:strVal val="#ppt_x"/>
                                          </p:val>
                                        </p:tav>
                                        <p:tav tm="100000">
                                          <p:val>
                                            <p:strVal val="#ppt_x"/>
                                          </p:val>
                                        </p:tav>
                                      </p:tavLst>
                                    </p:anim>
                                    <p:anim calcmode="lin" valueType="num">
                                      <p:cBhvr additive="base">
                                        <p:cTn id="31" dur="250" fill="hold"/>
                                        <p:tgtEl>
                                          <p:spTgt spid="30"/>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2" presetClass="entr" presetSubtype="4" fill="hold" grpId="1"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250" fill="hold"/>
                                        <p:tgtEl>
                                          <p:spTgt spid="24"/>
                                        </p:tgtEl>
                                        <p:attrNameLst>
                                          <p:attrName>ppt_x</p:attrName>
                                        </p:attrNameLst>
                                      </p:cBhvr>
                                      <p:tavLst>
                                        <p:tav tm="0">
                                          <p:val>
                                            <p:strVal val="#ppt_x"/>
                                          </p:val>
                                        </p:tav>
                                        <p:tav tm="100000">
                                          <p:val>
                                            <p:strVal val="#ppt_x"/>
                                          </p:val>
                                        </p:tav>
                                      </p:tavLst>
                                    </p:anim>
                                    <p:anim calcmode="lin" valueType="num">
                                      <p:cBhvr additive="base">
                                        <p:cTn id="36" dur="25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1750"/>
                            </p:stCondLst>
                            <p:childTnLst>
                              <p:par>
                                <p:cTn id="38" presetID="2" presetClass="entr" presetSubtype="4" fill="hold" grpId="1"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250" fill="hold"/>
                                        <p:tgtEl>
                                          <p:spTgt spid="26"/>
                                        </p:tgtEl>
                                        <p:attrNameLst>
                                          <p:attrName>ppt_x</p:attrName>
                                        </p:attrNameLst>
                                      </p:cBhvr>
                                      <p:tavLst>
                                        <p:tav tm="0">
                                          <p:val>
                                            <p:strVal val="#ppt_x"/>
                                          </p:val>
                                        </p:tav>
                                        <p:tav tm="100000">
                                          <p:val>
                                            <p:strVal val="#ppt_x"/>
                                          </p:val>
                                        </p:tav>
                                      </p:tavLst>
                                    </p:anim>
                                    <p:anim calcmode="lin" valueType="num">
                                      <p:cBhvr additive="base">
                                        <p:cTn id="41" dur="25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4" fill="hold" grpId="1"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250" fill="hold"/>
                                        <p:tgtEl>
                                          <p:spTgt spid="31"/>
                                        </p:tgtEl>
                                        <p:attrNameLst>
                                          <p:attrName>ppt_x</p:attrName>
                                        </p:attrNameLst>
                                      </p:cBhvr>
                                      <p:tavLst>
                                        <p:tav tm="0">
                                          <p:val>
                                            <p:strVal val="#ppt_x"/>
                                          </p:val>
                                        </p:tav>
                                        <p:tav tm="100000">
                                          <p:val>
                                            <p:strVal val="#ppt_x"/>
                                          </p:val>
                                        </p:tav>
                                      </p:tavLst>
                                    </p:anim>
                                    <p:anim calcmode="lin" valueType="num">
                                      <p:cBhvr additive="base">
                                        <p:cTn id="46" dur="250" fill="hold"/>
                                        <p:tgtEl>
                                          <p:spTgt spid="31"/>
                                        </p:tgtEl>
                                        <p:attrNameLst>
                                          <p:attrName>ppt_y</p:attrName>
                                        </p:attrNameLst>
                                      </p:cBhvr>
                                      <p:tavLst>
                                        <p:tav tm="0">
                                          <p:val>
                                            <p:strVal val="1+#ppt_h/2"/>
                                          </p:val>
                                        </p:tav>
                                        <p:tav tm="100000">
                                          <p:val>
                                            <p:strVal val="#ppt_y"/>
                                          </p:val>
                                        </p:tav>
                                      </p:tavLst>
                                    </p:anim>
                                  </p:childTnLst>
                                </p:cTn>
                              </p:par>
                            </p:childTnLst>
                          </p:cTn>
                        </p:par>
                        <p:par>
                          <p:cTn id="47" fill="hold">
                            <p:stCondLst>
                              <p:cond delay="2250"/>
                            </p:stCondLst>
                            <p:childTnLst>
                              <p:par>
                                <p:cTn id="48" presetID="2" presetClass="entr" presetSubtype="4" fill="hold" grpId="1"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250" fill="hold"/>
                                        <p:tgtEl>
                                          <p:spTgt spid="22"/>
                                        </p:tgtEl>
                                        <p:attrNameLst>
                                          <p:attrName>ppt_x</p:attrName>
                                        </p:attrNameLst>
                                      </p:cBhvr>
                                      <p:tavLst>
                                        <p:tav tm="0">
                                          <p:val>
                                            <p:strVal val="#ppt_x"/>
                                          </p:val>
                                        </p:tav>
                                        <p:tav tm="100000">
                                          <p:val>
                                            <p:strVal val="#ppt_x"/>
                                          </p:val>
                                        </p:tav>
                                      </p:tavLst>
                                    </p:anim>
                                    <p:anim calcmode="lin" valueType="num">
                                      <p:cBhvr additive="base">
                                        <p:cTn id="51" dur="250" fill="hold"/>
                                        <p:tgtEl>
                                          <p:spTgt spid="22"/>
                                        </p:tgtEl>
                                        <p:attrNameLst>
                                          <p:attrName>ppt_y</p:attrName>
                                        </p:attrNameLst>
                                      </p:cBhvr>
                                      <p:tavLst>
                                        <p:tav tm="0">
                                          <p:val>
                                            <p:strVal val="1+#ppt_h/2"/>
                                          </p:val>
                                        </p:tav>
                                        <p:tav tm="100000">
                                          <p:val>
                                            <p:strVal val="#ppt_y"/>
                                          </p:val>
                                        </p:tav>
                                      </p:tavLst>
                                    </p:anim>
                                  </p:childTnLst>
                                </p:cTn>
                              </p:par>
                            </p:childTnLst>
                          </p:cTn>
                        </p:par>
                        <p:par>
                          <p:cTn id="52" fill="hold">
                            <p:stCondLst>
                              <p:cond delay="2500"/>
                            </p:stCondLst>
                            <p:childTnLst>
                              <p:par>
                                <p:cTn id="53" presetID="2" presetClass="entr" presetSubtype="4" fill="hold" grpId="1"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250" fill="hold"/>
                                        <p:tgtEl>
                                          <p:spTgt spid="29"/>
                                        </p:tgtEl>
                                        <p:attrNameLst>
                                          <p:attrName>ppt_x</p:attrName>
                                        </p:attrNameLst>
                                      </p:cBhvr>
                                      <p:tavLst>
                                        <p:tav tm="0">
                                          <p:val>
                                            <p:strVal val="#ppt_x"/>
                                          </p:val>
                                        </p:tav>
                                        <p:tav tm="100000">
                                          <p:val>
                                            <p:strVal val="#ppt_x"/>
                                          </p:val>
                                        </p:tav>
                                      </p:tavLst>
                                    </p:anim>
                                    <p:anim calcmode="lin" valueType="num">
                                      <p:cBhvr additive="base">
                                        <p:cTn id="56" dur="25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2750"/>
                            </p:stCondLst>
                            <p:childTnLst>
                              <p:par>
                                <p:cTn id="58" presetID="2" presetClass="entr" presetSubtype="4" fill="hold" grpId="1" nodeType="after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additive="base">
                                        <p:cTn id="60" dur="250" fill="hold"/>
                                        <p:tgtEl>
                                          <p:spTgt spid="32"/>
                                        </p:tgtEl>
                                        <p:attrNameLst>
                                          <p:attrName>ppt_x</p:attrName>
                                        </p:attrNameLst>
                                      </p:cBhvr>
                                      <p:tavLst>
                                        <p:tav tm="0">
                                          <p:val>
                                            <p:strVal val="#ppt_x"/>
                                          </p:val>
                                        </p:tav>
                                        <p:tav tm="100000">
                                          <p:val>
                                            <p:strVal val="#ppt_x"/>
                                          </p:val>
                                        </p:tav>
                                      </p:tavLst>
                                    </p:anim>
                                    <p:anim calcmode="lin" valueType="num">
                                      <p:cBhvr additive="base">
                                        <p:cTn id="61" dur="250" fill="hold"/>
                                        <p:tgtEl>
                                          <p:spTgt spid="32"/>
                                        </p:tgtEl>
                                        <p:attrNameLst>
                                          <p:attrName>ppt_y</p:attrName>
                                        </p:attrNameLst>
                                      </p:cBhvr>
                                      <p:tavLst>
                                        <p:tav tm="0">
                                          <p:val>
                                            <p:strVal val="1+#ppt_h/2"/>
                                          </p:val>
                                        </p:tav>
                                        <p:tav tm="100000">
                                          <p:val>
                                            <p:strVal val="#ppt_y"/>
                                          </p:val>
                                        </p:tav>
                                      </p:tavLst>
                                    </p:anim>
                                  </p:childTnLst>
                                </p:cTn>
                              </p:par>
                            </p:childTnLst>
                          </p:cTn>
                        </p:par>
                        <p:par>
                          <p:cTn id="62" fill="hold">
                            <p:stCondLst>
                              <p:cond delay="3000"/>
                            </p:stCondLst>
                            <p:childTnLst>
                              <p:par>
                                <p:cTn id="63" presetID="2" presetClass="entr" presetSubtype="4" fill="hold" grpId="1" nodeType="after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250" fill="hold"/>
                                        <p:tgtEl>
                                          <p:spTgt spid="23"/>
                                        </p:tgtEl>
                                        <p:attrNameLst>
                                          <p:attrName>ppt_x</p:attrName>
                                        </p:attrNameLst>
                                      </p:cBhvr>
                                      <p:tavLst>
                                        <p:tav tm="0">
                                          <p:val>
                                            <p:strVal val="#ppt_x"/>
                                          </p:val>
                                        </p:tav>
                                        <p:tav tm="100000">
                                          <p:val>
                                            <p:strVal val="#ppt_x"/>
                                          </p:val>
                                        </p:tav>
                                      </p:tavLst>
                                    </p:anim>
                                    <p:anim calcmode="lin" valueType="num">
                                      <p:cBhvr additive="base">
                                        <p:cTn id="66" dur="250" fill="hold"/>
                                        <p:tgtEl>
                                          <p:spTgt spid="23"/>
                                        </p:tgtEl>
                                        <p:attrNameLst>
                                          <p:attrName>ppt_y</p:attrName>
                                        </p:attrNameLst>
                                      </p:cBhvr>
                                      <p:tavLst>
                                        <p:tav tm="0">
                                          <p:val>
                                            <p:strVal val="1+#ppt_h/2"/>
                                          </p:val>
                                        </p:tav>
                                        <p:tav tm="100000">
                                          <p:val>
                                            <p:strVal val="#ppt_y"/>
                                          </p:val>
                                        </p:tav>
                                      </p:tavLst>
                                    </p:anim>
                                  </p:childTnLst>
                                </p:cTn>
                              </p:par>
                            </p:childTnLst>
                          </p:cTn>
                        </p:par>
                        <p:par>
                          <p:cTn id="67" fill="hold">
                            <p:stCondLst>
                              <p:cond delay="3250"/>
                            </p:stCondLst>
                            <p:childTnLst>
                              <p:par>
                                <p:cTn id="68" presetID="2" presetClass="entr" presetSubtype="4" fill="hold" grpId="1" nodeType="afterEffect">
                                  <p:stCondLst>
                                    <p:cond delay="0"/>
                                  </p:stCondLst>
                                  <p:childTnLst>
                                    <p:set>
                                      <p:cBhvr>
                                        <p:cTn id="69" dur="1" fill="hold">
                                          <p:stCondLst>
                                            <p:cond delay="0"/>
                                          </p:stCondLst>
                                        </p:cTn>
                                        <p:tgtEl>
                                          <p:spTgt spid="27"/>
                                        </p:tgtEl>
                                        <p:attrNameLst>
                                          <p:attrName>style.visibility</p:attrName>
                                        </p:attrNameLst>
                                      </p:cBhvr>
                                      <p:to>
                                        <p:strVal val="visible"/>
                                      </p:to>
                                    </p:set>
                                    <p:anim calcmode="lin" valueType="num">
                                      <p:cBhvr additive="base">
                                        <p:cTn id="70" dur="250" fill="hold"/>
                                        <p:tgtEl>
                                          <p:spTgt spid="27"/>
                                        </p:tgtEl>
                                        <p:attrNameLst>
                                          <p:attrName>ppt_x</p:attrName>
                                        </p:attrNameLst>
                                      </p:cBhvr>
                                      <p:tavLst>
                                        <p:tav tm="0">
                                          <p:val>
                                            <p:strVal val="#ppt_x"/>
                                          </p:val>
                                        </p:tav>
                                        <p:tav tm="100000">
                                          <p:val>
                                            <p:strVal val="#ppt_x"/>
                                          </p:val>
                                        </p:tav>
                                      </p:tavLst>
                                    </p:anim>
                                    <p:anim calcmode="lin" valueType="num">
                                      <p:cBhvr additive="base">
                                        <p:cTn id="71" dur="250" fill="hold"/>
                                        <p:tgtEl>
                                          <p:spTgt spid="27"/>
                                        </p:tgtEl>
                                        <p:attrNameLst>
                                          <p:attrName>ppt_y</p:attrName>
                                        </p:attrNameLst>
                                      </p:cBhvr>
                                      <p:tavLst>
                                        <p:tav tm="0">
                                          <p:val>
                                            <p:strVal val="1+#ppt_h/2"/>
                                          </p:val>
                                        </p:tav>
                                        <p:tav tm="100000">
                                          <p:val>
                                            <p:strVal val="#ppt_y"/>
                                          </p:val>
                                        </p:tav>
                                      </p:tavLst>
                                    </p:anim>
                                  </p:childTnLst>
                                </p:cTn>
                              </p:par>
                            </p:childTnLst>
                          </p:cTn>
                        </p:par>
                        <p:par>
                          <p:cTn id="72" fill="hold">
                            <p:stCondLst>
                              <p:cond delay="3500"/>
                            </p:stCondLst>
                            <p:childTnLst>
                              <p:par>
                                <p:cTn id="73" presetID="2" presetClass="entr" presetSubtype="4" fill="hold" grpId="1" nodeType="after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250" fill="hold"/>
                                        <p:tgtEl>
                                          <p:spTgt spid="33"/>
                                        </p:tgtEl>
                                        <p:attrNameLst>
                                          <p:attrName>ppt_x</p:attrName>
                                        </p:attrNameLst>
                                      </p:cBhvr>
                                      <p:tavLst>
                                        <p:tav tm="0">
                                          <p:val>
                                            <p:strVal val="#ppt_x"/>
                                          </p:val>
                                        </p:tav>
                                        <p:tav tm="100000">
                                          <p:val>
                                            <p:strVal val="#ppt_x"/>
                                          </p:val>
                                        </p:tav>
                                      </p:tavLst>
                                    </p:anim>
                                    <p:anim calcmode="lin" valueType="num">
                                      <p:cBhvr additive="base">
                                        <p:cTn id="76" dur="25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9" presetClass="exit" presetSubtype="0" accel="100000" fill="hold" grpId="2" nodeType="clickEffect">
                                  <p:stCondLst>
                                    <p:cond delay="0"/>
                                  </p:stCondLst>
                                  <p:childTnLst>
                                    <p:anim calcmode="lin" valueType="num">
                                      <p:cBhvr>
                                        <p:cTn id="80" dur="500"/>
                                        <p:tgtEl>
                                          <p:spTgt spid="21"/>
                                        </p:tgtEl>
                                        <p:attrNameLst>
                                          <p:attrName>ppt_w</p:attrName>
                                        </p:attrNameLst>
                                      </p:cBhvr>
                                      <p:tavLst>
                                        <p:tav tm="0">
                                          <p:val>
                                            <p:strVal val="ppt_w"/>
                                          </p:val>
                                        </p:tav>
                                        <p:tav tm="100000">
                                          <p:val>
                                            <p:fltVal val="0"/>
                                          </p:val>
                                        </p:tav>
                                      </p:tavLst>
                                    </p:anim>
                                    <p:anim calcmode="lin" valueType="num">
                                      <p:cBhvr>
                                        <p:cTn id="81" dur="500"/>
                                        <p:tgtEl>
                                          <p:spTgt spid="21"/>
                                        </p:tgtEl>
                                        <p:attrNameLst>
                                          <p:attrName>ppt_h</p:attrName>
                                        </p:attrNameLst>
                                      </p:cBhvr>
                                      <p:tavLst>
                                        <p:tav tm="0">
                                          <p:val>
                                            <p:strVal val="ppt_h"/>
                                          </p:val>
                                        </p:tav>
                                        <p:tav tm="100000">
                                          <p:val>
                                            <p:fltVal val="0"/>
                                          </p:val>
                                        </p:tav>
                                      </p:tavLst>
                                    </p:anim>
                                    <p:anim calcmode="lin" valueType="num">
                                      <p:cBhvr>
                                        <p:cTn id="82" dur="500"/>
                                        <p:tgtEl>
                                          <p:spTgt spid="21"/>
                                        </p:tgtEl>
                                        <p:attrNameLst>
                                          <p:attrName>style.rotation</p:attrName>
                                        </p:attrNameLst>
                                      </p:cBhvr>
                                      <p:tavLst>
                                        <p:tav tm="0">
                                          <p:val>
                                            <p:fltVal val="0"/>
                                          </p:val>
                                        </p:tav>
                                        <p:tav tm="100000">
                                          <p:val>
                                            <p:fltVal val="360"/>
                                          </p:val>
                                        </p:tav>
                                      </p:tavLst>
                                    </p:anim>
                                    <p:animEffect transition="out" filter="fade">
                                      <p:cBhvr>
                                        <p:cTn id="83" dur="500"/>
                                        <p:tgtEl>
                                          <p:spTgt spid="21"/>
                                        </p:tgtEl>
                                      </p:cBhvr>
                                    </p:animEffect>
                                    <p:set>
                                      <p:cBhvr>
                                        <p:cTn id="84" dur="1" fill="hold">
                                          <p:stCondLst>
                                            <p:cond delay="499"/>
                                          </p:stCondLst>
                                        </p:cTn>
                                        <p:tgtEl>
                                          <p:spTgt spid="21"/>
                                        </p:tgtEl>
                                        <p:attrNameLst>
                                          <p:attrName>style.visibility</p:attrName>
                                        </p:attrNameLst>
                                      </p:cBhvr>
                                      <p:to>
                                        <p:strVal val="hidden"/>
                                      </p:to>
                                    </p:set>
                                  </p:childTnLst>
                                </p:cTn>
                              </p:par>
                              <p:par>
                                <p:cTn id="85" presetID="49" presetClass="exit" presetSubtype="0" accel="100000" fill="hold" grpId="2" nodeType="withEffect">
                                  <p:stCondLst>
                                    <p:cond delay="0"/>
                                  </p:stCondLst>
                                  <p:childTnLst>
                                    <p:anim calcmode="lin" valueType="num">
                                      <p:cBhvr>
                                        <p:cTn id="86" dur="500"/>
                                        <p:tgtEl>
                                          <p:spTgt spid="22"/>
                                        </p:tgtEl>
                                        <p:attrNameLst>
                                          <p:attrName>ppt_w</p:attrName>
                                        </p:attrNameLst>
                                      </p:cBhvr>
                                      <p:tavLst>
                                        <p:tav tm="0">
                                          <p:val>
                                            <p:strVal val="ppt_w"/>
                                          </p:val>
                                        </p:tav>
                                        <p:tav tm="100000">
                                          <p:val>
                                            <p:fltVal val="0"/>
                                          </p:val>
                                        </p:tav>
                                      </p:tavLst>
                                    </p:anim>
                                    <p:anim calcmode="lin" valueType="num">
                                      <p:cBhvr>
                                        <p:cTn id="87" dur="500"/>
                                        <p:tgtEl>
                                          <p:spTgt spid="22"/>
                                        </p:tgtEl>
                                        <p:attrNameLst>
                                          <p:attrName>ppt_h</p:attrName>
                                        </p:attrNameLst>
                                      </p:cBhvr>
                                      <p:tavLst>
                                        <p:tav tm="0">
                                          <p:val>
                                            <p:strVal val="ppt_h"/>
                                          </p:val>
                                        </p:tav>
                                        <p:tav tm="100000">
                                          <p:val>
                                            <p:fltVal val="0"/>
                                          </p:val>
                                        </p:tav>
                                      </p:tavLst>
                                    </p:anim>
                                    <p:anim calcmode="lin" valueType="num">
                                      <p:cBhvr>
                                        <p:cTn id="88" dur="500"/>
                                        <p:tgtEl>
                                          <p:spTgt spid="22"/>
                                        </p:tgtEl>
                                        <p:attrNameLst>
                                          <p:attrName>style.rotation</p:attrName>
                                        </p:attrNameLst>
                                      </p:cBhvr>
                                      <p:tavLst>
                                        <p:tav tm="0">
                                          <p:val>
                                            <p:fltVal val="0"/>
                                          </p:val>
                                        </p:tav>
                                        <p:tav tm="100000">
                                          <p:val>
                                            <p:fltVal val="360"/>
                                          </p:val>
                                        </p:tav>
                                      </p:tavLst>
                                    </p:anim>
                                    <p:animEffect transition="out" filter="fade">
                                      <p:cBhvr>
                                        <p:cTn id="89" dur="500"/>
                                        <p:tgtEl>
                                          <p:spTgt spid="22"/>
                                        </p:tgtEl>
                                      </p:cBhvr>
                                    </p:animEffect>
                                    <p:set>
                                      <p:cBhvr>
                                        <p:cTn id="90" dur="1" fill="hold">
                                          <p:stCondLst>
                                            <p:cond delay="499"/>
                                          </p:stCondLst>
                                        </p:cTn>
                                        <p:tgtEl>
                                          <p:spTgt spid="22"/>
                                        </p:tgtEl>
                                        <p:attrNameLst>
                                          <p:attrName>style.visibility</p:attrName>
                                        </p:attrNameLst>
                                      </p:cBhvr>
                                      <p:to>
                                        <p:strVal val="hidden"/>
                                      </p:to>
                                    </p:set>
                                  </p:childTnLst>
                                </p:cTn>
                              </p:par>
                              <p:par>
                                <p:cTn id="91" presetID="49" presetClass="exit" presetSubtype="0" accel="100000" fill="hold" grpId="2" nodeType="withEffect">
                                  <p:stCondLst>
                                    <p:cond delay="0"/>
                                  </p:stCondLst>
                                  <p:childTnLst>
                                    <p:anim calcmode="lin" valueType="num">
                                      <p:cBhvr>
                                        <p:cTn id="92" dur="500"/>
                                        <p:tgtEl>
                                          <p:spTgt spid="23"/>
                                        </p:tgtEl>
                                        <p:attrNameLst>
                                          <p:attrName>ppt_w</p:attrName>
                                        </p:attrNameLst>
                                      </p:cBhvr>
                                      <p:tavLst>
                                        <p:tav tm="0">
                                          <p:val>
                                            <p:strVal val="ppt_w"/>
                                          </p:val>
                                        </p:tav>
                                        <p:tav tm="100000">
                                          <p:val>
                                            <p:fltVal val="0"/>
                                          </p:val>
                                        </p:tav>
                                      </p:tavLst>
                                    </p:anim>
                                    <p:anim calcmode="lin" valueType="num">
                                      <p:cBhvr>
                                        <p:cTn id="93" dur="500"/>
                                        <p:tgtEl>
                                          <p:spTgt spid="23"/>
                                        </p:tgtEl>
                                        <p:attrNameLst>
                                          <p:attrName>ppt_h</p:attrName>
                                        </p:attrNameLst>
                                      </p:cBhvr>
                                      <p:tavLst>
                                        <p:tav tm="0">
                                          <p:val>
                                            <p:strVal val="ppt_h"/>
                                          </p:val>
                                        </p:tav>
                                        <p:tav tm="100000">
                                          <p:val>
                                            <p:fltVal val="0"/>
                                          </p:val>
                                        </p:tav>
                                      </p:tavLst>
                                    </p:anim>
                                    <p:anim calcmode="lin" valueType="num">
                                      <p:cBhvr>
                                        <p:cTn id="94" dur="500"/>
                                        <p:tgtEl>
                                          <p:spTgt spid="23"/>
                                        </p:tgtEl>
                                        <p:attrNameLst>
                                          <p:attrName>style.rotation</p:attrName>
                                        </p:attrNameLst>
                                      </p:cBhvr>
                                      <p:tavLst>
                                        <p:tav tm="0">
                                          <p:val>
                                            <p:fltVal val="0"/>
                                          </p:val>
                                        </p:tav>
                                        <p:tav tm="100000">
                                          <p:val>
                                            <p:fltVal val="360"/>
                                          </p:val>
                                        </p:tav>
                                      </p:tavLst>
                                    </p:anim>
                                    <p:animEffect transition="out" filter="fade">
                                      <p:cBhvr>
                                        <p:cTn id="95" dur="500"/>
                                        <p:tgtEl>
                                          <p:spTgt spid="23"/>
                                        </p:tgtEl>
                                      </p:cBhvr>
                                    </p:animEffect>
                                    <p:set>
                                      <p:cBhvr>
                                        <p:cTn id="96" dur="1" fill="hold">
                                          <p:stCondLst>
                                            <p:cond delay="499"/>
                                          </p:stCondLst>
                                        </p:cTn>
                                        <p:tgtEl>
                                          <p:spTgt spid="23"/>
                                        </p:tgtEl>
                                        <p:attrNameLst>
                                          <p:attrName>style.visibility</p:attrName>
                                        </p:attrNameLst>
                                      </p:cBhvr>
                                      <p:to>
                                        <p:strVal val="hidden"/>
                                      </p:to>
                                    </p:set>
                                  </p:childTnLst>
                                </p:cTn>
                              </p:par>
                              <p:par>
                                <p:cTn id="97" presetID="49" presetClass="exit" presetSubtype="0" accel="100000" fill="hold" grpId="2" nodeType="withEffect">
                                  <p:stCondLst>
                                    <p:cond delay="0"/>
                                  </p:stCondLst>
                                  <p:childTnLst>
                                    <p:anim calcmode="lin" valueType="num">
                                      <p:cBhvr>
                                        <p:cTn id="98" dur="500"/>
                                        <p:tgtEl>
                                          <p:spTgt spid="24"/>
                                        </p:tgtEl>
                                        <p:attrNameLst>
                                          <p:attrName>ppt_w</p:attrName>
                                        </p:attrNameLst>
                                      </p:cBhvr>
                                      <p:tavLst>
                                        <p:tav tm="0">
                                          <p:val>
                                            <p:strVal val="ppt_w"/>
                                          </p:val>
                                        </p:tav>
                                        <p:tav tm="100000">
                                          <p:val>
                                            <p:fltVal val="0"/>
                                          </p:val>
                                        </p:tav>
                                      </p:tavLst>
                                    </p:anim>
                                    <p:anim calcmode="lin" valueType="num">
                                      <p:cBhvr>
                                        <p:cTn id="99" dur="500"/>
                                        <p:tgtEl>
                                          <p:spTgt spid="24"/>
                                        </p:tgtEl>
                                        <p:attrNameLst>
                                          <p:attrName>ppt_h</p:attrName>
                                        </p:attrNameLst>
                                      </p:cBhvr>
                                      <p:tavLst>
                                        <p:tav tm="0">
                                          <p:val>
                                            <p:strVal val="ppt_h"/>
                                          </p:val>
                                        </p:tav>
                                        <p:tav tm="100000">
                                          <p:val>
                                            <p:fltVal val="0"/>
                                          </p:val>
                                        </p:tav>
                                      </p:tavLst>
                                    </p:anim>
                                    <p:anim calcmode="lin" valueType="num">
                                      <p:cBhvr>
                                        <p:cTn id="100" dur="500"/>
                                        <p:tgtEl>
                                          <p:spTgt spid="24"/>
                                        </p:tgtEl>
                                        <p:attrNameLst>
                                          <p:attrName>style.rotation</p:attrName>
                                        </p:attrNameLst>
                                      </p:cBhvr>
                                      <p:tavLst>
                                        <p:tav tm="0">
                                          <p:val>
                                            <p:fltVal val="0"/>
                                          </p:val>
                                        </p:tav>
                                        <p:tav tm="100000">
                                          <p:val>
                                            <p:fltVal val="360"/>
                                          </p:val>
                                        </p:tav>
                                      </p:tavLst>
                                    </p:anim>
                                    <p:animEffect transition="out" filter="fade">
                                      <p:cBhvr>
                                        <p:cTn id="101" dur="500"/>
                                        <p:tgtEl>
                                          <p:spTgt spid="24"/>
                                        </p:tgtEl>
                                      </p:cBhvr>
                                    </p:animEffect>
                                    <p:set>
                                      <p:cBhvr>
                                        <p:cTn id="102" dur="1" fill="hold">
                                          <p:stCondLst>
                                            <p:cond delay="499"/>
                                          </p:stCondLst>
                                        </p:cTn>
                                        <p:tgtEl>
                                          <p:spTgt spid="24"/>
                                        </p:tgtEl>
                                        <p:attrNameLst>
                                          <p:attrName>style.visibility</p:attrName>
                                        </p:attrNameLst>
                                      </p:cBhvr>
                                      <p:to>
                                        <p:strVal val="hidden"/>
                                      </p:to>
                                    </p:set>
                                  </p:childTnLst>
                                </p:cTn>
                              </p:par>
                              <p:par>
                                <p:cTn id="103" presetID="49" presetClass="exit" presetSubtype="0" accel="100000" fill="hold" grpId="2" nodeType="withEffect">
                                  <p:stCondLst>
                                    <p:cond delay="0"/>
                                  </p:stCondLst>
                                  <p:childTnLst>
                                    <p:anim calcmode="lin" valueType="num">
                                      <p:cBhvr>
                                        <p:cTn id="104" dur="500"/>
                                        <p:tgtEl>
                                          <p:spTgt spid="26"/>
                                        </p:tgtEl>
                                        <p:attrNameLst>
                                          <p:attrName>ppt_w</p:attrName>
                                        </p:attrNameLst>
                                      </p:cBhvr>
                                      <p:tavLst>
                                        <p:tav tm="0">
                                          <p:val>
                                            <p:strVal val="ppt_w"/>
                                          </p:val>
                                        </p:tav>
                                        <p:tav tm="100000">
                                          <p:val>
                                            <p:fltVal val="0"/>
                                          </p:val>
                                        </p:tav>
                                      </p:tavLst>
                                    </p:anim>
                                    <p:anim calcmode="lin" valueType="num">
                                      <p:cBhvr>
                                        <p:cTn id="105" dur="500"/>
                                        <p:tgtEl>
                                          <p:spTgt spid="26"/>
                                        </p:tgtEl>
                                        <p:attrNameLst>
                                          <p:attrName>ppt_h</p:attrName>
                                        </p:attrNameLst>
                                      </p:cBhvr>
                                      <p:tavLst>
                                        <p:tav tm="0">
                                          <p:val>
                                            <p:strVal val="ppt_h"/>
                                          </p:val>
                                        </p:tav>
                                        <p:tav tm="100000">
                                          <p:val>
                                            <p:fltVal val="0"/>
                                          </p:val>
                                        </p:tav>
                                      </p:tavLst>
                                    </p:anim>
                                    <p:anim calcmode="lin" valueType="num">
                                      <p:cBhvr>
                                        <p:cTn id="106" dur="500"/>
                                        <p:tgtEl>
                                          <p:spTgt spid="26"/>
                                        </p:tgtEl>
                                        <p:attrNameLst>
                                          <p:attrName>style.rotation</p:attrName>
                                        </p:attrNameLst>
                                      </p:cBhvr>
                                      <p:tavLst>
                                        <p:tav tm="0">
                                          <p:val>
                                            <p:fltVal val="0"/>
                                          </p:val>
                                        </p:tav>
                                        <p:tav tm="100000">
                                          <p:val>
                                            <p:fltVal val="360"/>
                                          </p:val>
                                        </p:tav>
                                      </p:tavLst>
                                    </p:anim>
                                    <p:animEffect transition="out" filter="fade">
                                      <p:cBhvr>
                                        <p:cTn id="107" dur="500"/>
                                        <p:tgtEl>
                                          <p:spTgt spid="26"/>
                                        </p:tgtEl>
                                      </p:cBhvr>
                                    </p:animEffect>
                                    <p:set>
                                      <p:cBhvr>
                                        <p:cTn id="108" dur="1" fill="hold">
                                          <p:stCondLst>
                                            <p:cond delay="499"/>
                                          </p:stCondLst>
                                        </p:cTn>
                                        <p:tgtEl>
                                          <p:spTgt spid="26"/>
                                        </p:tgtEl>
                                        <p:attrNameLst>
                                          <p:attrName>style.visibility</p:attrName>
                                        </p:attrNameLst>
                                      </p:cBhvr>
                                      <p:to>
                                        <p:strVal val="hidden"/>
                                      </p:to>
                                    </p:set>
                                  </p:childTnLst>
                                </p:cTn>
                              </p:par>
                              <p:par>
                                <p:cTn id="109" presetID="49" presetClass="exit" presetSubtype="0" accel="100000" fill="hold" grpId="2" nodeType="withEffect">
                                  <p:stCondLst>
                                    <p:cond delay="0"/>
                                  </p:stCondLst>
                                  <p:childTnLst>
                                    <p:anim calcmode="lin" valueType="num">
                                      <p:cBhvr>
                                        <p:cTn id="110" dur="500"/>
                                        <p:tgtEl>
                                          <p:spTgt spid="27"/>
                                        </p:tgtEl>
                                        <p:attrNameLst>
                                          <p:attrName>ppt_w</p:attrName>
                                        </p:attrNameLst>
                                      </p:cBhvr>
                                      <p:tavLst>
                                        <p:tav tm="0">
                                          <p:val>
                                            <p:strVal val="ppt_w"/>
                                          </p:val>
                                        </p:tav>
                                        <p:tav tm="100000">
                                          <p:val>
                                            <p:fltVal val="0"/>
                                          </p:val>
                                        </p:tav>
                                      </p:tavLst>
                                    </p:anim>
                                    <p:anim calcmode="lin" valueType="num">
                                      <p:cBhvr>
                                        <p:cTn id="111" dur="500"/>
                                        <p:tgtEl>
                                          <p:spTgt spid="27"/>
                                        </p:tgtEl>
                                        <p:attrNameLst>
                                          <p:attrName>ppt_h</p:attrName>
                                        </p:attrNameLst>
                                      </p:cBhvr>
                                      <p:tavLst>
                                        <p:tav tm="0">
                                          <p:val>
                                            <p:strVal val="ppt_h"/>
                                          </p:val>
                                        </p:tav>
                                        <p:tav tm="100000">
                                          <p:val>
                                            <p:fltVal val="0"/>
                                          </p:val>
                                        </p:tav>
                                      </p:tavLst>
                                    </p:anim>
                                    <p:anim calcmode="lin" valueType="num">
                                      <p:cBhvr>
                                        <p:cTn id="112" dur="500"/>
                                        <p:tgtEl>
                                          <p:spTgt spid="27"/>
                                        </p:tgtEl>
                                        <p:attrNameLst>
                                          <p:attrName>style.rotation</p:attrName>
                                        </p:attrNameLst>
                                      </p:cBhvr>
                                      <p:tavLst>
                                        <p:tav tm="0">
                                          <p:val>
                                            <p:fltVal val="0"/>
                                          </p:val>
                                        </p:tav>
                                        <p:tav tm="100000">
                                          <p:val>
                                            <p:fltVal val="360"/>
                                          </p:val>
                                        </p:tav>
                                      </p:tavLst>
                                    </p:anim>
                                    <p:animEffect transition="out" filter="fade">
                                      <p:cBhvr>
                                        <p:cTn id="113" dur="500"/>
                                        <p:tgtEl>
                                          <p:spTgt spid="27"/>
                                        </p:tgtEl>
                                      </p:cBhvr>
                                    </p:animEffect>
                                    <p:set>
                                      <p:cBhvr>
                                        <p:cTn id="114" dur="1" fill="hold">
                                          <p:stCondLst>
                                            <p:cond delay="499"/>
                                          </p:stCondLst>
                                        </p:cTn>
                                        <p:tgtEl>
                                          <p:spTgt spid="27"/>
                                        </p:tgtEl>
                                        <p:attrNameLst>
                                          <p:attrName>style.visibility</p:attrName>
                                        </p:attrNameLst>
                                      </p:cBhvr>
                                      <p:to>
                                        <p:strVal val="hidden"/>
                                      </p:to>
                                    </p:set>
                                  </p:childTnLst>
                                </p:cTn>
                              </p:par>
                              <p:par>
                                <p:cTn id="115" presetID="49" presetClass="exit" presetSubtype="0" accel="100000" fill="hold" grpId="2" nodeType="withEffect">
                                  <p:stCondLst>
                                    <p:cond delay="0"/>
                                  </p:stCondLst>
                                  <p:childTnLst>
                                    <p:anim calcmode="lin" valueType="num">
                                      <p:cBhvr>
                                        <p:cTn id="116" dur="500"/>
                                        <p:tgtEl>
                                          <p:spTgt spid="28"/>
                                        </p:tgtEl>
                                        <p:attrNameLst>
                                          <p:attrName>ppt_w</p:attrName>
                                        </p:attrNameLst>
                                      </p:cBhvr>
                                      <p:tavLst>
                                        <p:tav tm="0">
                                          <p:val>
                                            <p:strVal val="ppt_w"/>
                                          </p:val>
                                        </p:tav>
                                        <p:tav tm="100000">
                                          <p:val>
                                            <p:fltVal val="0"/>
                                          </p:val>
                                        </p:tav>
                                      </p:tavLst>
                                    </p:anim>
                                    <p:anim calcmode="lin" valueType="num">
                                      <p:cBhvr>
                                        <p:cTn id="117" dur="500"/>
                                        <p:tgtEl>
                                          <p:spTgt spid="28"/>
                                        </p:tgtEl>
                                        <p:attrNameLst>
                                          <p:attrName>ppt_h</p:attrName>
                                        </p:attrNameLst>
                                      </p:cBhvr>
                                      <p:tavLst>
                                        <p:tav tm="0">
                                          <p:val>
                                            <p:strVal val="ppt_h"/>
                                          </p:val>
                                        </p:tav>
                                        <p:tav tm="100000">
                                          <p:val>
                                            <p:fltVal val="0"/>
                                          </p:val>
                                        </p:tav>
                                      </p:tavLst>
                                    </p:anim>
                                    <p:anim calcmode="lin" valueType="num">
                                      <p:cBhvr>
                                        <p:cTn id="118" dur="500"/>
                                        <p:tgtEl>
                                          <p:spTgt spid="28"/>
                                        </p:tgtEl>
                                        <p:attrNameLst>
                                          <p:attrName>style.rotation</p:attrName>
                                        </p:attrNameLst>
                                      </p:cBhvr>
                                      <p:tavLst>
                                        <p:tav tm="0">
                                          <p:val>
                                            <p:fltVal val="0"/>
                                          </p:val>
                                        </p:tav>
                                        <p:tav tm="100000">
                                          <p:val>
                                            <p:fltVal val="360"/>
                                          </p:val>
                                        </p:tav>
                                      </p:tavLst>
                                    </p:anim>
                                    <p:animEffect transition="out" filter="fade">
                                      <p:cBhvr>
                                        <p:cTn id="119" dur="500"/>
                                        <p:tgtEl>
                                          <p:spTgt spid="28"/>
                                        </p:tgtEl>
                                      </p:cBhvr>
                                    </p:animEffect>
                                    <p:set>
                                      <p:cBhvr>
                                        <p:cTn id="120" dur="1" fill="hold">
                                          <p:stCondLst>
                                            <p:cond delay="499"/>
                                          </p:stCondLst>
                                        </p:cTn>
                                        <p:tgtEl>
                                          <p:spTgt spid="28"/>
                                        </p:tgtEl>
                                        <p:attrNameLst>
                                          <p:attrName>style.visibility</p:attrName>
                                        </p:attrNameLst>
                                      </p:cBhvr>
                                      <p:to>
                                        <p:strVal val="hidden"/>
                                      </p:to>
                                    </p:set>
                                  </p:childTnLst>
                                </p:cTn>
                              </p:par>
                              <p:par>
                                <p:cTn id="121" presetID="49" presetClass="exit" presetSubtype="0" accel="100000" fill="hold" grpId="2" nodeType="withEffect">
                                  <p:stCondLst>
                                    <p:cond delay="0"/>
                                  </p:stCondLst>
                                  <p:childTnLst>
                                    <p:anim calcmode="lin" valueType="num">
                                      <p:cBhvr>
                                        <p:cTn id="122" dur="500"/>
                                        <p:tgtEl>
                                          <p:spTgt spid="29"/>
                                        </p:tgtEl>
                                        <p:attrNameLst>
                                          <p:attrName>ppt_w</p:attrName>
                                        </p:attrNameLst>
                                      </p:cBhvr>
                                      <p:tavLst>
                                        <p:tav tm="0">
                                          <p:val>
                                            <p:strVal val="ppt_w"/>
                                          </p:val>
                                        </p:tav>
                                        <p:tav tm="100000">
                                          <p:val>
                                            <p:fltVal val="0"/>
                                          </p:val>
                                        </p:tav>
                                      </p:tavLst>
                                    </p:anim>
                                    <p:anim calcmode="lin" valueType="num">
                                      <p:cBhvr>
                                        <p:cTn id="123" dur="500"/>
                                        <p:tgtEl>
                                          <p:spTgt spid="29"/>
                                        </p:tgtEl>
                                        <p:attrNameLst>
                                          <p:attrName>ppt_h</p:attrName>
                                        </p:attrNameLst>
                                      </p:cBhvr>
                                      <p:tavLst>
                                        <p:tav tm="0">
                                          <p:val>
                                            <p:strVal val="ppt_h"/>
                                          </p:val>
                                        </p:tav>
                                        <p:tav tm="100000">
                                          <p:val>
                                            <p:fltVal val="0"/>
                                          </p:val>
                                        </p:tav>
                                      </p:tavLst>
                                    </p:anim>
                                    <p:anim calcmode="lin" valueType="num">
                                      <p:cBhvr>
                                        <p:cTn id="124" dur="500"/>
                                        <p:tgtEl>
                                          <p:spTgt spid="29"/>
                                        </p:tgtEl>
                                        <p:attrNameLst>
                                          <p:attrName>style.rotation</p:attrName>
                                        </p:attrNameLst>
                                      </p:cBhvr>
                                      <p:tavLst>
                                        <p:tav tm="0">
                                          <p:val>
                                            <p:fltVal val="0"/>
                                          </p:val>
                                        </p:tav>
                                        <p:tav tm="100000">
                                          <p:val>
                                            <p:fltVal val="360"/>
                                          </p:val>
                                        </p:tav>
                                      </p:tavLst>
                                    </p:anim>
                                    <p:animEffect transition="out" filter="fade">
                                      <p:cBhvr>
                                        <p:cTn id="125" dur="500"/>
                                        <p:tgtEl>
                                          <p:spTgt spid="29"/>
                                        </p:tgtEl>
                                      </p:cBhvr>
                                    </p:animEffect>
                                    <p:set>
                                      <p:cBhvr>
                                        <p:cTn id="126" dur="1" fill="hold">
                                          <p:stCondLst>
                                            <p:cond delay="499"/>
                                          </p:stCondLst>
                                        </p:cTn>
                                        <p:tgtEl>
                                          <p:spTgt spid="29"/>
                                        </p:tgtEl>
                                        <p:attrNameLst>
                                          <p:attrName>style.visibility</p:attrName>
                                        </p:attrNameLst>
                                      </p:cBhvr>
                                      <p:to>
                                        <p:strVal val="hidden"/>
                                      </p:to>
                                    </p:set>
                                  </p:childTnLst>
                                </p:cTn>
                              </p:par>
                              <p:par>
                                <p:cTn id="127" presetID="49" presetClass="exit" presetSubtype="0" accel="100000" fill="hold" grpId="2" nodeType="withEffect">
                                  <p:stCondLst>
                                    <p:cond delay="0"/>
                                  </p:stCondLst>
                                  <p:childTnLst>
                                    <p:anim calcmode="lin" valueType="num">
                                      <p:cBhvr>
                                        <p:cTn id="128" dur="500"/>
                                        <p:tgtEl>
                                          <p:spTgt spid="30"/>
                                        </p:tgtEl>
                                        <p:attrNameLst>
                                          <p:attrName>ppt_w</p:attrName>
                                        </p:attrNameLst>
                                      </p:cBhvr>
                                      <p:tavLst>
                                        <p:tav tm="0">
                                          <p:val>
                                            <p:strVal val="ppt_w"/>
                                          </p:val>
                                        </p:tav>
                                        <p:tav tm="100000">
                                          <p:val>
                                            <p:fltVal val="0"/>
                                          </p:val>
                                        </p:tav>
                                      </p:tavLst>
                                    </p:anim>
                                    <p:anim calcmode="lin" valueType="num">
                                      <p:cBhvr>
                                        <p:cTn id="129" dur="500"/>
                                        <p:tgtEl>
                                          <p:spTgt spid="30"/>
                                        </p:tgtEl>
                                        <p:attrNameLst>
                                          <p:attrName>ppt_h</p:attrName>
                                        </p:attrNameLst>
                                      </p:cBhvr>
                                      <p:tavLst>
                                        <p:tav tm="0">
                                          <p:val>
                                            <p:strVal val="ppt_h"/>
                                          </p:val>
                                        </p:tav>
                                        <p:tav tm="100000">
                                          <p:val>
                                            <p:fltVal val="0"/>
                                          </p:val>
                                        </p:tav>
                                      </p:tavLst>
                                    </p:anim>
                                    <p:anim calcmode="lin" valueType="num">
                                      <p:cBhvr>
                                        <p:cTn id="130" dur="500"/>
                                        <p:tgtEl>
                                          <p:spTgt spid="30"/>
                                        </p:tgtEl>
                                        <p:attrNameLst>
                                          <p:attrName>style.rotation</p:attrName>
                                        </p:attrNameLst>
                                      </p:cBhvr>
                                      <p:tavLst>
                                        <p:tav tm="0">
                                          <p:val>
                                            <p:fltVal val="0"/>
                                          </p:val>
                                        </p:tav>
                                        <p:tav tm="100000">
                                          <p:val>
                                            <p:fltVal val="360"/>
                                          </p:val>
                                        </p:tav>
                                      </p:tavLst>
                                    </p:anim>
                                    <p:animEffect transition="out" filter="fade">
                                      <p:cBhvr>
                                        <p:cTn id="131" dur="500"/>
                                        <p:tgtEl>
                                          <p:spTgt spid="30"/>
                                        </p:tgtEl>
                                      </p:cBhvr>
                                    </p:animEffect>
                                    <p:set>
                                      <p:cBhvr>
                                        <p:cTn id="132" dur="1" fill="hold">
                                          <p:stCondLst>
                                            <p:cond delay="499"/>
                                          </p:stCondLst>
                                        </p:cTn>
                                        <p:tgtEl>
                                          <p:spTgt spid="30"/>
                                        </p:tgtEl>
                                        <p:attrNameLst>
                                          <p:attrName>style.visibility</p:attrName>
                                        </p:attrNameLst>
                                      </p:cBhvr>
                                      <p:to>
                                        <p:strVal val="hidden"/>
                                      </p:to>
                                    </p:set>
                                  </p:childTnLst>
                                </p:cTn>
                              </p:par>
                              <p:par>
                                <p:cTn id="133" presetID="49" presetClass="exit" presetSubtype="0" accel="100000" fill="hold" grpId="2" nodeType="withEffect">
                                  <p:stCondLst>
                                    <p:cond delay="0"/>
                                  </p:stCondLst>
                                  <p:childTnLst>
                                    <p:anim calcmode="lin" valueType="num">
                                      <p:cBhvr>
                                        <p:cTn id="134" dur="500"/>
                                        <p:tgtEl>
                                          <p:spTgt spid="31"/>
                                        </p:tgtEl>
                                        <p:attrNameLst>
                                          <p:attrName>ppt_w</p:attrName>
                                        </p:attrNameLst>
                                      </p:cBhvr>
                                      <p:tavLst>
                                        <p:tav tm="0">
                                          <p:val>
                                            <p:strVal val="ppt_w"/>
                                          </p:val>
                                        </p:tav>
                                        <p:tav tm="100000">
                                          <p:val>
                                            <p:fltVal val="0"/>
                                          </p:val>
                                        </p:tav>
                                      </p:tavLst>
                                    </p:anim>
                                    <p:anim calcmode="lin" valueType="num">
                                      <p:cBhvr>
                                        <p:cTn id="135" dur="500"/>
                                        <p:tgtEl>
                                          <p:spTgt spid="31"/>
                                        </p:tgtEl>
                                        <p:attrNameLst>
                                          <p:attrName>ppt_h</p:attrName>
                                        </p:attrNameLst>
                                      </p:cBhvr>
                                      <p:tavLst>
                                        <p:tav tm="0">
                                          <p:val>
                                            <p:strVal val="ppt_h"/>
                                          </p:val>
                                        </p:tav>
                                        <p:tav tm="100000">
                                          <p:val>
                                            <p:fltVal val="0"/>
                                          </p:val>
                                        </p:tav>
                                      </p:tavLst>
                                    </p:anim>
                                    <p:anim calcmode="lin" valueType="num">
                                      <p:cBhvr>
                                        <p:cTn id="136" dur="500"/>
                                        <p:tgtEl>
                                          <p:spTgt spid="31"/>
                                        </p:tgtEl>
                                        <p:attrNameLst>
                                          <p:attrName>style.rotation</p:attrName>
                                        </p:attrNameLst>
                                      </p:cBhvr>
                                      <p:tavLst>
                                        <p:tav tm="0">
                                          <p:val>
                                            <p:fltVal val="0"/>
                                          </p:val>
                                        </p:tav>
                                        <p:tav tm="100000">
                                          <p:val>
                                            <p:fltVal val="360"/>
                                          </p:val>
                                        </p:tav>
                                      </p:tavLst>
                                    </p:anim>
                                    <p:animEffect transition="out" filter="fade">
                                      <p:cBhvr>
                                        <p:cTn id="137" dur="500"/>
                                        <p:tgtEl>
                                          <p:spTgt spid="31"/>
                                        </p:tgtEl>
                                      </p:cBhvr>
                                    </p:animEffect>
                                    <p:set>
                                      <p:cBhvr>
                                        <p:cTn id="138" dur="1" fill="hold">
                                          <p:stCondLst>
                                            <p:cond delay="499"/>
                                          </p:stCondLst>
                                        </p:cTn>
                                        <p:tgtEl>
                                          <p:spTgt spid="31"/>
                                        </p:tgtEl>
                                        <p:attrNameLst>
                                          <p:attrName>style.visibility</p:attrName>
                                        </p:attrNameLst>
                                      </p:cBhvr>
                                      <p:to>
                                        <p:strVal val="hidden"/>
                                      </p:to>
                                    </p:set>
                                  </p:childTnLst>
                                </p:cTn>
                              </p:par>
                              <p:par>
                                <p:cTn id="139" presetID="49" presetClass="exit" presetSubtype="0" accel="100000" fill="hold" grpId="2" nodeType="withEffect">
                                  <p:stCondLst>
                                    <p:cond delay="0"/>
                                  </p:stCondLst>
                                  <p:childTnLst>
                                    <p:anim calcmode="lin" valueType="num">
                                      <p:cBhvr>
                                        <p:cTn id="140" dur="500"/>
                                        <p:tgtEl>
                                          <p:spTgt spid="32"/>
                                        </p:tgtEl>
                                        <p:attrNameLst>
                                          <p:attrName>ppt_w</p:attrName>
                                        </p:attrNameLst>
                                      </p:cBhvr>
                                      <p:tavLst>
                                        <p:tav tm="0">
                                          <p:val>
                                            <p:strVal val="ppt_w"/>
                                          </p:val>
                                        </p:tav>
                                        <p:tav tm="100000">
                                          <p:val>
                                            <p:fltVal val="0"/>
                                          </p:val>
                                        </p:tav>
                                      </p:tavLst>
                                    </p:anim>
                                    <p:anim calcmode="lin" valueType="num">
                                      <p:cBhvr>
                                        <p:cTn id="141" dur="500"/>
                                        <p:tgtEl>
                                          <p:spTgt spid="32"/>
                                        </p:tgtEl>
                                        <p:attrNameLst>
                                          <p:attrName>ppt_h</p:attrName>
                                        </p:attrNameLst>
                                      </p:cBhvr>
                                      <p:tavLst>
                                        <p:tav tm="0">
                                          <p:val>
                                            <p:strVal val="ppt_h"/>
                                          </p:val>
                                        </p:tav>
                                        <p:tav tm="100000">
                                          <p:val>
                                            <p:fltVal val="0"/>
                                          </p:val>
                                        </p:tav>
                                      </p:tavLst>
                                    </p:anim>
                                    <p:anim calcmode="lin" valueType="num">
                                      <p:cBhvr>
                                        <p:cTn id="142" dur="500"/>
                                        <p:tgtEl>
                                          <p:spTgt spid="32"/>
                                        </p:tgtEl>
                                        <p:attrNameLst>
                                          <p:attrName>style.rotation</p:attrName>
                                        </p:attrNameLst>
                                      </p:cBhvr>
                                      <p:tavLst>
                                        <p:tav tm="0">
                                          <p:val>
                                            <p:fltVal val="0"/>
                                          </p:val>
                                        </p:tav>
                                        <p:tav tm="100000">
                                          <p:val>
                                            <p:fltVal val="360"/>
                                          </p:val>
                                        </p:tav>
                                      </p:tavLst>
                                    </p:anim>
                                    <p:animEffect transition="out" filter="fade">
                                      <p:cBhvr>
                                        <p:cTn id="143" dur="500"/>
                                        <p:tgtEl>
                                          <p:spTgt spid="32"/>
                                        </p:tgtEl>
                                      </p:cBhvr>
                                    </p:animEffect>
                                    <p:set>
                                      <p:cBhvr>
                                        <p:cTn id="144" dur="1" fill="hold">
                                          <p:stCondLst>
                                            <p:cond delay="499"/>
                                          </p:stCondLst>
                                        </p:cTn>
                                        <p:tgtEl>
                                          <p:spTgt spid="32"/>
                                        </p:tgtEl>
                                        <p:attrNameLst>
                                          <p:attrName>style.visibility</p:attrName>
                                        </p:attrNameLst>
                                      </p:cBhvr>
                                      <p:to>
                                        <p:strVal val="hidden"/>
                                      </p:to>
                                    </p:set>
                                  </p:childTnLst>
                                </p:cTn>
                              </p:par>
                              <p:par>
                                <p:cTn id="145" presetID="49" presetClass="exit" presetSubtype="0" accel="100000" fill="hold" grpId="2" nodeType="withEffect">
                                  <p:stCondLst>
                                    <p:cond delay="0"/>
                                  </p:stCondLst>
                                  <p:childTnLst>
                                    <p:anim calcmode="lin" valueType="num">
                                      <p:cBhvr>
                                        <p:cTn id="146" dur="500"/>
                                        <p:tgtEl>
                                          <p:spTgt spid="33"/>
                                        </p:tgtEl>
                                        <p:attrNameLst>
                                          <p:attrName>ppt_w</p:attrName>
                                        </p:attrNameLst>
                                      </p:cBhvr>
                                      <p:tavLst>
                                        <p:tav tm="0">
                                          <p:val>
                                            <p:strVal val="ppt_w"/>
                                          </p:val>
                                        </p:tav>
                                        <p:tav tm="100000">
                                          <p:val>
                                            <p:fltVal val="0"/>
                                          </p:val>
                                        </p:tav>
                                      </p:tavLst>
                                    </p:anim>
                                    <p:anim calcmode="lin" valueType="num">
                                      <p:cBhvr>
                                        <p:cTn id="147" dur="500"/>
                                        <p:tgtEl>
                                          <p:spTgt spid="33"/>
                                        </p:tgtEl>
                                        <p:attrNameLst>
                                          <p:attrName>ppt_h</p:attrName>
                                        </p:attrNameLst>
                                      </p:cBhvr>
                                      <p:tavLst>
                                        <p:tav tm="0">
                                          <p:val>
                                            <p:strVal val="ppt_h"/>
                                          </p:val>
                                        </p:tav>
                                        <p:tav tm="100000">
                                          <p:val>
                                            <p:fltVal val="0"/>
                                          </p:val>
                                        </p:tav>
                                      </p:tavLst>
                                    </p:anim>
                                    <p:anim calcmode="lin" valueType="num">
                                      <p:cBhvr>
                                        <p:cTn id="148" dur="500"/>
                                        <p:tgtEl>
                                          <p:spTgt spid="33"/>
                                        </p:tgtEl>
                                        <p:attrNameLst>
                                          <p:attrName>style.rotation</p:attrName>
                                        </p:attrNameLst>
                                      </p:cBhvr>
                                      <p:tavLst>
                                        <p:tav tm="0">
                                          <p:val>
                                            <p:fltVal val="0"/>
                                          </p:val>
                                        </p:tav>
                                        <p:tav tm="100000">
                                          <p:val>
                                            <p:fltVal val="360"/>
                                          </p:val>
                                        </p:tav>
                                      </p:tavLst>
                                    </p:anim>
                                    <p:animEffect transition="out" filter="fade">
                                      <p:cBhvr>
                                        <p:cTn id="149" dur="500"/>
                                        <p:tgtEl>
                                          <p:spTgt spid="33"/>
                                        </p:tgtEl>
                                      </p:cBhvr>
                                    </p:animEffect>
                                    <p:set>
                                      <p:cBhvr>
                                        <p:cTn id="150" dur="1" fill="hold">
                                          <p:stCondLst>
                                            <p:cond delay="499"/>
                                          </p:stCondLst>
                                        </p:cTn>
                                        <p:tgtEl>
                                          <p:spTgt spid="33"/>
                                        </p:tgtEl>
                                        <p:attrNameLst>
                                          <p:attrName>style.visibility</p:attrName>
                                        </p:attrNameLst>
                                      </p:cBhvr>
                                      <p:to>
                                        <p:strVal val="hidden"/>
                                      </p:to>
                                    </p:set>
                                  </p:childTnLst>
                                </p:cTn>
                              </p:par>
                            </p:childTnLst>
                          </p:cTn>
                        </p:par>
                        <p:par>
                          <p:cTn id="151" fill="hold">
                            <p:stCondLst>
                              <p:cond delay="500"/>
                            </p:stCondLst>
                            <p:childTnLst>
                              <p:par>
                                <p:cTn id="152" presetID="14" presetClass="entr" presetSubtype="5" fill="hold" grpId="1" nodeType="afterEffect">
                                  <p:stCondLst>
                                    <p:cond delay="0"/>
                                  </p:stCondLst>
                                  <p:childTnLst>
                                    <p:set>
                                      <p:cBhvr>
                                        <p:cTn id="153" dur="1" fill="hold">
                                          <p:stCondLst>
                                            <p:cond delay="0"/>
                                          </p:stCondLst>
                                        </p:cTn>
                                        <p:tgtEl>
                                          <p:spTgt spid="19"/>
                                        </p:tgtEl>
                                        <p:attrNameLst>
                                          <p:attrName>style.visibility</p:attrName>
                                        </p:attrNameLst>
                                      </p:cBhvr>
                                      <p:to>
                                        <p:strVal val="visible"/>
                                      </p:to>
                                    </p:set>
                                    <p:animEffect transition="in" filter="randombar(vertical)">
                                      <p:cBhvr>
                                        <p:cTn id="154" dur="500"/>
                                        <p:tgtEl>
                                          <p:spTgt spid="19"/>
                                        </p:tgtEl>
                                      </p:cBhvr>
                                    </p:animEffect>
                                  </p:childTnLst>
                                </p:cTn>
                              </p:par>
                            </p:childTnLst>
                          </p:cTn>
                        </p:par>
                        <p:par>
                          <p:cTn id="155" fill="hold">
                            <p:stCondLst>
                              <p:cond delay="1000"/>
                            </p:stCondLst>
                            <p:childTnLst>
                              <p:par>
                                <p:cTn id="156" presetID="53" presetClass="entr" presetSubtype="16" fill="hold" grpId="1" nodeType="afterEffect">
                                  <p:stCondLst>
                                    <p:cond delay="0"/>
                                  </p:stCondLst>
                                  <p:childTnLst>
                                    <p:set>
                                      <p:cBhvr>
                                        <p:cTn id="157" dur="1" fill="hold">
                                          <p:stCondLst>
                                            <p:cond delay="0"/>
                                          </p:stCondLst>
                                        </p:cTn>
                                        <p:tgtEl>
                                          <p:spTgt spid="35"/>
                                        </p:tgtEl>
                                        <p:attrNameLst>
                                          <p:attrName>style.visibility</p:attrName>
                                        </p:attrNameLst>
                                      </p:cBhvr>
                                      <p:to>
                                        <p:strVal val="visible"/>
                                      </p:to>
                                    </p:set>
                                    <p:anim calcmode="lin" valueType="num">
                                      <p:cBhvr>
                                        <p:cTn id="158" dur="500" fill="hold"/>
                                        <p:tgtEl>
                                          <p:spTgt spid="35"/>
                                        </p:tgtEl>
                                        <p:attrNameLst>
                                          <p:attrName>ppt_w</p:attrName>
                                        </p:attrNameLst>
                                      </p:cBhvr>
                                      <p:tavLst>
                                        <p:tav tm="0">
                                          <p:val>
                                            <p:fltVal val="0"/>
                                          </p:val>
                                        </p:tav>
                                        <p:tav tm="100000">
                                          <p:val>
                                            <p:strVal val="#ppt_w"/>
                                          </p:val>
                                        </p:tav>
                                      </p:tavLst>
                                    </p:anim>
                                    <p:anim calcmode="lin" valueType="num">
                                      <p:cBhvr>
                                        <p:cTn id="159" dur="500" fill="hold"/>
                                        <p:tgtEl>
                                          <p:spTgt spid="35"/>
                                        </p:tgtEl>
                                        <p:attrNameLst>
                                          <p:attrName>ppt_h</p:attrName>
                                        </p:attrNameLst>
                                      </p:cBhvr>
                                      <p:tavLst>
                                        <p:tav tm="0">
                                          <p:val>
                                            <p:fltVal val="0"/>
                                          </p:val>
                                        </p:tav>
                                        <p:tav tm="100000">
                                          <p:val>
                                            <p:strVal val="#ppt_h"/>
                                          </p:val>
                                        </p:tav>
                                      </p:tavLst>
                                    </p:anim>
                                    <p:animEffect transition="in" filter="fade">
                                      <p:cBhvr>
                                        <p:cTn id="160" dur="500"/>
                                        <p:tgtEl>
                                          <p:spTgt spid="35"/>
                                        </p:tgtEl>
                                      </p:cBhvr>
                                    </p:animEffect>
                                  </p:childTnLst>
                                </p:cTn>
                              </p:par>
                            </p:childTnLst>
                          </p:cTn>
                        </p:par>
                        <p:par>
                          <p:cTn id="161" fill="hold">
                            <p:stCondLst>
                              <p:cond delay="1500"/>
                            </p:stCondLst>
                            <p:childTnLst>
                              <p:par>
                                <p:cTn id="162" presetID="22" presetClass="entr" presetSubtype="8" fill="hold" grpId="0" nodeType="afterEffect">
                                  <p:stCondLst>
                                    <p:cond delay="0"/>
                                  </p:stCondLst>
                                  <p:childTnLst>
                                    <p:set>
                                      <p:cBhvr>
                                        <p:cTn id="163" dur="1" fill="hold">
                                          <p:stCondLst>
                                            <p:cond delay="0"/>
                                          </p:stCondLst>
                                        </p:cTn>
                                        <p:tgtEl>
                                          <p:spTgt spid="34"/>
                                        </p:tgtEl>
                                        <p:attrNameLst>
                                          <p:attrName>style.visibility</p:attrName>
                                        </p:attrNameLst>
                                      </p:cBhvr>
                                      <p:to>
                                        <p:strVal val="visible"/>
                                      </p:to>
                                    </p:set>
                                    <p:animEffect transition="in" filter="wipe(left)">
                                      <p:cBhvr>
                                        <p:cTn id="1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1" grpId="1" animBg="1"/>
      <p:bldP spid="21" grpId="2" animBg="1"/>
      <p:bldP spid="22" grpId="1" animBg="1"/>
      <p:bldP spid="22" grpId="2" animBg="1"/>
      <p:bldP spid="23" grpId="1" animBg="1"/>
      <p:bldP spid="23" grpId="2" animBg="1"/>
      <p:bldP spid="24" grpId="1" animBg="1"/>
      <p:bldP spid="24" grpId="2" animBg="1"/>
      <p:bldP spid="26" grpId="1" animBg="1"/>
      <p:bldP spid="26" grpId="2" animBg="1"/>
      <p:bldP spid="27" grpId="1" animBg="1"/>
      <p:bldP spid="27" grpId="2" animBg="1"/>
      <p:bldP spid="28" grpId="1" animBg="1"/>
      <p:bldP spid="28" grpId="2" animBg="1"/>
      <p:bldP spid="29" grpId="1" animBg="1"/>
      <p:bldP spid="29" grpId="2" animBg="1"/>
      <p:bldP spid="30" grpId="1"/>
      <p:bldP spid="30" grpId="2"/>
      <p:bldP spid="31" grpId="1"/>
      <p:bldP spid="31" grpId="2"/>
      <p:bldP spid="32" grpId="1"/>
      <p:bldP spid="32" grpId="2"/>
      <p:bldP spid="33" grpId="1"/>
      <p:bldP spid="33" grpId="2"/>
      <p:bldP spid="19" grpId="1" animBg="1"/>
      <p:bldP spid="35" grpId="1"/>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60079"/>
            <a:ext cx="11777265" cy="954107"/>
          </a:xfrm>
          <a:prstGeom prst="rect">
            <a:avLst/>
          </a:prstGeom>
        </p:spPr>
        <p:txBody>
          <a:bodyPr wrap="square">
            <a:spAutoFit/>
            <a:scene3d>
              <a:camera prst="orthographicFront"/>
              <a:lightRig rig="threePt" dir="t"/>
            </a:scene3d>
            <a:sp3d contourW="12700"/>
          </a:bodyPr>
          <a:lstStyle/>
          <a:p>
            <a:r>
              <a:rPr lang="en-US" altLang="zh-TW" sz="2800" b="1" dirty="0">
                <a:latin typeface="+mj-lt"/>
                <a:cs typeface="Times New Roman" panose="02020603050405020304" pitchFamily="18" charset="0"/>
              </a:rPr>
              <a:t>1. Which set of smart, connected product capabilities and features should the company pursue?</a:t>
            </a:r>
            <a:endParaRPr lang="zh-TW" altLang="en-US" sz="2800" b="1" dirty="0">
              <a:latin typeface="+mj-lt"/>
              <a:cs typeface="Times New Roman" panose="02020603050405020304" pitchFamily="18" charset="0"/>
            </a:endParaRPr>
          </a:p>
        </p:txBody>
      </p:sp>
      <p:grpSp>
        <p:nvGrpSpPr>
          <p:cNvPr id="6" name="69bbc85e-124a-484c-b6e8-f26f596bdbac"/>
          <p:cNvGrpSpPr>
            <a:grpSpLocks noChangeAspect="1"/>
          </p:cNvGrpSpPr>
          <p:nvPr/>
        </p:nvGrpSpPr>
        <p:grpSpPr>
          <a:xfrm>
            <a:off x="1256269" y="1375767"/>
            <a:ext cx="6965139" cy="898647"/>
            <a:chOff x="1352296" y="2075616"/>
            <a:chExt cx="6965139" cy="898647"/>
          </a:xfrm>
        </p:grpSpPr>
        <p:sp>
          <p:nvSpPr>
            <p:cNvPr id="8" name="Freeform: Shape 2"/>
            <p:cNvSpPr>
              <a:spLocks/>
            </p:cNvSpPr>
            <p:nvPr/>
          </p:nvSpPr>
          <p:spPr bwMode="auto">
            <a:xfrm>
              <a:off x="1356335" y="2075616"/>
              <a:ext cx="361721" cy="468171"/>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rgbClr val="C19C7A"/>
            </a:solidFill>
            <a:ln>
              <a:noFill/>
            </a:ln>
          </p:spPr>
          <p:txBody>
            <a:bodyPr anchor="ctr"/>
            <a:lstStyle/>
            <a:p>
              <a:pPr algn="ctr"/>
              <a:endParaRPr sz="2489"/>
            </a:p>
          </p:txBody>
        </p:sp>
        <p:sp>
          <p:nvSpPr>
            <p:cNvPr id="9" name="Freeform: Shape 3"/>
            <p:cNvSpPr>
              <a:spLocks/>
            </p:cNvSpPr>
            <p:nvPr/>
          </p:nvSpPr>
          <p:spPr bwMode="auto">
            <a:xfrm>
              <a:off x="4655249" y="2104199"/>
              <a:ext cx="520028" cy="41100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rgbClr val="C19C7A"/>
            </a:solidFill>
            <a:ln>
              <a:noFill/>
            </a:ln>
          </p:spPr>
          <p:txBody>
            <a:bodyPr anchor="ctr"/>
            <a:lstStyle/>
            <a:p>
              <a:pPr algn="ctr"/>
              <a:endParaRPr sz="2489"/>
            </a:p>
          </p:txBody>
        </p:sp>
        <p:sp>
          <p:nvSpPr>
            <p:cNvPr id="10" name="Freeform: Shape 4"/>
            <p:cNvSpPr>
              <a:spLocks/>
            </p:cNvSpPr>
            <p:nvPr/>
          </p:nvSpPr>
          <p:spPr bwMode="auto">
            <a:xfrm>
              <a:off x="7950606" y="2127162"/>
              <a:ext cx="366829" cy="365078"/>
            </a:xfrm>
            <a:custGeom>
              <a:avLst/>
              <a:gdLst>
                <a:gd name="T0" fmla="*/ 149 w 177"/>
                <a:gd name="T1" fmla="*/ 6 h 176"/>
                <a:gd name="T2" fmla="*/ 15 w 177"/>
                <a:gd name="T3" fmla="*/ 122 h 176"/>
                <a:gd name="T4" fmla="*/ 7 w 177"/>
                <a:gd name="T5" fmla="*/ 154 h 176"/>
                <a:gd name="T6" fmla="*/ 9 w 177"/>
                <a:gd name="T7" fmla="*/ 174 h 176"/>
                <a:gd name="T8" fmla="*/ 54 w 177"/>
                <a:gd name="T9" fmla="*/ 162 h 176"/>
                <a:gd name="T10" fmla="*/ 171 w 177"/>
                <a:gd name="T11" fmla="*/ 45 h 176"/>
                <a:gd name="T12" fmla="*/ 44 w 177"/>
                <a:gd name="T13" fmla="*/ 157 h 176"/>
                <a:gd name="T14" fmla="*/ 15 w 177"/>
                <a:gd name="T15" fmla="*/ 151 h 176"/>
                <a:gd name="T16" fmla="*/ 21 w 177"/>
                <a:gd name="T17" fmla="*/ 128 h 176"/>
                <a:gd name="T18" fmla="*/ 44 w 177"/>
                <a:gd name="T19" fmla="*/ 157 h 176"/>
                <a:gd name="T20" fmla="*/ 25 w 177"/>
                <a:gd name="T21" fmla="*/ 122 h 176"/>
                <a:gd name="T22" fmla="*/ 110 w 177"/>
                <a:gd name="T23" fmla="*/ 47 h 176"/>
                <a:gd name="T24" fmla="*/ 54 w 177"/>
                <a:gd name="T25" fmla="*/ 152 h 176"/>
                <a:gd name="T26" fmla="*/ 153 w 177"/>
                <a:gd name="T27" fmla="*/ 53 h 176"/>
                <a:gd name="T28" fmla="*/ 163 w 177"/>
                <a:gd name="T29" fmla="*/ 40 h 176"/>
                <a:gd name="T30" fmla="*/ 161 w 177"/>
                <a:gd name="T31" fmla="*/ 29 h 176"/>
                <a:gd name="T32" fmla="*/ 160 w 177"/>
                <a:gd name="T33" fmla="*/ 35 h 176"/>
                <a:gd name="T34" fmla="*/ 148 w 177"/>
                <a:gd name="T35" fmla="*/ 48 h 176"/>
                <a:gd name="T36" fmla="*/ 137 w 177"/>
                <a:gd name="T37" fmla="*/ 11 h 176"/>
                <a:gd name="T38" fmla="*/ 166 w 177"/>
                <a:gd name="T39" fmla="*/ 32 h 176"/>
                <a:gd name="T40" fmla="*/ 6 w 177"/>
                <a:gd name="T41" fmla="*/ 46 h 176"/>
                <a:gd name="T42" fmla="*/ 6 w 177"/>
                <a:gd name="T43" fmla="*/ 36 h 176"/>
                <a:gd name="T44" fmla="*/ 42 w 177"/>
                <a:gd name="T45" fmla="*/ 0 h 176"/>
                <a:gd name="T46" fmla="*/ 86 w 177"/>
                <a:gd name="T47" fmla="*/ 44 h 176"/>
                <a:gd name="T48" fmla="*/ 80 w 177"/>
                <a:gd name="T49" fmla="*/ 49 h 176"/>
                <a:gd name="T50" fmla="*/ 71 w 177"/>
                <a:gd name="T51" fmla="*/ 53 h 176"/>
                <a:gd name="T52" fmla="*/ 73 w 177"/>
                <a:gd name="T53" fmla="*/ 41 h 176"/>
                <a:gd name="T54" fmla="*/ 63 w 177"/>
                <a:gd name="T55" fmla="*/ 46 h 176"/>
                <a:gd name="T56" fmla="*/ 65 w 177"/>
                <a:gd name="T57" fmla="*/ 34 h 176"/>
                <a:gd name="T58" fmla="*/ 56 w 177"/>
                <a:gd name="T59" fmla="*/ 38 h 176"/>
                <a:gd name="T60" fmla="*/ 58 w 177"/>
                <a:gd name="T61" fmla="*/ 27 h 176"/>
                <a:gd name="T62" fmla="*/ 49 w 177"/>
                <a:gd name="T63" fmla="*/ 31 h 176"/>
                <a:gd name="T64" fmla="*/ 52 w 177"/>
                <a:gd name="T65" fmla="*/ 21 h 176"/>
                <a:gd name="T66" fmla="*/ 35 w 177"/>
                <a:gd name="T67" fmla="*/ 28 h 176"/>
                <a:gd name="T68" fmla="*/ 42 w 177"/>
                <a:gd name="T69" fmla="*/ 10 h 176"/>
                <a:gd name="T70" fmla="*/ 57 w 177"/>
                <a:gd name="T71" fmla="*/ 73 h 176"/>
                <a:gd name="T72" fmla="*/ 6 w 177"/>
                <a:gd name="T73" fmla="*/ 46 h 176"/>
                <a:gd name="T74" fmla="*/ 172 w 177"/>
                <a:gd name="T75" fmla="*/ 140 h 176"/>
                <a:gd name="T76" fmla="*/ 136 w 177"/>
                <a:gd name="T77" fmla="*/ 176 h 176"/>
                <a:gd name="T78" fmla="*/ 92 w 177"/>
                <a:gd name="T79" fmla="*/ 132 h 176"/>
                <a:gd name="T80" fmla="*/ 143 w 177"/>
                <a:gd name="T81" fmla="*/ 159 h 176"/>
                <a:gd name="T82" fmla="*/ 161 w 177"/>
                <a:gd name="T83" fmla="*/ 130 h 176"/>
                <a:gd name="T84" fmla="*/ 144 w 177"/>
                <a:gd name="T85" fmla="*/ 136 h 176"/>
                <a:gd name="T86" fmla="*/ 153 w 177"/>
                <a:gd name="T87" fmla="*/ 121 h 176"/>
                <a:gd name="T88" fmla="*/ 143 w 177"/>
                <a:gd name="T89" fmla="*/ 125 h 176"/>
                <a:gd name="T90" fmla="*/ 145 w 177"/>
                <a:gd name="T91" fmla="*/ 114 h 176"/>
                <a:gd name="T92" fmla="*/ 136 w 177"/>
                <a:gd name="T93" fmla="*/ 118 h 176"/>
                <a:gd name="T94" fmla="*/ 138 w 177"/>
                <a:gd name="T95" fmla="*/ 107 h 176"/>
                <a:gd name="T96" fmla="*/ 129 w 177"/>
                <a:gd name="T97" fmla="*/ 111 h 176"/>
                <a:gd name="T98" fmla="*/ 131 w 177"/>
                <a:gd name="T99" fmla="*/ 99 h 176"/>
                <a:gd name="T100" fmla="*/ 121 w 177"/>
                <a:gd name="T101" fmla="*/ 104 h 176"/>
                <a:gd name="T102" fmla="*/ 128 w 177"/>
                <a:gd name="T103" fmla="*/ 96 h 176"/>
                <a:gd name="T104" fmla="*/ 172 w 177"/>
                <a:gd name="T105"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176">
                  <a:moveTo>
                    <a:pt x="171" y="27"/>
                  </a:moveTo>
                  <a:cubicBezTo>
                    <a:pt x="149" y="6"/>
                    <a:pt x="149" y="6"/>
                    <a:pt x="149" y="6"/>
                  </a:cubicBezTo>
                  <a:cubicBezTo>
                    <a:pt x="145" y="1"/>
                    <a:pt x="137" y="1"/>
                    <a:pt x="132" y="6"/>
                  </a:cubicBezTo>
                  <a:cubicBezTo>
                    <a:pt x="15" y="122"/>
                    <a:pt x="15" y="122"/>
                    <a:pt x="15" y="122"/>
                  </a:cubicBezTo>
                  <a:cubicBezTo>
                    <a:pt x="15" y="123"/>
                    <a:pt x="15" y="123"/>
                    <a:pt x="15" y="123"/>
                  </a:cubicBezTo>
                  <a:cubicBezTo>
                    <a:pt x="15" y="123"/>
                    <a:pt x="7" y="154"/>
                    <a:pt x="7" y="154"/>
                  </a:cubicBezTo>
                  <a:cubicBezTo>
                    <a:pt x="3" y="168"/>
                    <a:pt x="3" y="168"/>
                    <a:pt x="3" y="168"/>
                  </a:cubicBezTo>
                  <a:cubicBezTo>
                    <a:pt x="2" y="173"/>
                    <a:pt x="4" y="175"/>
                    <a:pt x="9" y="174"/>
                  </a:cubicBezTo>
                  <a:cubicBezTo>
                    <a:pt x="23" y="170"/>
                    <a:pt x="23" y="170"/>
                    <a:pt x="23" y="170"/>
                  </a:cubicBezTo>
                  <a:cubicBezTo>
                    <a:pt x="23" y="170"/>
                    <a:pt x="54" y="162"/>
                    <a:pt x="54" y="162"/>
                  </a:cubicBezTo>
                  <a:cubicBezTo>
                    <a:pt x="54" y="162"/>
                    <a:pt x="54" y="162"/>
                    <a:pt x="54" y="162"/>
                  </a:cubicBezTo>
                  <a:cubicBezTo>
                    <a:pt x="171" y="45"/>
                    <a:pt x="171" y="45"/>
                    <a:pt x="171" y="45"/>
                  </a:cubicBezTo>
                  <a:cubicBezTo>
                    <a:pt x="176" y="40"/>
                    <a:pt x="176" y="32"/>
                    <a:pt x="171" y="27"/>
                  </a:cubicBezTo>
                  <a:close/>
                  <a:moveTo>
                    <a:pt x="44" y="157"/>
                  </a:moveTo>
                  <a:cubicBezTo>
                    <a:pt x="25" y="162"/>
                    <a:pt x="25" y="162"/>
                    <a:pt x="25" y="162"/>
                  </a:cubicBezTo>
                  <a:cubicBezTo>
                    <a:pt x="15" y="151"/>
                    <a:pt x="15" y="151"/>
                    <a:pt x="15" y="151"/>
                  </a:cubicBezTo>
                  <a:cubicBezTo>
                    <a:pt x="20" y="133"/>
                    <a:pt x="20" y="133"/>
                    <a:pt x="20" y="133"/>
                  </a:cubicBezTo>
                  <a:cubicBezTo>
                    <a:pt x="20" y="131"/>
                    <a:pt x="20" y="129"/>
                    <a:pt x="21" y="128"/>
                  </a:cubicBezTo>
                  <a:cubicBezTo>
                    <a:pt x="49" y="156"/>
                    <a:pt x="49" y="156"/>
                    <a:pt x="49" y="156"/>
                  </a:cubicBezTo>
                  <a:cubicBezTo>
                    <a:pt x="47" y="156"/>
                    <a:pt x="46" y="157"/>
                    <a:pt x="44" y="157"/>
                  </a:cubicBezTo>
                  <a:close/>
                  <a:moveTo>
                    <a:pt x="54" y="152"/>
                  </a:moveTo>
                  <a:cubicBezTo>
                    <a:pt x="25" y="122"/>
                    <a:pt x="25" y="122"/>
                    <a:pt x="25" y="122"/>
                  </a:cubicBezTo>
                  <a:cubicBezTo>
                    <a:pt x="105" y="42"/>
                    <a:pt x="105" y="42"/>
                    <a:pt x="105" y="42"/>
                  </a:cubicBezTo>
                  <a:cubicBezTo>
                    <a:pt x="110" y="47"/>
                    <a:pt x="110" y="47"/>
                    <a:pt x="110" y="47"/>
                  </a:cubicBezTo>
                  <a:cubicBezTo>
                    <a:pt x="134" y="72"/>
                    <a:pt x="134" y="72"/>
                    <a:pt x="134" y="72"/>
                  </a:cubicBezTo>
                  <a:lnTo>
                    <a:pt x="54" y="152"/>
                  </a:lnTo>
                  <a:close/>
                  <a:moveTo>
                    <a:pt x="166" y="40"/>
                  </a:moveTo>
                  <a:cubicBezTo>
                    <a:pt x="153" y="53"/>
                    <a:pt x="153" y="53"/>
                    <a:pt x="153" y="53"/>
                  </a:cubicBezTo>
                  <a:cubicBezTo>
                    <a:pt x="151" y="52"/>
                    <a:pt x="151" y="52"/>
                    <a:pt x="151" y="52"/>
                  </a:cubicBezTo>
                  <a:cubicBezTo>
                    <a:pt x="163" y="40"/>
                    <a:pt x="163" y="40"/>
                    <a:pt x="163" y="40"/>
                  </a:cubicBezTo>
                  <a:cubicBezTo>
                    <a:pt x="164" y="39"/>
                    <a:pt x="165" y="37"/>
                    <a:pt x="165" y="35"/>
                  </a:cubicBezTo>
                  <a:cubicBezTo>
                    <a:pt x="165" y="32"/>
                    <a:pt x="162" y="29"/>
                    <a:pt x="161" y="29"/>
                  </a:cubicBezTo>
                  <a:cubicBezTo>
                    <a:pt x="158" y="33"/>
                    <a:pt x="158" y="33"/>
                    <a:pt x="158" y="33"/>
                  </a:cubicBezTo>
                  <a:cubicBezTo>
                    <a:pt x="159" y="34"/>
                    <a:pt x="160" y="35"/>
                    <a:pt x="160" y="35"/>
                  </a:cubicBezTo>
                  <a:cubicBezTo>
                    <a:pt x="160" y="36"/>
                    <a:pt x="160" y="36"/>
                    <a:pt x="159" y="36"/>
                  </a:cubicBezTo>
                  <a:cubicBezTo>
                    <a:pt x="148" y="48"/>
                    <a:pt x="148" y="48"/>
                    <a:pt x="148" y="48"/>
                  </a:cubicBezTo>
                  <a:cubicBezTo>
                    <a:pt x="124" y="24"/>
                    <a:pt x="124" y="24"/>
                    <a:pt x="124" y="24"/>
                  </a:cubicBezTo>
                  <a:cubicBezTo>
                    <a:pt x="137" y="11"/>
                    <a:pt x="137" y="11"/>
                    <a:pt x="137" y="11"/>
                  </a:cubicBezTo>
                  <a:cubicBezTo>
                    <a:pt x="139" y="9"/>
                    <a:pt x="142" y="9"/>
                    <a:pt x="144" y="11"/>
                  </a:cubicBezTo>
                  <a:cubicBezTo>
                    <a:pt x="166" y="32"/>
                    <a:pt x="166" y="32"/>
                    <a:pt x="166" y="32"/>
                  </a:cubicBezTo>
                  <a:cubicBezTo>
                    <a:pt x="168" y="34"/>
                    <a:pt x="168" y="38"/>
                    <a:pt x="166" y="40"/>
                  </a:cubicBezTo>
                  <a:close/>
                  <a:moveTo>
                    <a:pt x="6" y="46"/>
                  </a:moveTo>
                  <a:cubicBezTo>
                    <a:pt x="0" y="41"/>
                    <a:pt x="0" y="41"/>
                    <a:pt x="0" y="41"/>
                  </a:cubicBezTo>
                  <a:cubicBezTo>
                    <a:pt x="6" y="36"/>
                    <a:pt x="6" y="36"/>
                    <a:pt x="6" y="36"/>
                  </a:cubicBezTo>
                  <a:cubicBezTo>
                    <a:pt x="36" y="5"/>
                    <a:pt x="36" y="5"/>
                    <a:pt x="36" y="5"/>
                  </a:cubicBezTo>
                  <a:cubicBezTo>
                    <a:pt x="42" y="0"/>
                    <a:pt x="42" y="0"/>
                    <a:pt x="42" y="0"/>
                  </a:cubicBezTo>
                  <a:cubicBezTo>
                    <a:pt x="47" y="5"/>
                    <a:pt x="47" y="5"/>
                    <a:pt x="47" y="5"/>
                  </a:cubicBezTo>
                  <a:cubicBezTo>
                    <a:pt x="86" y="44"/>
                    <a:pt x="86" y="44"/>
                    <a:pt x="86" y="44"/>
                  </a:cubicBezTo>
                  <a:cubicBezTo>
                    <a:pt x="81" y="49"/>
                    <a:pt x="81" y="49"/>
                    <a:pt x="81" y="49"/>
                  </a:cubicBezTo>
                  <a:cubicBezTo>
                    <a:pt x="80" y="49"/>
                    <a:pt x="80" y="49"/>
                    <a:pt x="80" y="49"/>
                  </a:cubicBezTo>
                  <a:cubicBezTo>
                    <a:pt x="73" y="55"/>
                    <a:pt x="73" y="55"/>
                    <a:pt x="73" y="55"/>
                  </a:cubicBezTo>
                  <a:cubicBezTo>
                    <a:pt x="71" y="53"/>
                    <a:pt x="71" y="53"/>
                    <a:pt x="71" y="53"/>
                  </a:cubicBezTo>
                  <a:cubicBezTo>
                    <a:pt x="77" y="46"/>
                    <a:pt x="77" y="46"/>
                    <a:pt x="77" y="46"/>
                  </a:cubicBezTo>
                  <a:cubicBezTo>
                    <a:pt x="73" y="41"/>
                    <a:pt x="73" y="41"/>
                    <a:pt x="73" y="41"/>
                  </a:cubicBezTo>
                  <a:cubicBezTo>
                    <a:pt x="66" y="48"/>
                    <a:pt x="66" y="48"/>
                    <a:pt x="66" y="48"/>
                  </a:cubicBezTo>
                  <a:cubicBezTo>
                    <a:pt x="63" y="46"/>
                    <a:pt x="63" y="46"/>
                    <a:pt x="63" y="46"/>
                  </a:cubicBezTo>
                  <a:cubicBezTo>
                    <a:pt x="70" y="39"/>
                    <a:pt x="70" y="39"/>
                    <a:pt x="70" y="39"/>
                  </a:cubicBezTo>
                  <a:cubicBezTo>
                    <a:pt x="65" y="34"/>
                    <a:pt x="65" y="34"/>
                    <a:pt x="65" y="34"/>
                  </a:cubicBezTo>
                  <a:cubicBezTo>
                    <a:pt x="59" y="41"/>
                    <a:pt x="59" y="41"/>
                    <a:pt x="59" y="41"/>
                  </a:cubicBezTo>
                  <a:cubicBezTo>
                    <a:pt x="56" y="38"/>
                    <a:pt x="56" y="38"/>
                    <a:pt x="56" y="38"/>
                  </a:cubicBezTo>
                  <a:cubicBezTo>
                    <a:pt x="63" y="32"/>
                    <a:pt x="63" y="32"/>
                    <a:pt x="63" y="32"/>
                  </a:cubicBezTo>
                  <a:cubicBezTo>
                    <a:pt x="58" y="27"/>
                    <a:pt x="58" y="27"/>
                    <a:pt x="58" y="27"/>
                  </a:cubicBezTo>
                  <a:cubicBezTo>
                    <a:pt x="51" y="34"/>
                    <a:pt x="51" y="34"/>
                    <a:pt x="51" y="34"/>
                  </a:cubicBezTo>
                  <a:cubicBezTo>
                    <a:pt x="49" y="31"/>
                    <a:pt x="49" y="31"/>
                    <a:pt x="49" y="31"/>
                  </a:cubicBezTo>
                  <a:cubicBezTo>
                    <a:pt x="56" y="24"/>
                    <a:pt x="56" y="24"/>
                    <a:pt x="56" y="24"/>
                  </a:cubicBezTo>
                  <a:cubicBezTo>
                    <a:pt x="52" y="21"/>
                    <a:pt x="52" y="21"/>
                    <a:pt x="52" y="21"/>
                  </a:cubicBezTo>
                  <a:cubicBezTo>
                    <a:pt x="40" y="33"/>
                    <a:pt x="40" y="33"/>
                    <a:pt x="40" y="33"/>
                  </a:cubicBezTo>
                  <a:cubicBezTo>
                    <a:pt x="35" y="28"/>
                    <a:pt x="35" y="28"/>
                    <a:pt x="35" y="28"/>
                  </a:cubicBezTo>
                  <a:cubicBezTo>
                    <a:pt x="47" y="16"/>
                    <a:pt x="47" y="16"/>
                    <a:pt x="47" y="16"/>
                  </a:cubicBezTo>
                  <a:cubicBezTo>
                    <a:pt x="42" y="10"/>
                    <a:pt x="42" y="10"/>
                    <a:pt x="42" y="10"/>
                  </a:cubicBezTo>
                  <a:cubicBezTo>
                    <a:pt x="18" y="34"/>
                    <a:pt x="18" y="34"/>
                    <a:pt x="18" y="34"/>
                  </a:cubicBezTo>
                  <a:cubicBezTo>
                    <a:pt x="57" y="73"/>
                    <a:pt x="57" y="73"/>
                    <a:pt x="57" y="73"/>
                  </a:cubicBezTo>
                  <a:cubicBezTo>
                    <a:pt x="45" y="85"/>
                    <a:pt x="45" y="85"/>
                    <a:pt x="45" y="85"/>
                  </a:cubicBezTo>
                  <a:lnTo>
                    <a:pt x="6" y="46"/>
                  </a:lnTo>
                  <a:close/>
                  <a:moveTo>
                    <a:pt x="177" y="135"/>
                  </a:moveTo>
                  <a:cubicBezTo>
                    <a:pt x="172" y="140"/>
                    <a:pt x="172" y="140"/>
                    <a:pt x="172" y="140"/>
                  </a:cubicBezTo>
                  <a:cubicBezTo>
                    <a:pt x="141" y="171"/>
                    <a:pt x="141" y="171"/>
                    <a:pt x="141" y="171"/>
                  </a:cubicBezTo>
                  <a:cubicBezTo>
                    <a:pt x="136" y="176"/>
                    <a:pt x="136" y="176"/>
                    <a:pt x="136" y="176"/>
                  </a:cubicBezTo>
                  <a:cubicBezTo>
                    <a:pt x="131" y="171"/>
                    <a:pt x="131" y="171"/>
                    <a:pt x="131" y="171"/>
                  </a:cubicBezTo>
                  <a:cubicBezTo>
                    <a:pt x="92" y="132"/>
                    <a:pt x="92" y="132"/>
                    <a:pt x="92" y="132"/>
                  </a:cubicBezTo>
                  <a:cubicBezTo>
                    <a:pt x="104" y="120"/>
                    <a:pt x="104" y="120"/>
                    <a:pt x="104" y="120"/>
                  </a:cubicBezTo>
                  <a:cubicBezTo>
                    <a:pt x="143" y="159"/>
                    <a:pt x="143" y="159"/>
                    <a:pt x="143" y="159"/>
                  </a:cubicBezTo>
                  <a:cubicBezTo>
                    <a:pt x="167" y="135"/>
                    <a:pt x="167" y="135"/>
                    <a:pt x="167" y="135"/>
                  </a:cubicBezTo>
                  <a:cubicBezTo>
                    <a:pt x="161" y="130"/>
                    <a:pt x="161" y="130"/>
                    <a:pt x="161" y="130"/>
                  </a:cubicBezTo>
                  <a:cubicBezTo>
                    <a:pt x="149" y="142"/>
                    <a:pt x="149" y="142"/>
                    <a:pt x="149" y="142"/>
                  </a:cubicBezTo>
                  <a:cubicBezTo>
                    <a:pt x="144" y="136"/>
                    <a:pt x="144" y="136"/>
                    <a:pt x="144" y="136"/>
                  </a:cubicBezTo>
                  <a:cubicBezTo>
                    <a:pt x="156" y="125"/>
                    <a:pt x="156" y="125"/>
                    <a:pt x="156" y="125"/>
                  </a:cubicBezTo>
                  <a:cubicBezTo>
                    <a:pt x="153" y="121"/>
                    <a:pt x="153" y="121"/>
                    <a:pt x="153" y="121"/>
                  </a:cubicBezTo>
                  <a:cubicBezTo>
                    <a:pt x="146" y="128"/>
                    <a:pt x="146" y="128"/>
                    <a:pt x="146" y="128"/>
                  </a:cubicBezTo>
                  <a:cubicBezTo>
                    <a:pt x="143" y="125"/>
                    <a:pt x="143" y="125"/>
                    <a:pt x="143" y="125"/>
                  </a:cubicBezTo>
                  <a:cubicBezTo>
                    <a:pt x="150" y="119"/>
                    <a:pt x="150" y="119"/>
                    <a:pt x="150" y="119"/>
                  </a:cubicBezTo>
                  <a:cubicBezTo>
                    <a:pt x="145" y="114"/>
                    <a:pt x="145" y="114"/>
                    <a:pt x="145" y="114"/>
                  </a:cubicBezTo>
                  <a:cubicBezTo>
                    <a:pt x="138" y="121"/>
                    <a:pt x="138" y="121"/>
                    <a:pt x="138" y="121"/>
                  </a:cubicBezTo>
                  <a:cubicBezTo>
                    <a:pt x="136" y="118"/>
                    <a:pt x="136" y="118"/>
                    <a:pt x="136" y="118"/>
                  </a:cubicBezTo>
                  <a:cubicBezTo>
                    <a:pt x="143" y="111"/>
                    <a:pt x="143" y="111"/>
                    <a:pt x="143" y="111"/>
                  </a:cubicBezTo>
                  <a:cubicBezTo>
                    <a:pt x="138" y="107"/>
                    <a:pt x="138" y="107"/>
                    <a:pt x="138" y="107"/>
                  </a:cubicBezTo>
                  <a:cubicBezTo>
                    <a:pt x="131" y="113"/>
                    <a:pt x="131" y="113"/>
                    <a:pt x="131" y="113"/>
                  </a:cubicBezTo>
                  <a:cubicBezTo>
                    <a:pt x="129" y="111"/>
                    <a:pt x="129" y="111"/>
                    <a:pt x="129" y="111"/>
                  </a:cubicBezTo>
                  <a:cubicBezTo>
                    <a:pt x="135" y="104"/>
                    <a:pt x="135" y="104"/>
                    <a:pt x="135" y="104"/>
                  </a:cubicBezTo>
                  <a:cubicBezTo>
                    <a:pt x="131" y="99"/>
                    <a:pt x="131" y="99"/>
                    <a:pt x="131" y="99"/>
                  </a:cubicBezTo>
                  <a:cubicBezTo>
                    <a:pt x="124" y="106"/>
                    <a:pt x="124" y="106"/>
                    <a:pt x="124" y="106"/>
                  </a:cubicBezTo>
                  <a:cubicBezTo>
                    <a:pt x="121" y="104"/>
                    <a:pt x="121" y="104"/>
                    <a:pt x="121" y="104"/>
                  </a:cubicBezTo>
                  <a:cubicBezTo>
                    <a:pt x="128" y="97"/>
                    <a:pt x="128" y="97"/>
                    <a:pt x="128" y="97"/>
                  </a:cubicBezTo>
                  <a:cubicBezTo>
                    <a:pt x="128" y="96"/>
                    <a:pt x="128" y="96"/>
                    <a:pt x="128" y="96"/>
                  </a:cubicBezTo>
                  <a:cubicBezTo>
                    <a:pt x="133" y="91"/>
                    <a:pt x="133" y="91"/>
                    <a:pt x="133" y="91"/>
                  </a:cubicBezTo>
                  <a:cubicBezTo>
                    <a:pt x="172" y="130"/>
                    <a:pt x="172" y="130"/>
                    <a:pt x="172" y="130"/>
                  </a:cubicBezTo>
                  <a:lnTo>
                    <a:pt x="177" y="135"/>
                  </a:lnTo>
                  <a:close/>
                </a:path>
              </a:pathLst>
            </a:custGeom>
            <a:solidFill>
              <a:srgbClr val="C19C7A"/>
            </a:solidFill>
            <a:ln>
              <a:noFill/>
            </a:ln>
            <a:extLst/>
          </p:spPr>
          <p:txBody>
            <a:bodyPr anchor="ctr"/>
            <a:lstStyle/>
            <a:p>
              <a:pPr algn="ctr"/>
              <a:endParaRPr sz="2489"/>
            </a:p>
          </p:txBody>
        </p:sp>
        <p:cxnSp>
          <p:nvCxnSpPr>
            <p:cNvPr id="13" name="Straight Connector 7"/>
            <p:cNvCxnSpPr/>
            <p:nvPr/>
          </p:nvCxnSpPr>
          <p:spPr>
            <a:xfrm>
              <a:off x="2087904" y="2330333"/>
              <a:ext cx="2166115" cy="0"/>
            </a:xfrm>
            <a:prstGeom prst="line">
              <a:avLst/>
            </a:prstGeom>
            <a:ln w="19050" cap="rnd">
              <a:solidFill>
                <a:srgbClr val="272727"/>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8"/>
            <p:cNvCxnSpPr/>
            <p:nvPr/>
          </p:nvCxnSpPr>
          <p:spPr>
            <a:xfrm>
              <a:off x="5361570" y="2330333"/>
              <a:ext cx="2166115" cy="0"/>
            </a:xfrm>
            <a:prstGeom prst="line">
              <a:avLst/>
            </a:prstGeom>
            <a:ln w="19050" cap="rnd">
              <a:solidFill>
                <a:srgbClr val="272727"/>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5"/>
            <p:cNvCxnSpPr/>
            <p:nvPr/>
          </p:nvCxnSpPr>
          <p:spPr>
            <a:xfrm>
              <a:off x="1352296" y="2974263"/>
              <a:ext cx="365760" cy="0"/>
            </a:xfrm>
            <a:prstGeom prst="line">
              <a:avLst/>
            </a:prstGeom>
            <a:ln w="25400" cap="rnd">
              <a:solidFill>
                <a:srgbClr val="272727"/>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8"/>
            <p:cNvCxnSpPr/>
            <p:nvPr/>
          </p:nvCxnSpPr>
          <p:spPr>
            <a:xfrm>
              <a:off x="4664383" y="2974263"/>
              <a:ext cx="365760" cy="0"/>
            </a:xfrm>
            <a:prstGeom prst="line">
              <a:avLst/>
            </a:prstGeom>
            <a:ln w="25400" cap="rnd">
              <a:solidFill>
                <a:srgbClr val="272727"/>
              </a:solidFill>
              <a:round/>
            </a:ln>
          </p:spPr>
          <p:style>
            <a:lnRef idx="1">
              <a:schemeClr val="accent1"/>
            </a:lnRef>
            <a:fillRef idx="0">
              <a:schemeClr val="accent1"/>
            </a:fillRef>
            <a:effectRef idx="0">
              <a:schemeClr val="accent1"/>
            </a:effectRef>
            <a:fontRef idx="minor">
              <a:schemeClr val="tx1"/>
            </a:fontRef>
          </p:style>
        </p:cxnSp>
        <p:cxnSp>
          <p:nvCxnSpPr>
            <p:cNvPr id="21" name="Straight Connector 21"/>
            <p:cNvCxnSpPr/>
            <p:nvPr/>
          </p:nvCxnSpPr>
          <p:spPr>
            <a:xfrm>
              <a:off x="7903489" y="2974263"/>
              <a:ext cx="365760" cy="0"/>
            </a:xfrm>
            <a:prstGeom prst="line">
              <a:avLst/>
            </a:prstGeom>
            <a:ln w="25400" cap="rnd">
              <a:solidFill>
                <a:srgbClr val="272727"/>
              </a:solidFill>
              <a:round/>
            </a:ln>
          </p:spPr>
          <p:style>
            <a:lnRef idx="1">
              <a:schemeClr val="accent1"/>
            </a:lnRef>
            <a:fillRef idx="0">
              <a:schemeClr val="accent1"/>
            </a:fillRef>
            <a:effectRef idx="0">
              <a:schemeClr val="accent1"/>
            </a:effectRef>
            <a:fontRef idx="minor">
              <a:schemeClr val="tx1"/>
            </a:fontRef>
          </p:style>
        </p:cxnSp>
      </p:grpSp>
      <p:grpSp>
        <p:nvGrpSpPr>
          <p:cNvPr id="25" name="组合 40"/>
          <p:cNvGrpSpPr/>
          <p:nvPr/>
        </p:nvGrpSpPr>
        <p:grpSpPr>
          <a:xfrm>
            <a:off x="1256270" y="1934901"/>
            <a:ext cx="2847685" cy="2068206"/>
            <a:chOff x="6736921" y="2180774"/>
            <a:chExt cx="2847685" cy="2068202"/>
          </a:xfrm>
        </p:grpSpPr>
        <p:sp>
          <p:nvSpPr>
            <p:cNvPr id="26" name="TextBox 11"/>
            <p:cNvSpPr txBox="1"/>
            <p:nvPr/>
          </p:nvSpPr>
          <p:spPr>
            <a:xfrm>
              <a:off x="6736921" y="2586986"/>
              <a:ext cx="2847685" cy="1661990"/>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en-US" altLang="zh-TW" dirty="0">
                  <a:solidFill>
                    <a:srgbClr val="404040"/>
                  </a:solidFill>
                </a:rPr>
                <a:t>I</a:t>
              </a:r>
              <a:r>
                <a:rPr lang="en-US" altLang="zh-CN" dirty="0" smtClean="0">
                  <a:solidFill>
                    <a:srgbClr val="404040"/>
                  </a:solidFill>
                </a:rPr>
                <a:t>t </a:t>
              </a:r>
              <a:r>
                <a:rPr lang="en-US" altLang="zh-CN" dirty="0">
                  <a:solidFill>
                    <a:srgbClr val="404040"/>
                  </a:solidFill>
                </a:rPr>
                <a:t>must decide which features will deliver real value to customers relative to their cost. </a:t>
              </a:r>
            </a:p>
          </p:txBody>
        </p:sp>
        <p:sp>
          <p:nvSpPr>
            <p:cNvPr id="27" name="TextBox 11"/>
            <p:cNvSpPr txBox="1"/>
            <p:nvPr/>
          </p:nvSpPr>
          <p:spPr>
            <a:xfrm>
              <a:off x="6736921" y="2180774"/>
              <a:ext cx="2449034" cy="307776"/>
            </a:xfrm>
            <a:prstGeom prst="rect">
              <a:avLst/>
            </a:prstGeom>
            <a:noFill/>
          </p:spPr>
          <p:txBody>
            <a:bodyPr wrap="square" lIns="0" tIns="0" rIns="0" bIns="0" rtlCol="0">
              <a:spAutoFit/>
              <a:scene3d>
                <a:camera prst="orthographicFront"/>
                <a:lightRig rig="threePt" dir="t"/>
              </a:scene3d>
              <a:sp3d contourW="12700"/>
            </a:bodyPr>
            <a:lstStyle/>
            <a:p>
              <a:r>
                <a:rPr lang="en-US" sz="2000" b="1" dirty="0" smtClean="0">
                  <a:solidFill>
                    <a:schemeClr val="tx1">
                      <a:lumMod val="85000"/>
                      <a:lumOff val="15000"/>
                    </a:schemeClr>
                  </a:solidFill>
                  <a:ea typeface="Microsoft YaHei" charset="-122"/>
                  <a:cs typeface="Microsoft YaHei" charset="-122"/>
                </a:rPr>
                <a:t>First</a:t>
              </a:r>
              <a:endParaRPr lang="en-US" sz="2000" b="1" dirty="0">
                <a:solidFill>
                  <a:schemeClr val="tx1">
                    <a:lumMod val="85000"/>
                    <a:lumOff val="15000"/>
                  </a:schemeClr>
                </a:solidFill>
                <a:ea typeface="Microsoft YaHei" charset="-122"/>
                <a:cs typeface="Microsoft YaHei" charset="-122"/>
              </a:endParaRPr>
            </a:p>
          </p:txBody>
        </p:sp>
      </p:grpSp>
      <p:grpSp>
        <p:nvGrpSpPr>
          <p:cNvPr id="28" name="组合 43"/>
          <p:cNvGrpSpPr/>
          <p:nvPr/>
        </p:nvGrpSpPr>
        <p:grpSpPr>
          <a:xfrm>
            <a:off x="4546323" y="1934899"/>
            <a:ext cx="2847685" cy="3314705"/>
            <a:chOff x="6736921" y="2180774"/>
            <a:chExt cx="2847685" cy="3314702"/>
          </a:xfrm>
        </p:grpSpPr>
        <p:sp>
          <p:nvSpPr>
            <p:cNvPr id="29" name="TextBox 11"/>
            <p:cNvSpPr txBox="1"/>
            <p:nvPr/>
          </p:nvSpPr>
          <p:spPr>
            <a:xfrm>
              <a:off x="6736921" y="2586989"/>
              <a:ext cx="2847685" cy="2908487"/>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en-US" altLang="zh-TW" dirty="0">
                  <a:solidFill>
                    <a:srgbClr val="404040"/>
                  </a:solidFill>
                </a:rPr>
                <a:t>T</a:t>
              </a:r>
              <a:r>
                <a:rPr lang="en-US" altLang="zh-CN" dirty="0" smtClean="0">
                  <a:solidFill>
                    <a:srgbClr val="404040"/>
                  </a:solidFill>
                </a:rPr>
                <a:t>he </a:t>
              </a:r>
              <a:r>
                <a:rPr lang="en-US" altLang="zh-CN" dirty="0">
                  <a:solidFill>
                    <a:srgbClr val="404040"/>
                  </a:solidFill>
                </a:rPr>
                <a:t>value of features or capabilities will vary by market segment, and so the selection of features a company offers will depend on what segments it chooses to serve. </a:t>
              </a:r>
            </a:p>
          </p:txBody>
        </p:sp>
        <p:sp>
          <p:nvSpPr>
            <p:cNvPr id="30" name="TextBox 11"/>
            <p:cNvSpPr txBox="1"/>
            <p:nvPr/>
          </p:nvSpPr>
          <p:spPr>
            <a:xfrm>
              <a:off x="6736921" y="2180774"/>
              <a:ext cx="2449034" cy="307777"/>
            </a:xfrm>
            <a:prstGeom prst="rect">
              <a:avLst/>
            </a:prstGeom>
            <a:noFill/>
          </p:spPr>
          <p:txBody>
            <a:bodyPr wrap="square" lIns="0" tIns="0" rIns="0" bIns="0" rtlCol="0">
              <a:spAutoFit/>
              <a:scene3d>
                <a:camera prst="orthographicFront"/>
                <a:lightRig rig="threePt" dir="t"/>
              </a:scene3d>
              <a:sp3d contourW="12700"/>
            </a:bodyPr>
            <a:lstStyle/>
            <a:p>
              <a:r>
                <a:rPr lang="en-US" sz="2000" b="1" dirty="0" smtClean="0">
                  <a:solidFill>
                    <a:schemeClr val="tx1">
                      <a:lumMod val="85000"/>
                      <a:lumOff val="15000"/>
                    </a:schemeClr>
                  </a:solidFill>
                  <a:ea typeface="Microsoft YaHei" charset="-122"/>
                  <a:cs typeface="Microsoft YaHei" charset="-122"/>
                </a:rPr>
                <a:t>Second</a:t>
              </a:r>
              <a:endParaRPr lang="en-US" sz="2000" b="1" dirty="0">
                <a:solidFill>
                  <a:schemeClr val="tx1">
                    <a:lumMod val="85000"/>
                    <a:lumOff val="15000"/>
                  </a:schemeClr>
                </a:solidFill>
                <a:ea typeface="Microsoft YaHei" charset="-122"/>
                <a:cs typeface="Microsoft YaHei" charset="-122"/>
              </a:endParaRPr>
            </a:p>
          </p:txBody>
        </p:sp>
      </p:grpSp>
      <p:grpSp>
        <p:nvGrpSpPr>
          <p:cNvPr id="31" name="组合 46"/>
          <p:cNvGrpSpPr/>
          <p:nvPr/>
        </p:nvGrpSpPr>
        <p:grpSpPr>
          <a:xfrm>
            <a:off x="7770680" y="1934899"/>
            <a:ext cx="4211595" cy="4561199"/>
            <a:chOff x="6736921" y="2180774"/>
            <a:chExt cx="4211595" cy="4561195"/>
          </a:xfrm>
        </p:grpSpPr>
        <p:sp>
          <p:nvSpPr>
            <p:cNvPr id="32" name="TextBox 11"/>
            <p:cNvSpPr txBox="1"/>
            <p:nvPr/>
          </p:nvSpPr>
          <p:spPr>
            <a:xfrm>
              <a:off x="6736921" y="2586989"/>
              <a:ext cx="4211595" cy="4154980"/>
            </a:xfrm>
            <a:prstGeom prst="rect">
              <a:avLst/>
            </a:prstGeom>
            <a:noFill/>
          </p:spPr>
          <p:txBody>
            <a:bodyPr wrap="square" lIns="0" tIns="0" rIns="0" bIns="0" rtlCol="0">
              <a:spAutoFit/>
              <a:scene3d>
                <a:camera prst="orthographicFront"/>
                <a:lightRig rig="threePt" dir="t"/>
              </a:scene3d>
              <a:sp3d contourW="12700"/>
            </a:bodyPr>
            <a:lstStyle/>
            <a:p>
              <a:pPr>
                <a:lnSpc>
                  <a:spcPct val="150000"/>
                </a:lnSpc>
              </a:pPr>
              <a:r>
                <a:rPr lang="en-US" altLang="zh-TW" dirty="0">
                  <a:solidFill>
                    <a:srgbClr val="404040"/>
                  </a:solidFill>
                </a:rPr>
                <a:t>A</a:t>
              </a:r>
              <a:r>
                <a:rPr lang="en-US" altLang="zh-CN" dirty="0" smtClean="0">
                  <a:solidFill>
                    <a:srgbClr val="404040"/>
                  </a:solidFill>
                </a:rPr>
                <a:t> </a:t>
              </a:r>
              <a:r>
                <a:rPr lang="en-US" altLang="zh-CN" dirty="0">
                  <a:solidFill>
                    <a:srgbClr val="404040"/>
                  </a:solidFill>
                </a:rPr>
                <a:t>company should incorporate those capabilities and features that reinforce its competitive positioning. A company competing with a high-end strategy can often reinforce differentiation through extensive features, while a low-cost competitor may choose to include only the most basic features that affect core product performance and that lower the cost of operation.</a:t>
              </a:r>
            </a:p>
          </p:txBody>
        </p:sp>
        <p:sp>
          <p:nvSpPr>
            <p:cNvPr id="33" name="TextBox 11"/>
            <p:cNvSpPr txBox="1"/>
            <p:nvPr/>
          </p:nvSpPr>
          <p:spPr>
            <a:xfrm>
              <a:off x="6736921" y="2180774"/>
              <a:ext cx="2449034" cy="307777"/>
            </a:xfrm>
            <a:prstGeom prst="rect">
              <a:avLst/>
            </a:prstGeom>
            <a:noFill/>
          </p:spPr>
          <p:txBody>
            <a:bodyPr wrap="square" lIns="0" tIns="0" rIns="0" bIns="0" rtlCol="0">
              <a:spAutoFit/>
              <a:scene3d>
                <a:camera prst="orthographicFront"/>
                <a:lightRig rig="threePt" dir="t"/>
              </a:scene3d>
              <a:sp3d contourW="12700"/>
            </a:bodyPr>
            <a:lstStyle/>
            <a:p>
              <a:r>
                <a:rPr lang="en-US" sz="2000" b="1" dirty="0" smtClean="0">
                  <a:solidFill>
                    <a:schemeClr val="tx1">
                      <a:lumMod val="85000"/>
                      <a:lumOff val="15000"/>
                    </a:schemeClr>
                  </a:solidFill>
                  <a:ea typeface="Microsoft YaHei" charset="-122"/>
                  <a:cs typeface="Microsoft YaHei" charset="-122"/>
                </a:rPr>
                <a:t>Third</a:t>
              </a:r>
              <a:endParaRPr lang="en-US" sz="2000" b="1" dirty="0">
                <a:solidFill>
                  <a:schemeClr val="tx1">
                    <a:lumMod val="85000"/>
                    <a:lumOff val="15000"/>
                  </a:schemeClr>
                </a:solidFill>
                <a:ea typeface="Microsoft YaHei" charset="-122"/>
                <a:cs typeface="Microsoft YaHei" charset="-122"/>
              </a:endParaRPr>
            </a:p>
          </p:txBody>
        </p:sp>
      </p:grpSp>
      <p:sp>
        <p:nvSpPr>
          <p:cNvPr id="22"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30</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4152666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4" presetClass="entr" presetSubtype="10"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randombar(horizontal)">
                                      <p:cBhvr>
                                        <p:cTn id="12" dur="500"/>
                                        <p:tgtEl>
                                          <p:spTgt spid="25"/>
                                        </p:tgtEl>
                                      </p:cBhvr>
                                    </p:animEffect>
                                  </p:childTnLst>
                                </p:cTn>
                              </p:par>
                            </p:childTnLst>
                          </p:cTn>
                        </p:par>
                        <p:par>
                          <p:cTn id="13" fill="hold">
                            <p:stCondLst>
                              <p:cond delay="1000"/>
                            </p:stCondLst>
                            <p:childTnLst>
                              <p:par>
                                <p:cTn id="14" presetID="14" presetClass="entr" presetSubtype="10"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childTnLst>
                          </p:cTn>
                        </p:par>
                        <p:par>
                          <p:cTn id="17" fill="hold">
                            <p:stCondLst>
                              <p:cond delay="1500"/>
                            </p:stCondLst>
                            <p:childTnLst>
                              <p:par>
                                <p:cTn id="18" presetID="14" presetClass="entr" presetSubtype="1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randombar(horizontal)">
                                      <p:cBhvr>
                                        <p:cTn id="20" dur="500"/>
                                        <p:tgtEl>
                                          <p:spTgt spid="31"/>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矩形 155"/>
          <p:cNvSpPr/>
          <p:nvPr/>
        </p:nvSpPr>
        <p:spPr>
          <a:xfrm>
            <a:off x="0" y="1388289"/>
            <a:ext cx="12192000" cy="4936313"/>
          </a:xfrm>
          <a:prstGeom prst="rect">
            <a:avLst/>
          </a:prstGeom>
          <a:solidFill>
            <a:srgbClr val="2727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0" y="71479"/>
            <a:ext cx="11894496" cy="954107"/>
          </a:xfrm>
          <a:prstGeom prst="rect">
            <a:avLst/>
          </a:prstGeom>
        </p:spPr>
        <p:txBody>
          <a:bodyPr wrap="square">
            <a:spAutoFit/>
            <a:scene3d>
              <a:camera prst="orthographicFront"/>
              <a:lightRig rig="threePt" dir="t"/>
            </a:scene3d>
            <a:sp3d contourW="12700"/>
          </a:bodyPr>
          <a:lstStyle/>
          <a:p>
            <a:r>
              <a:rPr lang="en-US" altLang="zh-TW" sz="2800" b="1" dirty="0">
                <a:latin typeface="+mj-lt"/>
                <a:cs typeface="Times New Roman" panose="02020603050405020304" pitchFamily="18" charset="0"/>
              </a:rPr>
              <a:t>2. How much functionality should be embedded in the product and how much in the cloud?</a:t>
            </a:r>
            <a:endParaRPr lang="zh-TW" altLang="en-US" sz="2800" b="1" dirty="0">
              <a:latin typeface="+mj-lt"/>
              <a:cs typeface="Times New Roman" panose="02020603050405020304" pitchFamily="18" charset="0"/>
            </a:endParaRPr>
          </a:p>
        </p:txBody>
      </p:sp>
      <p:grpSp>
        <p:nvGrpSpPr>
          <p:cNvPr id="81" name="组合 82"/>
          <p:cNvGrpSpPr/>
          <p:nvPr/>
        </p:nvGrpSpPr>
        <p:grpSpPr>
          <a:xfrm>
            <a:off x="705450" y="1994687"/>
            <a:ext cx="3404109" cy="1157925"/>
            <a:chOff x="805671" y="2349128"/>
            <a:chExt cx="3404108" cy="1157924"/>
          </a:xfrm>
        </p:grpSpPr>
        <p:sp>
          <p:nvSpPr>
            <p:cNvPr id="82" name="文本框 81"/>
            <p:cNvSpPr txBox="1"/>
            <p:nvPr/>
          </p:nvSpPr>
          <p:spPr>
            <a:xfrm>
              <a:off x="2082086" y="2349128"/>
              <a:ext cx="2127693" cy="400110"/>
            </a:xfrm>
            <a:prstGeom prst="rect">
              <a:avLst/>
            </a:prstGeom>
            <a:noFill/>
          </p:spPr>
          <p:txBody>
            <a:bodyPr wrap="square" rtlCol="0">
              <a:spAutoFit/>
              <a:scene3d>
                <a:camera prst="orthographicFront"/>
                <a:lightRig rig="threePt" dir="t"/>
              </a:scene3d>
              <a:sp3d contourW="12700"/>
            </a:bodyPr>
            <a:lstStyle/>
            <a:p>
              <a:pPr algn="ctr"/>
              <a:r>
                <a:rPr lang="en-US" altLang="zh-CN" sz="2000" b="1" dirty="0">
                  <a:solidFill>
                    <a:schemeClr val="accent1"/>
                  </a:solidFill>
                </a:rPr>
                <a:t>Response time</a:t>
              </a:r>
            </a:p>
          </p:txBody>
        </p:sp>
        <p:sp>
          <p:nvSpPr>
            <p:cNvPr id="83" name="文本框 82"/>
            <p:cNvSpPr txBox="1"/>
            <p:nvPr/>
          </p:nvSpPr>
          <p:spPr>
            <a:xfrm>
              <a:off x="805671" y="2635019"/>
              <a:ext cx="3350508" cy="872033"/>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dirty="0">
                  <a:solidFill>
                    <a:schemeClr val="bg1"/>
                  </a:solidFill>
                </a:rPr>
                <a:t>A feature that requires quick response times.</a:t>
              </a:r>
            </a:p>
          </p:txBody>
        </p:sp>
      </p:grpSp>
      <p:grpSp>
        <p:nvGrpSpPr>
          <p:cNvPr id="84" name="组合 85"/>
          <p:cNvGrpSpPr/>
          <p:nvPr/>
        </p:nvGrpSpPr>
        <p:grpSpPr>
          <a:xfrm>
            <a:off x="647460" y="4006152"/>
            <a:ext cx="3338924" cy="1209220"/>
            <a:chOff x="817257" y="2349127"/>
            <a:chExt cx="3338923" cy="1209218"/>
          </a:xfrm>
        </p:grpSpPr>
        <p:sp>
          <p:nvSpPr>
            <p:cNvPr id="85" name="文本框 84"/>
            <p:cNvSpPr txBox="1"/>
            <p:nvPr/>
          </p:nvSpPr>
          <p:spPr>
            <a:xfrm>
              <a:off x="2037113" y="2349127"/>
              <a:ext cx="2004757" cy="400110"/>
            </a:xfrm>
            <a:prstGeom prst="rect">
              <a:avLst/>
            </a:prstGeom>
            <a:noFill/>
          </p:spPr>
          <p:txBody>
            <a:bodyPr wrap="square" rtlCol="0">
              <a:spAutoFit/>
              <a:scene3d>
                <a:camera prst="orthographicFront"/>
                <a:lightRig rig="threePt" dir="t"/>
              </a:scene3d>
              <a:sp3d contourW="12700"/>
            </a:bodyPr>
            <a:lstStyle/>
            <a:p>
              <a:pPr algn="r"/>
              <a:r>
                <a:rPr lang="en-US" altLang="zh-CN" sz="2000" b="1" dirty="0">
                  <a:solidFill>
                    <a:schemeClr val="accent1"/>
                  </a:solidFill>
                  <a:latin typeface="+mj-lt"/>
                </a:rPr>
                <a:t>Automation</a:t>
              </a:r>
            </a:p>
          </p:txBody>
        </p:sp>
        <p:sp>
          <p:nvSpPr>
            <p:cNvPr id="86" name="文本框 85"/>
            <p:cNvSpPr txBox="1"/>
            <p:nvPr/>
          </p:nvSpPr>
          <p:spPr>
            <a:xfrm>
              <a:off x="817257" y="2635017"/>
              <a:ext cx="3338923" cy="923328"/>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dirty="0">
                  <a:solidFill>
                    <a:schemeClr val="bg1"/>
                  </a:solidFill>
                </a:rPr>
                <a:t>Products that are fully automated.</a:t>
              </a:r>
            </a:p>
          </p:txBody>
        </p:sp>
      </p:grpSp>
      <p:grpSp>
        <p:nvGrpSpPr>
          <p:cNvPr id="87" name="组合 88"/>
          <p:cNvGrpSpPr/>
          <p:nvPr/>
        </p:nvGrpSpPr>
        <p:grpSpPr>
          <a:xfrm>
            <a:off x="8119664" y="2228560"/>
            <a:ext cx="4026937" cy="2351337"/>
            <a:chOff x="377164" y="2321257"/>
            <a:chExt cx="4472939" cy="1235766"/>
          </a:xfrm>
        </p:grpSpPr>
        <p:sp>
          <p:nvSpPr>
            <p:cNvPr id="88" name="文本框 87"/>
            <p:cNvSpPr txBox="1"/>
            <p:nvPr/>
          </p:nvSpPr>
          <p:spPr>
            <a:xfrm>
              <a:off x="377164" y="2321257"/>
              <a:ext cx="4472939" cy="372036"/>
            </a:xfrm>
            <a:prstGeom prst="rect">
              <a:avLst/>
            </a:prstGeom>
            <a:noFill/>
          </p:spPr>
          <p:txBody>
            <a:bodyPr wrap="square" rtlCol="0">
              <a:spAutoFit/>
              <a:scene3d>
                <a:camera prst="orthographicFront"/>
                <a:lightRig rig="threePt" dir="t"/>
              </a:scene3d>
              <a:sp3d contourW="12700"/>
            </a:bodyPr>
            <a:lstStyle/>
            <a:p>
              <a:r>
                <a:rPr lang="en-US" altLang="zh-CN" sz="2000" b="1" dirty="0">
                  <a:solidFill>
                    <a:schemeClr val="accent1"/>
                  </a:solidFill>
                  <a:latin typeface="+mj-lt"/>
                </a:rPr>
                <a:t>Network availability, reliability, and security</a:t>
              </a:r>
            </a:p>
          </p:txBody>
        </p:sp>
        <p:sp>
          <p:nvSpPr>
            <p:cNvPr id="89" name="文本框 88"/>
            <p:cNvSpPr txBox="1"/>
            <p:nvPr/>
          </p:nvSpPr>
          <p:spPr>
            <a:xfrm>
              <a:off x="437337" y="2635021"/>
              <a:ext cx="4398274" cy="922002"/>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dirty="0">
                  <a:solidFill>
                    <a:schemeClr val="bg1"/>
                  </a:solidFill>
                </a:rPr>
                <a:t>Minimizing dependence on network availability and the amount of data that must flow from the product to cloud-based applications.</a:t>
              </a:r>
            </a:p>
          </p:txBody>
        </p:sp>
      </p:grpSp>
      <p:grpSp>
        <p:nvGrpSpPr>
          <p:cNvPr id="99" name="组合 101"/>
          <p:cNvGrpSpPr/>
          <p:nvPr/>
        </p:nvGrpSpPr>
        <p:grpSpPr>
          <a:xfrm>
            <a:off x="4280787" y="1752966"/>
            <a:ext cx="3630424" cy="3816879"/>
            <a:chOff x="4280786" y="1929943"/>
            <a:chExt cx="3630424" cy="3816878"/>
          </a:xfrm>
        </p:grpSpPr>
        <p:grpSp>
          <p:nvGrpSpPr>
            <p:cNvPr id="100" name="isľiḓè"/>
            <p:cNvGrpSpPr/>
            <p:nvPr/>
          </p:nvGrpSpPr>
          <p:grpSpPr>
            <a:xfrm>
              <a:off x="4280786" y="1929943"/>
              <a:ext cx="3630424" cy="3816878"/>
              <a:chOff x="4261841" y="1937379"/>
              <a:chExt cx="3423875" cy="3599719"/>
            </a:xfrm>
          </p:grpSpPr>
          <p:grpSp>
            <p:nvGrpSpPr>
              <p:cNvPr id="102" name="íśḷiďe"/>
              <p:cNvGrpSpPr/>
              <p:nvPr/>
            </p:nvGrpSpPr>
            <p:grpSpPr>
              <a:xfrm>
                <a:off x="4261841" y="1937379"/>
                <a:ext cx="3423875" cy="3599719"/>
                <a:chOff x="3009124" y="1980394"/>
                <a:chExt cx="3135086" cy="3296098"/>
              </a:xfrm>
            </p:grpSpPr>
            <p:sp>
              <p:nvSpPr>
                <p:cNvPr id="150" name="ïšḷîḋé"/>
                <p:cNvSpPr>
                  <a:spLocks/>
                </p:cNvSpPr>
                <p:nvPr/>
              </p:nvSpPr>
              <p:spPr bwMode="auto">
                <a:xfrm>
                  <a:off x="3009124" y="2865913"/>
                  <a:ext cx="995934" cy="1732385"/>
                </a:xfrm>
                <a:custGeom>
                  <a:avLst/>
                  <a:gdLst/>
                  <a:ahLst/>
                  <a:cxnLst>
                    <a:cxn ang="0">
                      <a:pos x="167" y="466"/>
                    </a:cxn>
                    <a:cxn ang="0">
                      <a:pos x="21" y="289"/>
                    </a:cxn>
                    <a:cxn ang="0">
                      <a:pos x="268" y="0"/>
                    </a:cxn>
                    <a:cxn ang="0">
                      <a:pos x="143" y="251"/>
                    </a:cxn>
                    <a:cxn ang="0">
                      <a:pos x="167" y="466"/>
                    </a:cxn>
                  </a:cxnLst>
                  <a:rect l="0" t="0" r="r" b="b"/>
                  <a:pathLst>
                    <a:path w="268" h="466">
                      <a:moveTo>
                        <a:pt x="167" y="466"/>
                      </a:moveTo>
                      <a:cubicBezTo>
                        <a:pt x="167" y="466"/>
                        <a:pt x="37" y="425"/>
                        <a:pt x="21" y="289"/>
                      </a:cubicBezTo>
                      <a:cubicBezTo>
                        <a:pt x="0" y="124"/>
                        <a:pt x="268" y="0"/>
                        <a:pt x="268" y="0"/>
                      </a:cubicBezTo>
                      <a:cubicBezTo>
                        <a:pt x="268" y="0"/>
                        <a:pt x="158" y="137"/>
                        <a:pt x="143" y="251"/>
                      </a:cubicBezTo>
                      <a:cubicBezTo>
                        <a:pt x="127" y="376"/>
                        <a:pt x="167" y="466"/>
                        <a:pt x="167" y="466"/>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1" name="iṣļîḋê"/>
                <p:cNvSpPr>
                  <a:spLocks/>
                </p:cNvSpPr>
                <p:nvPr/>
              </p:nvSpPr>
              <p:spPr bwMode="auto">
                <a:xfrm>
                  <a:off x="3156409" y="2117437"/>
                  <a:ext cx="1795486" cy="1177179"/>
                </a:xfrm>
                <a:custGeom>
                  <a:avLst/>
                  <a:gdLst/>
                  <a:ahLst/>
                  <a:cxnLst>
                    <a:cxn ang="0">
                      <a:pos x="29" y="316"/>
                    </a:cxn>
                    <a:cxn ang="0">
                      <a:pos x="109" y="101"/>
                    </a:cxn>
                    <a:cxn ang="0">
                      <a:pos x="483" y="170"/>
                    </a:cxn>
                    <a:cxn ang="0">
                      <a:pos x="204" y="188"/>
                    </a:cxn>
                    <a:cxn ang="0">
                      <a:pos x="29" y="316"/>
                    </a:cxn>
                  </a:cxnLst>
                  <a:rect l="0" t="0" r="r" b="b"/>
                  <a:pathLst>
                    <a:path w="483" h="316">
                      <a:moveTo>
                        <a:pt x="29" y="316"/>
                      </a:moveTo>
                      <a:cubicBezTo>
                        <a:pt x="29" y="316"/>
                        <a:pt x="0" y="183"/>
                        <a:pt x="109" y="101"/>
                      </a:cubicBezTo>
                      <a:cubicBezTo>
                        <a:pt x="242" y="0"/>
                        <a:pt x="483" y="170"/>
                        <a:pt x="483" y="170"/>
                      </a:cubicBezTo>
                      <a:cubicBezTo>
                        <a:pt x="483" y="170"/>
                        <a:pt x="310" y="144"/>
                        <a:pt x="204" y="188"/>
                      </a:cubicBezTo>
                      <a:cubicBezTo>
                        <a:pt x="87" y="236"/>
                        <a:pt x="29" y="316"/>
                        <a:pt x="29" y="316"/>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2" name="îSľïḓe"/>
                <p:cNvSpPr>
                  <a:spLocks/>
                </p:cNvSpPr>
                <p:nvPr/>
              </p:nvSpPr>
              <p:spPr bwMode="auto">
                <a:xfrm>
                  <a:off x="4211960" y="1980394"/>
                  <a:ext cx="1409737" cy="1532089"/>
                </a:xfrm>
                <a:custGeom>
                  <a:avLst/>
                  <a:gdLst/>
                  <a:ahLst/>
                  <a:cxnLst>
                    <a:cxn ang="0">
                      <a:pos x="0" y="93"/>
                    </a:cxn>
                    <a:cxn ang="0">
                      <a:pos x="226" y="54"/>
                    </a:cxn>
                    <a:cxn ang="0">
                      <a:pos x="353" y="412"/>
                    </a:cxn>
                    <a:cxn ang="0">
                      <a:pos x="198" y="179"/>
                    </a:cxn>
                    <a:cxn ang="0">
                      <a:pos x="0" y="93"/>
                    </a:cxn>
                  </a:cxnLst>
                  <a:rect l="0" t="0" r="r" b="b"/>
                  <a:pathLst>
                    <a:path w="380" h="412">
                      <a:moveTo>
                        <a:pt x="0" y="93"/>
                      </a:moveTo>
                      <a:cubicBezTo>
                        <a:pt x="0" y="93"/>
                        <a:pt x="100" y="0"/>
                        <a:pt x="226" y="54"/>
                      </a:cubicBezTo>
                      <a:cubicBezTo>
                        <a:pt x="380" y="119"/>
                        <a:pt x="353" y="412"/>
                        <a:pt x="353" y="412"/>
                      </a:cubicBezTo>
                      <a:cubicBezTo>
                        <a:pt x="353" y="412"/>
                        <a:pt x="289" y="249"/>
                        <a:pt x="198" y="179"/>
                      </a:cubicBezTo>
                      <a:cubicBezTo>
                        <a:pt x="98" y="102"/>
                        <a:pt x="0" y="93"/>
                        <a:pt x="0" y="93"/>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3" name="îṩḻiḓé"/>
                <p:cNvSpPr>
                  <a:spLocks/>
                </p:cNvSpPr>
                <p:nvPr/>
              </p:nvSpPr>
              <p:spPr bwMode="auto">
                <a:xfrm>
                  <a:off x="5148276" y="2662103"/>
                  <a:ext cx="995934" cy="1732385"/>
                </a:xfrm>
                <a:custGeom>
                  <a:avLst/>
                  <a:gdLst/>
                  <a:ahLst/>
                  <a:cxnLst>
                    <a:cxn ang="0">
                      <a:pos x="101" y="0"/>
                    </a:cxn>
                    <a:cxn ang="0">
                      <a:pos x="247" y="177"/>
                    </a:cxn>
                    <a:cxn ang="0">
                      <a:pos x="0" y="466"/>
                    </a:cxn>
                    <a:cxn ang="0">
                      <a:pos x="125" y="215"/>
                    </a:cxn>
                    <a:cxn ang="0">
                      <a:pos x="101" y="0"/>
                    </a:cxn>
                  </a:cxnLst>
                  <a:rect l="0" t="0" r="r" b="b"/>
                  <a:pathLst>
                    <a:path w="268" h="466">
                      <a:moveTo>
                        <a:pt x="101" y="0"/>
                      </a:moveTo>
                      <a:cubicBezTo>
                        <a:pt x="101" y="0"/>
                        <a:pt x="231" y="41"/>
                        <a:pt x="247" y="177"/>
                      </a:cubicBezTo>
                      <a:cubicBezTo>
                        <a:pt x="268" y="342"/>
                        <a:pt x="0" y="466"/>
                        <a:pt x="0" y="466"/>
                      </a:cubicBezTo>
                      <a:cubicBezTo>
                        <a:pt x="0" y="466"/>
                        <a:pt x="110" y="329"/>
                        <a:pt x="125" y="215"/>
                      </a:cubicBezTo>
                      <a:cubicBezTo>
                        <a:pt x="141" y="90"/>
                        <a:pt x="101" y="0"/>
                        <a:pt x="101" y="0"/>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4" name="ïsḷïďê"/>
                <p:cNvSpPr>
                  <a:spLocks/>
                </p:cNvSpPr>
                <p:nvPr/>
              </p:nvSpPr>
              <p:spPr bwMode="auto">
                <a:xfrm>
                  <a:off x="4201439" y="3965783"/>
                  <a:ext cx="1791980" cy="1177179"/>
                </a:xfrm>
                <a:custGeom>
                  <a:avLst/>
                  <a:gdLst/>
                  <a:ahLst/>
                  <a:cxnLst>
                    <a:cxn ang="0">
                      <a:pos x="454" y="0"/>
                    </a:cxn>
                    <a:cxn ang="0">
                      <a:pos x="374" y="215"/>
                    </a:cxn>
                    <a:cxn ang="0">
                      <a:pos x="0" y="146"/>
                    </a:cxn>
                    <a:cxn ang="0">
                      <a:pos x="280" y="128"/>
                    </a:cxn>
                    <a:cxn ang="0">
                      <a:pos x="454" y="0"/>
                    </a:cxn>
                  </a:cxnLst>
                  <a:rect l="0" t="0" r="r" b="b"/>
                  <a:pathLst>
                    <a:path w="483" h="316">
                      <a:moveTo>
                        <a:pt x="454" y="0"/>
                      </a:moveTo>
                      <a:cubicBezTo>
                        <a:pt x="454" y="0"/>
                        <a:pt x="483" y="133"/>
                        <a:pt x="374" y="215"/>
                      </a:cubicBezTo>
                      <a:cubicBezTo>
                        <a:pt x="241" y="316"/>
                        <a:pt x="0" y="146"/>
                        <a:pt x="0" y="146"/>
                      </a:cubicBezTo>
                      <a:cubicBezTo>
                        <a:pt x="0" y="146"/>
                        <a:pt x="173" y="172"/>
                        <a:pt x="280" y="128"/>
                      </a:cubicBezTo>
                      <a:cubicBezTo>
                        <a:pt x="396" y="80"/>
                        <a:pt x="454" y="0"/>
                        <a:pt x="454" y="0"/>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5" name="iŝ1îḍe"/>
                <p:cNvSpPr>
                  <a:spLocks/>
                </p:cNvSpPr>
                <p:nvPr/>
              </p:nvSpPr>
              <p:spPr bwMode="auto">
                <a:xfrm>
                  <a:off x="3528131" y="3744403"/>
                  <a:ext cx="1409737" cy="1532089"/>
                </a:xfrm>
                <a:custGeom>
                  <a:avLst/>
                  <a:gdLst/>
                  <a:ahLst/>
                  <a:cxnLst>
                    <a:cxn ang="0">
                      <a:pos x="380" y="320"/>
                    </a:cxn>
                    <a:cxn ang="0">
                      <a:pos x="154" y="359"/>
                    </a:cxn>
                    <a:cxn ang="0">
                      <a:pos x="27" y="0"/>
                    </a:cxn>
                    <a:cxn ang="0">
                      <a:pos x="182" y="233"/>
                    </a:cxn>
                    <a:cxn ang="0">
                      <a:pos x="380" y="320"/>
                    </a:cxn>
                  </a:cxnLst>
                  <a:rect l="0" t="0" r="r" b="b"/>
                  <a:pathLst>
                    <a:path w="380" h="412">
                      <a:moveTo>
                        <a:pt x="380" y="320"/>
                      </a:moveTo>
                      <a:cubicBezTo>
                        <a:pt x="380" y="320"/>
                        <a:pt x="280" y="412"/>
                        <a:pt x="154" y="359"/>
                      </a:cubicBezTo>
                      <a:cubicBezTo>
                        <a:pt x="0" y="294"/>
                        <a:pt x="27" y="0"/>
                        <a:pt x="27" y="0"/>
                      </a:cubicBezTo>
                      <a:cubicBezTo>
                        <a:pt x="27" y="0"/>
                        <a:pt x="91" y="163"/>
                        <a:pt x="182" y="233"/>
                      </a:cubicBezTo>
                      <a:cubicBezTo>
                        <a:pt x="282" y="310"/>
                        <a:pt x="380" y="320"/>
                        <a:pt x="380" y="320"/>
                      </a:cubicBezTo>
                      <a:close/>
                    </a:path>
                  </a:pathLst>
                </a:custGeom>
                <a:solidFill>
                  <a:srgbClr val="C19C7A"/>
                </a:solidFill>
                <a:ln w="9525">
                  <a:noFill/>
                  <a:round/>
                  <a:headEnd/>
                  <a:tailEnd/>
                </a:ln>
              </p:spPr>
              <p:txBody>
                <a:bodyPr anchor="ctr"/>
                <a:lstStyle/>
                <a:p>
                  <a:pPr algn="ctr"/>
                  <a:endParaRPr sz="2489">
                    <a:solidFill>
                      <a:schemeClr val="bg1"/>
                    </a:solidFill>
                  </a:endParaRPr>
                </a:p>
              </p:txBody>
            </p:sp>
          </p:grpSp>
          <p:grpSp>
            <p:nvGrpSpPr>
              <p:cNvPr id="103" name="íṣḻîḓé"/>
              <p:cNvGrpSpPr/>
              <p:nvPr/>
            </p:nvGrpSpPr>
            <p:grpSpPr>
              <a:xfrm>
                <a:off x="4455030" y="3764798"/>
                <a:ext cx="280865" cy="432098"/>
                <a:chOff x="4235451" y="4579938"/>
                <a:chExt cx="123825" cy="190499"/>
              </a:xfrm>
              <a:solidFill>
                <a:schemeClr val="bg1"/>
              </a:solidFill>
            </p:grpSpPr>
            <p:sp>
              <p:nvSpPr>
                <p:cNvPr id="146" name="ïṡľïḍè"/>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headEnd/>
                  <a:tailEnd/>
                </a:ln>
              </p:spPr>
              <p:txBody>
                <a:bodyPr anchor="ctr"/>
                <a:lstStyle/>
                <a:p>
                  <a:pPr algn="ctr"/>
                  <a:endParaRPr sz="2489">
                    <a:solidFill>
                      <a:schemeClr val="bg1"/>
                    </a:solidFill>
                  </a:endParaRPr>
                </a:p>
              </p:txBody>
            </p:sp>
            <p:sp>
              <p:nvSpPr>
                <p:cNvPr id="147" name="iṥḷíḑe"/>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sz="2489">
                    <a:solidFill>
                      <a:schemeClr val="bg1"/>
                    </a:solidFill>
                  </a:endParaRPr>
                </a:p>
              </p:txBody>
            </p:sp>
            <p:sp>
              <p:nvSpPr>
                <p:cNvPr id="148" name="ïsliḋê"/>
                <p:cNvSpPr>
                  <a:spLocks/>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headEnd/>
                  <a:tailEnd/>
                </a:ln>
              </p:spPr>
              <p:txBody>
                <a:bodyPr anchor="ctr"/>
                <a:lstStyle/>
                <a:p>
                  <a:pPr algn="ctr"/>
                  <a:endParaRPr sz="2489">
                    <a:solidFill>
                      <a:schemeClr val="bg1"/>
                    </a:solidFill>
                  </a:endParaRPr>
                </a:p>
              </p:txBody>
            </p:sp>
            <p:sp>
              <p:nvSpPr>
                <p:cNvPr id="149" name="ïṣ1ïḓe"/>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4" name="iṩḷíḑè"/>
              <p:cNvGrpSpPr/>
              <p:nvPr/>
            </p:nvGrpSpPr>
            <p:grpSpPr>
              <a:xfrm>
                <a:off x="4891897" y="2526889"/>
                <a:ext cx="393274" cy="322756"/>
                <a:chOff x="2551113" y="4586288"/>
                <a:chExt cx="230188" cy="188912"/>
              </a:xfrm>
              <a:solidFill>
                <a:schemeClr val="bg1"/>
              </a:solidFill>
            </p:grpSpPr>
            <p:sp>
              <p:nvSpPr>
                <p:cNvPr id="138" name="ï$ḷïḑé"/>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sz="2489">
                    <a:solidFill>
                      <a:schemeClr val="bg1"/>
                    </a:solidFill>
                  </a:endParaRPr>
                </a:p>
              </p:txBody>
            </p:sp>
            <p:sp>
              <p:nvSpPr>
                <p:cNvPr id="139" name="ïsļíḓè"/>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sz="2489">
                    <a:solidFill>
                      <a:schemeClr val="bg1"/>
                    </a:solidFill>
                  </a:endParaRPr>
                </a:p>
              </p:txBody>
            </p:sp>
            <p:sp>
              <p:nvSpPr>
                <p:cNvPr id="140" name="îṧḻîdè"/>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sz="2489">
                    <a:solidFill>
                      <a:schemeClr val="bg1"/>
                    </a:solidFill>
                  </a:endParaRPr>
                </a:p>
              </p:txBody>
            </p:sp>
            <p:sp>
              <p:nvSpPr>
                <p:cNvPr id="141" name="iṩļîďé"/>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sz="2489">
                    <a:solidFill>
                      <a:schemeClr val="bg1"/>
                    </a:solidFill>
                  </a:endParaRPr>
                </a:p>
              </p:txBody>
            </p:sp>
            <p:sp>
              <p:nvSpPr>
                <p:cNvPr id="142" name="îšľiḓê"/>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sz="2489">
                    <a:solidFill>
                      <a:schemeClr val="bg1"/>
                    </a:solidFill>
                  </a:endParaRPr>
                </a:p>
              </p:txBody>
            </p:sp>
            <p:sp>
              <p:nvSpPr>
                <p:cNvPr id="143" name="ïSļíďe"/>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sz="2489">
                    <a:solidFill>
                      <a:schemeClr val="bg1"/>
                    </a:solidFill>
                  </a:endParaRPr>
                </a:p>
              </p:txBody>
            </p:sp>
            <p:sp>
              <p:nvSpPr>
                <p:cNvPr id="144" name="îṡḻiḑè"/>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sz="2489">
                    <a:solidFill>
                      <a:schemeClr val="bg1"/>
                    </a:solidFill>
                  </a:endParaRPr>
                </a:p>
              </p:txBody>
            </p:sp>
            <p:sp>
              <p:nvSpPr>
                <p:cNvPr id="145" name="îṩľïḑè"/>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sz="2489">
                    <a:solidFill>
                      <a:schemeClr val="bg1"/>
                    </a:solidFill>
                  </a:endParaRPr>
                </a:p>
              </p:txBody>
            </p:sp>
          </p:grpSp>
          <p:grpSp>
            <p:nvGrpSpPr>
              <p:cNvPr id="105" name="í$ḻïdê"/>
              <p:cNvGrpSpPr/>
              <p:nvPr/>
            </p:nvGrpSpPr>
            <p:grpSpPr>
              <a:xfrm>
                <a:off x="7180512" y="3359124"/>
                <a:ext cx="326488" cy="368338"/>
                <a:chOff x="5010151" y="4568825"/>
                <a:chExt cx="185737" cy="209550"/>
              </a:xfrm>
              <a:solidFill>
                <a:schemeClr val="bg1"/>
              </a:solidFill>
            </p:grpSpPr>
            <p:sp>
              <p:nvSpPr>
                <p:cNvPr id="129" name="ïśļïďe"/>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sz="2489">
                    <a:solidFill>
                      <a:schemeClr val="bg1"/>
                    </a:solidFill>
                  </a:endParaRPr>
                </a:p>
              </p:txBody>
            </p:sp>
            <p:sp>
              <p:nvSpPr>
                <p:cNvPr id="130" name="íślïḋé"/>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anchor="ctr"/>
                <a:lstStyle/>
                <a:p>
                  <a:pPr algn="ctr"/>
                  <a:endParaRPr sz="2489">
                    <a:solidFill>
                      <a:schemeClr val="bg1"/>
                    </a:solidFill>
                  </a:endParaRPr>
                </a:p>
              </p:txBody>
            </p:sp>
            <p:sp>
              <p:nvSpPr>
                <p:cNvPr id="131" name="iṣľïḍê"/>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sz="2489">
                    <a:solidFill>
                      <a:schemeClr val="bg1"/>
                    </a:solidFill>
                  </a:endParaRPr>
                </a:p>
              </p:txBody>
            </p:sp>
            <p:sp>
              <p:nvSpPr>
                <p:cNvPr id="132" name="ïsḷïdé"/>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sz="2489">
                    <a:solidFill>
                      <a:schemeClr val="bg1"/>
                    </a:solidFill>
                  </a:endParaRPr>
                </a:p>
              </p:txBody>
            </p:sp>
            <p:sp>
              <p:nvSpPr>
                <p:cNvPr id="133" name="íšḻidé"/>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sz="2489">
                    <a:solidFill>
                      <a:schemeClr val="bg1"/>
                    </a:solidFill>
                  </a:endParaRPr>
                </a:p>
              </p:txBody>
            </p:sp>
            <p:sp>
              <p:nvSpPr>
                <p:cNvPr id="134" name="íṣľiḋè"/>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sz="2489">
                    <a:solidFill>
                      <a:schemeClr val="bg1"/>
                    </a:solidFill>
                  </a:endParaRPr>
                </a:p>
              </p:txBody>
            </p:sp>
            <p:sp>
              <p:nvSpPr>
                <p:cNvPr id="135" name="i$1ídé"/>
                <p:cNvSpPr>
                  <a:spLocks/>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anchor="ctr"/>
                <a:lstStyle/>
                <a:p>
                  <a:pPr algn="ctr"/>
                  <a:endParaRPr sz="2489">
                    <a:solidFill>
                      <a:schemeClr val="bg1"/>
                    </a:solidFill>
                  </a:endParaRPr>
                </a:p>
              </p:txBody>
            </p:sp>
            <p:sp>
              <p:nvSpPr>
                <p:cNvPr id="136" name="ïṣ1idê"/>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sz="2489">
                    <a:solidFill>
                      <a:schemeClr val="bg1"/>
                    </a:solidFill>
                  </a:endParaRPr>
                </a:p>
              </p:txBody>
            </p:sp>
            <p:sp>
              <p:nvSpPr>
                <p:cNvPr id="137" name="iŝḻîdè"/>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6" name="ï$lïďè"/>
              <p:cNvGrpSpPr/>
              <p:nvPr/>
            </p:nvGrpSpPr>
            <p:grpSpPr>
              <a:xfrm>
                <a:off x="6753961" y="4617770"/>
                <a:ext cx="284332" cy="361339"/>
                <a:chOff x="3949701" y="4570413"/>
                <a:chExt cx="152400" cy="193675"/>
              </a:xfrm>
              <a:solidFill>
                <a:schemeClr val="bg1"/>
              </a:solidFill>
            </p:grpSpPr>
            <p:sp>
              <p:nvSpPr>
                <p:cNvPr id="123" name="îSlïḍe"/>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sz="2489">
                    <a:solidFill>
                      <a:schemeClr val="bg1"/>
                    </a:solidFill>
                  </a:endParaRPr>
                </a:p>
              </p:txBody>
            </p:sp>
            <p:sp>
              <p:nvSpPr>
                <p:cNvPr id="124" name="íślîḑé"/>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sz="2489">
                    <a:solidFill>
                      <a:schemeClr val="bg1"/>
                    </a:solidFill>
                  </a:endParaRPr>
                </a:p>
              </p:txBody>
            </p:sp>
            <p:sp>
              <p:nvSpPr>
                <p:cNvPr id="125" name="íSľïḑè"/>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sz="2489">
                    <a:solidFill>
                      <a:schemeClr val="bg1"/>
                    </a:solidFill>
                  </a:endParaRPr>
                </a:p>
              </p:txBody>
            </p:sp>
            <p:sp>
              <p:nvSpPr>
                <p:cNvPr id="126" name="îṡ1iďè"/>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sz="2489">
                    <a:solidFill>
                      <a:schemeClr val="bg1"/>
                    </a:solidFill>
                  </a:endParaRPr>
                </a:p>
              </p:txBody>
            </p:sp>
            <p:sp>
              <p:nvSpPr>
                <p:cNvPr id="127" name="î$ḷïdè"/>
                <p:cNvSpPr>
                  <a:spLocks/>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sz="2489">
                    <a:solidFill>
                      <a:schemeClr val="bg1"/>
                    </a:solidFill>
                  </a:endParaRPr>
                </a:p>
              </p:txBody>
            </p:sp>
            <p:sp>
              <p:nvSpPr>
                <p:cNvPr id="128" name="îṧľïḍè"/>
                <p:cNvSpPr>
                  <a:spLocks/>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7" name="íṧ1îḑè"/>
              <p:cNvGrpSpPr/>
              <p:nvPr/>
            </p:nvGrpSpPr>
            <p:grpSpPr>
              <a:xfrm>
                <a:off x="5412094" y="4886583"/>
                <a:ext cx="214207" cy="411414"/>
                <a:chOff x="4486276" y="4586288"/>
                <a:chExt cx="100012" cy="192087"/>
              </a:xfrm>
              <a:solidFill>
                <a:schemeClr val="bg1"/>
              </a:solidFill>
            </p:grpSpPr>
            <p:sp>
              <p:nvSpPr>
                <p:cNvPr id="120" name="iśḷïdê"/>
                <p:cNvSpPr>
                  <a:spLocks/>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headEnd/>
                  <a:tailEnd/>
                </a:ln>
              </p:spPr>
              <p:txBody>
                <a:bodyPr anchor="ctr"/>
                <a:lstStyle/>
                <a:p>
                  <a:pPr algn="ctr"/>
                  <a:endParaRPr sz="2489">
                    <a:solidFill>
                      <a:schemeClr val="bg1"/>
                    </a:solidFill>
                  </a:endParaRPr>
                </a:p>
              </p:txBody>
            </p:sp>
            <p:sp>
              <p:nvSpPr>
                <p:cNvPr id="121" name="í$1îḓe"/>
                <p:cNvSpPr>
                  <a:spLocks/>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headEnd/>
                  <a:tailEnd/>
                </a:ln>
              </p:spPr>
              <p:txBody>
                <a:bodyPr anchor="ctr"/>
                <a:lstStyle/>
                <a:p>
                  <a:pPr algn="ctr"/>
                  <a:endParaRPr sz="2489">
                    <a:solidFill>
                      <a:schemeClr val="bg1"/>
                    </a:solidFill>
                  </a:endParaRPr>
                </a:p>
              </p:txBody>
            </p:sp>
            <p:sp>
              <p:nvSpPr>
                <p:cNvPr id="122" name="îs1îďê"/>
                <p:cNvSpPr>
                  <a:spLocks/>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8" name="îşḻïḑè"/>
              <p:cNvGrpSpPr/>
              <p:nvPr/>
            </p:nvGrpSpPr>
            <p:grpSpPr>
              <a:xfrm>
                <a:off x="6344483" y="2277231"/>
                <a:ext cx="293195" cy="278027"/>
                <a:chOff x="5937251" y="4586288"/>
                <a:chExt cx="184150" cy="174624"/>
              </a:xfrm>
              <a:solidFill>
                <a:schemeClr val="bg1"/>
              </a:solidFill>
            </p:grpSpPr>
            <p:sp>
              <p:nvSpPr>
                <p:cNvPr id="109" name="íṩlïḍe"/>
                <p:cNvSpPr>
                  <a:spLocks/>
                </p:cNvSpPr>
                <p:nvPr/>
              </p:nvSpPr>
              <p:spPr bwMode="auto">
                <a:xfrm>
                  <a:off x="6054726" y="4597400"/>
                  <a:ext cx="52388" cy="53975"/>
                </a:xfrm>
                <a:custGeom>
                  <a:avLst/>
                  <a:gdLst/>
                  <a:ahLst/>
                  <a:cxnLst>
                    <a:cxn ang="0">
                      <a:pos x="18" y="18"/>
                    </a:cxn>
                    <a:cxn ang="0">
                      <a:pos x="0" y="0"/>
                    </a:cxn>
                    <a:cxn ang="0">
                      <a:pos x="0" y="0"/>
                    </a:cxn>
                    <a:cxn ang="0">
                      <a:pos x="0" y="19"/>
                    </a:cxn>
                    <a:cxn ang="0">
                      <a:pos x="18" y="19"/>
                    </a:cxn>
                    <a:cxn ang="0">
                      <a:pos x="18" y="18"/>
                    </a:cxn>
                  </a:cxnLst>
                  <a:rect l="0" t="0" r="r" b="b"/>
                  <a:pathLst>
                    <a:path w="18" h="19">
                      <a:moveTo>
                        <a:pt x="18" y="18"/>
                      </a:moveTo>
                      <a:cubicBezTo>
                        <a:pt x="18" y="8"/>
                        <a:pt x="10" y="0"/>
                        <a:pt x="0" y="0"/>
                      </a:cubicBezTo>
                      <a:cubicBezTo>
                        <a:pt x="0" y="0"/>
                        <a:pt x="0" y="0"/>
                        <a:pt x="0" y="0"/>
                      </a:cubicBezTo>
                      <a:cubicBezTo>
                        <a:pt x="0" y="19"/>
                        <a:pt x="0" y="19"/>
                        <a:pt x="0" y="19"/>
                      </a:cubicBezTo>
                      <a:cubicBezTo>
                        <a:pt x="18" y="19"/>
                        <a:pt x="18" y="19"/>
                        <a:pt x="18" y="19"/>
                      </a:cubicBezTo>
                      <a:cubicBezTo>
                        <a:pt x="18" y="19"/>
                        <a:pt x="18" y="18"/>
                        <a:pt x="18" y="18"/>
                      </a:cubicBezTo>
                      <a:close/>
                    </a:path>
                  </a:pathLst>
                </a:custGeom>
                <a:grpFill/>
                <a:ln w="9525">
                  <a:noFill/>
                  <a:round/>
                  <a:headEnd/>
                  <a:tailEnd/>
                </a:ln>
              </p:spPr>
              <p:txBody>
                <a:bodyPr anchor="ctr"/>
                <a:lstStyle/>
                <a:p>
                  <a:pPr algn="ctr"/>
                  <a:endParaRPr sz="2489">
                    <a:solidFill>
                      <a:schemeClr val="bg1"/>
                    </a:solidFill>
                  </a:endParaRPr>
                </a:p>
              </p:txBody>
            </p:sp>
            <p:sp>
              <p:nvSpPr>
                <p:cNvPr id="110" name="íṡlïḋê"/>
                <p:cNvSpPr>
                  <a:spLocks/>
                </p:cNvSpPr>
                <p:nvPr/>
              </p:nvSpPr>
              <p:spPr bwMode="auto">
                <a:xfrm>
                  <a:off x="6045201" y="4654550"/>
                  <a:ext cx="61913" cy="3175"/>
                </a:xfrm>
                <a:custGeom>
                  <a:avLst/>
                  <a:gdLst/>
                  <a:ahLst/>
                  <a:cxnLst>
                    <a:cxn ang="0">
                      <a:pos x="0" y="1"/>
                    </a:cxn>
                    <a:cxn ang="0">
                      <a:pos x="21" y="1"/>
                    </a:cxn>
                    <a:cxn ang="0">
                      <a:pos x="21" y="0"/>
                    </a:cxn>
                    <a:cxn ang="0">
                      <a:pos x="2" y="0"/>
                    </a:cxn>
                    <a:cxn ang="0">
                      <a:pos x="0" y="1"/>
                    </a:cxn>
                  </a:cxnLst>
                  <a:rect l="0" t="0" r="r" b="b"/>
                  <a:pathLst>
                    <a:path w="21" h="1">
                      <a:moveTo>
                        <a:pt x="0" y="1"/>
                      </a:moveTo>
                      <a:cubicBezTo>
                        <a:pt x="21" y="1"/>
                        <a:pt x="21" y="1"/>
                        <a:pt x="21" y="1"/>
                      </a:cubicBezTo>
                      <a:cubicBezTo>
                        <a:pt x="21" y="1"/>
                        <a:pt x="21" y="1"/>
                        <a:pt x="21"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1" name="iṩḷiďè"/>
                <p:cNvSpPr>
                  <a:spLocks/>
                </p:cNvSpPr>
                <p:nvPr/>
              </p:nvSpPr>
              <p:spPr bwMode="auto">
                <a:xfrm>
                  <a:off x="6037263" y="4664075"/>
                  <a:ext cx="69850" cy="1587"/>
                </a:xfrm>
                <a:custGeom>
                  <a:avLst/>
                  <a:gdLst/>
                  <a:ahLst/>
                  <a:cxnLst>
                    <a:cxn ang="0">
                      <a:pos x="0" y="1"/>
                    </a:cxn>
                    <a:cxn ang="0">
                      <a:pos x="23" y="1"/>
                    </a:cxn>
                    <a:cxn ang="0">
                      <a:pos x="24" y="0"/>
                    </a:cxn>
                    <a:cxn ang="0">
                      <a:pos x="2" y="0"/>
                    </a:cxn>
                    <a:cxn ang="0">
                      <a:pos x="0" y="1"/>
                    </a:cxn>
                  </a:cxnLst>
                  <a:rect l="0" t="0" r="r" b="b"/>
                  <a:pathLst>
                    <a:path w="24" h="1">
                      <a:moveTo>
                        <a:pt x="0" y="1"/>
                      </a:moveTo>
                      <a:cubicBezTo>
                        <a:pt x="23" y="1"/>
                        <a:pt x="23" y="1"/>
                        <a:pt x="23" y="1"/>
                      </a:cubicBezTo>
                      <a:cubicBezTo>
                        <a:pt x="23" y="1"/>
                        <a:pt x="24" y="0"/>
                        <a:pt x="24"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2" name="íṧlíḓé"/>
                <p:cNvSpPr>
                  <a:spLocks/>
                </p:cNvSpPr>
                <p:nvPr/>
              </p:nvSpPr>
              <p:spPr bwMode="auto">
                <a:xfrm>
                  <a:off x="6029326" y="4668838"/>
                  <a:ext cx="74613" cy="3175"/>
                </a:xfrm>
                <a:custGeom>
                  <a:avLst/>
                  <a:gdLst/>
                  <a:ahLst/>
                  <a:cxnLst>
                    <a:cxn ang="0">
                      <a:pos x="0" y="1"/>
                    </a:cxn>
                    <a:cxn ang="0">
                      <a:pos x="25" y="1"/>
                    </a:cxn>
                    <a:cxn ang="0">
                      <a:pos x="26" y="0"/>
                    </a:cxn>
                    <a:cxn ang="0">
                      <a:pos x="2" y="0"/>
                    </a:cxn>
                    <a:cxn ang="0">
                      <a:pos x="0" y="1"/>
                    </a:cxn>
                  </a:cxnLst>
                  <a:rect l="0" t="0" r="r" b="b"/>
                  <a:pathLst>
                    <a:path w="26" h="1">
                      <a:moveTo>
                        <a:pt x="0" y="1"/>
                      </a:moveTo>
                      <a:cubicBezTo>
                        <a:pt x="25" y="1"/>
                        <a:pt x="25" y="1"/>
                        <a:pt x="25" y="1"/>
                      </a:cubicBezTo>
                      <a:cubicBezTo>
                        <a:pt x="25" y="1"/>
                        <a:pt x="26" y="1"/>
                        <a:pt x="26"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3" name="íSľïḍê"/>
                <p:cNvSpPr>
                  <a:spLocks/>
                </p:cNvSpPr>
                <p:nvPr/>
              </p:nvSpPr>
              <p:spPr bwMode="auto">
                <a:xfrm>
                  <a:off x="6019801" y="4678363"/>
                  <a:ext cx="77788" cy="1587"/>
                </a:xfrm>
                <a:custGeom>
                  <a:avLst/>
                  <a:gdLst/>
                  <a:ahLst/>
                  <a:cxnLst>
                    <a:cxn ang="0">
                      <a:pos x="0" y="1"/>
                    </a:cxn>
                    <a:cxn ang="0">
                      <a:pos x="27" y="1"/>
                    </a:cxn>
                    <a:cxn ang="0">
                      <a:pos x="27" y="0"/>
                    </a:cxn>
                    <a:cxn ang="0">
                      <a:pos x="2" y="0"/>
                    </a:cxn>
                    <a:cxn ang="0">
                      <a:pos x="0" y="1"/>
                    </a:cxn>
                  </a:cxnLst>
                  <a:rect l="0" t="0" r="r" b="b"/>
                  <a:pathLst>
                    <a:path w="27" h="1">
                      <a:moveTo>
                        <a:pt x="0" y="1"/>
                      </a:moveTo>
                      <a:cubicBezTo>
                        <a:pt x="27" y="1"/>
                        <a:pt x="27" y="1"/>
                        <a:pt x="27" y="1"/>
                      </a:cubicBezTo>
                      <a:cubicBezTo>
                        <a:pt x="27" y="1"/>
                        <a:pt x="27" y="0"/>
                        <a:pt x="27"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4" name="íṧḻîḑê"/>
                <p:cNvSpPr>
                  <a:spLocks/>
                </p:cNvSpPr>
                <p:nvPr/>
              </p:nvSpPr>
              <p:spPr bwMode="auto">
                <a:xfrm>
                  <a:off x="6022976" y="4692650"/>
                  <a:ext cx="63500" cy="3175"/>
                </a:xfrm>
                <a:custGeom>
                  <a:avLst/>
                  <a:gdLst/>
                  <a:ahLst/>
                  <a:cxnLst>
                    <a:cxn ang="0">
                      <a:pos x="22" y="0"/>
                    </a:cxn>
                    <a:cxn ang="0">
                      <a:pos x="0" y="0"/>
                    </a:cxn>
                    <a:cxn ang="0">
                      <a:pos x="2" y="1"/>
                    </a:cxn>
                    <a:cxn ang="0">
                      <a:pos x="20" y="1"/>
                    </a:cxn>
                    <a:cxn ang="0">
                      <a:pos x="22" y="0"/>
                    </a:cxn>
                  </a:cxnLst>
                  <a:rect l="0" t="0" r="r" b="b"/>
                  <a:pathLst>
                    <a:path w="22" h="1">
                      <a:moveTo>
                        <a:pt x="22" y="0"/>
                      </a:moveTo>
                      <a:cubicBezTo>
                        <a:pt x="0" y="0"/>
                        <a:pt x="0" y="0"/>
                        <a:pt x="0" y="0"/>
                      </a:cubicBezTo>
                      <a:cubicBezTo>
                        <a:pt x="1" y="0"/>
                        <a:pt x="1" y="1"/>
                        <a:pt x="2" y="1"/>
                      </a:cubicBezTo>
                      <a:cubicBezTo>
                        <a:pt x="20" y="1"/>
                        <a:pt x="20" y="1"/>
                        <a:pt x="20" y="1"/>
                      </a:cubicBezTo>
                      <a:cubicBezTo>
                        <a:pt x="21" y="1"/>
                        <a:pt x="21" y="0"/>
                        <a:pt x="22" y="0"/>
                      </a:cubicBezTo>
                      <a:close/>
                    </a:path>
                  </a:pathLst>
                </a:custGeom>
                <a:grpFill/>
                <a:ln w="9525">
                  <a:noFill/>
                  <a:round/>
                  <a:headEnd/>
                  <a:tailEnd/>
                </a:ln>
              </p:spPr>
              <p:txBody>
                <a:bodyPr anchor="ctr"/>
                <a:lstStyle/>
                <a:p>
                  <a:pPr algn="ctr"/>
                  <a:endParaRPr sz="2489">
                    <a:solidFill>
                      <a:schemeClr val="bg1"/>
                    </a:solidFill>
                  </a:endParaRPr>
                </a:p>
              </p:txBody>
            </p:sp>
            <p:sp>
              <p:nvSpPr>
                <p:cNvPr id="115" name="i$ḻîḓé"/>
                <p:cNvSpPr>
                  <a:spLocks/>
                </p:cNvSpPr>
                <p:nvPr/>
              </p:nvSpPr>
              <p:spPr bwMode="auto">
                <a:xfrm>
                  <a:off x="6016626" y="4683125"/>
                  <a:ext cx="74613" cy="6350"/>
                </a:xfrm>
                <a:custGeom>
                  <a:avLst/>
                  <a:gdLst/>
                  <a:ahLst/>
                  <a:cxnLst>
                    <a:cxn ang="0">
                      <a:pos x="0" y="0"/>
                    </a:cxn>
                    <a:cxn ang="0">
                      <a:pos x="1" y="2"/>
                    </a:cxn>
                    <a:cxn ang="0">
                      <a:pos x="25" y="2"/>
                    </a:cxn>
                    <a:cxn ang="0">
                      <a:pos x="26" y="0"/>
                    </a:cxn>
                    <a:cxn ang="0">
                      <a:pos x="0" y="0"/>
                    </a:cxn>
                  </a:cxnLst>
                  <a:rect l="0" t="0" r="r" b="b"/>
                  <a:pathLst>
                    <a:path w="26" h="2">
                      <a:moveTo>
                        <a:pt x="0" y="0"/>
                      </a:moveTo>
                      <a:cubicBezTo>
                        <a:pt x="0" y="1"/>
                        <a:pt x="0" y="1"/>
                        <a:pt x="1" y="2"/>
                      </a:cubicBezTo>
                      <a:cubicBezTo>
                        <a:pt x="25" y="2"/>
                        <a:pt x="25" y="2"/>
                        <a:pt x="25" y="2"/>
                      </a:cubicBezTo>
                      <a:cubicBezTo>
                        <a:pt x="26" y="1"/>
                        <a:pt x="26" y="1"/>
                        <a:pt x="26" y="0"/>
                      </a:cubicBezTo>
                      <a:cubicBezTo>
                        <a:pt x="0" y="0"/>
                        <a:pt x="0" y="0"/>
                        <a:pt x="0" y="0"/>
                      </a:cubicBezTo>
                      <a:close/>
                    </a:path>
                  </a:pathLst>
                </a:custGeom>
                <a:grpFill/>
                <a:ln w="9525">
                  <a:noFill/>
                  <a:round/>
                  <a:headEnd/>
                  <a:tailEnd/>
                </a:ln>
              </p:spPr>
              <p:txBody>
                <a:bodyPr anchor="ctr"/>
                <a:lstStyle/>
                <a:p>
                  <a:pPr algn="ctr"/>
                  <a:endParaRPr sz="2489">
                    <a:solidFill>
                      <a:schemeClr val="bg1"/>
                    </a:solidFill>
                  </a:endParaRPr>
                </a:p>
              </p:txBody>
            </p:sp>
            <p:sp>
              <p:nvSpPr>
                <p:cNvPr id="116" name="îŝ1íḍè"/>
                <p:cNvSpPr>
                  <a:spLocks/>
                </p:cNvSpPr>
                <p:nvPr/>
              </p:nvSpPr>
              <p:spPr bwMode="auto">
                <a:xfrm>
                  <a:off x="6037263" y="4700588"/>
                  <a:ext cx="34925" cy="3175"/>
                </a:xfrm>
                <a:custGeom>
                  <a:avLst/>
                  <a:gdLst/>
                  <a:ahLst/>
                  <a:cxnLst>
                    <a:cxn ang="0">
                      <a:pos x="12" y="0"/>
                    </a:cxn>
                    <a:cxn ang="0">
                      <a:pos x="0" y="0"/>
                    </a:cxn>
                    <a:cxn ang="0">
                      <a:pos x="5" y="1"/>
                    </a:cxn>
                    <a:cxn ang="0">
                      <a:pos x="12" y="0"/>
                    </a:cxn>
                  </a:cxnLst>
                  <a:rect l="0" t="0" r="r" b="b"/>
                  <a:pathLst>
                    <a:path w="12" h="1">
                      <a:moveTo>
                        <a:pt x="12" y="0"/>
                      </a:moveTo>
                      <a:cubicBezTo>
                        <a:pt x="0" y="0"/>
                        <a:pt x="0" y="0"/>
                        <a:pt x="0" y="0"/>
                      </a:cubicBezTo>
                      <a:cubicBezTo>
                        <a:pt x="2" y="0"/>
                        <a:pt x="4" y="0"/>
                        <a:pt x="5" y="1"/>
                      </a:cubicBezTo>
                      <a:cubicBezTo>
                        <a:pt x="8" y="1"/>
                        <a:pt x="10" y="0"/>
                        <a:pt x="12" y="0"/>
                      </a:cubicBezTo>
                      <a:close/>
                    </a:path>
                  </a:pathLst>
                </a:custGeom>
                <a:grpFill/>
                <a:ln w="9525">
                  <a:noFill/>
                  <a:round/>
                  <a:headEnd/>
                  <a:tailEnd/>
                </a:ln>
              </p:spPr>
              <p:txBody>
                <a:bodyPr anchor="ctr"/>
                <a:lstStyle/>
                <a:p>
                  <a:pPr algn="ctr"/>
                  <a:endParaRPr sz="2489">
                    <a:solidFill>
                      <a:schemeClr val="bg1"/>
                    </a:solidFill>
                  </a:endParaRPr>
                </a:p>
              </p:txBody>
            </p:sp>
            <p:sp>
              <p:nvSpPr>
                <p:cNvPr id="117" name="íṥlîḋe"/>
                <p:cNvSpPr>
                  <a:spLocks/>
                </p:cNvSpPr>
                <p:nvPr/>
              </p:nvSpPr>
              <p:spPr bwMode="auto">
                <a:xfrm>
                  <a:off x="5988051" y="4586288"/>
                  <a:ext cx="133350" cy="128587"/>
                </a:xfrm>
                <a:custGeom>
                  <a:avLst/>
                  <a:gdLst/>
                  <a:ahLst/>
                  <a:cxnLst>
                    <a:cxn ang="0">
                      <a:pos x="23" y="0"/>
                    </a:cxn>
                    <a:cxn ang="0">
                      <a:pos x="0" y="22"/>
                    </a:cxn>
                    <a:cxn ang="0">
                      <a:pos x="1" y="28"/>
                    </a:cxn>
                    <a:cxn ang="0">
                      <a:pos x="4" y="27"/>
                    </a:cxn>
                    <a:cxn ang="0">
                      <a:pos x="3" y="22"/>
                    </a:cxn>
                    <a:cxn ang="0">
                      <a:pos x="23" y="3"/>
                    </a:cxn>
                    <a:cxn ang="0">
                      <a:pos x="43" y="22"/>
                    </a:cxn>
                    <a:cxn ang="0">
                      <a:pos x="23" y="42"/>
                    </a:cxn>
                    <a:cxn ang="0">
                      <a:pos x="7" y="34"/>
                    </a:cxn>
                    <a:cxn ang="0">
                      <a:pos x="4" y="35"/>
                    </a:cxn>
                    <a:cxn ang="0">
                      <a:pos x="23" y="45"/>
                    </a:cxn>
                    <a:cxn ang="0">
                      <a:pos x="46" y="22"/>
                    </a:cxn>
                    <a:cxn ang="0">
                      <a:pos x="23" y="0"/>
                    </a:cxn>
                  </a:cxnLst>
                  <a:rect l="0" t="0" r="r" b="b"/>
                  <a:pathLst>
                    <a:path w="46" h="45">
                      <a:moveTo>
                        <a:pt x="23" y="0"/>
                      </a:moveTo>
                      <a:cubicBezTo>
                        <a:pt x="11" y="0"/>
                        <a:pt x="0" y="10"/>
                        <a:pt x="0" y="22"/>
                      </a:cubicBezTo>
                      <a:cubicBezTo>
                        <a:pt x="0" y="24"/>
                        <a:pt x="1" y="26"/>
                        <a:pt x="1" y="28"/>
                      </a:cubicBezTo>
                      <a:cubicBezTo>
                        <a:pt x="4" y="27"/>
                        <a:pt x="4" y="27"/>
                        <a:pt x="4" y="27"/>
                      </a:cubicBezTo>
                      <a:cubicBezTo>
                        <a:pt x="4" y="26"/>
                        <a:pt x="3" y="24"/>
                        <a:pt x="3" y="22"/>
                      </a:cubicBezTo>
                      <a:cubicBezTo>
                        <a:pt x="3" y="12"/>
                        <a:pt x="12" y="3"/>
                        <a:pt x="23" y="3"/>
                      </a:cubicBezTo>
                      <a:cubicBezTo>
                        <a:pt x="34" y="3"/>
                        <a:pt x="43" y="12"/>
                        <a:pt x="43" y="22"/>
                      </a:cubicBezTo>
                      <a:cubicBezTo>
                        <a:pt x="43" y="33"/>
                        <a:pt x="34" y="42"/>
                        <a:pt x="23" y="42"/>
                      </a:cubicBezTo>
                      <a:cubicBezTo>
                        <a:pt x="17" y="42"/>
                        <a:pt x="11" y="39"/>
                        <a:pt x="7" y="34"/>
                      </a:cubicBezTo>
                      <a:cubicBezTo>
                        <a:pt x="4" y="35"/>
                        <a:pt x="4" y="35"/>
                        <a:pt x="4" y="35"/>
                      </a:cubicBezTo>
                      <a:cubicBezTo>
                        <a:pt x="8" y="41"/>
                        <a:pt x="15" y="45"/>
                        <a:pt x="23" y="45"/>
                      </a:cubicBezTo>
                      <a:cubicBezTo>
                        <a:pt x="36" y="45"/>
                        <a:pt x="46" y="35"/>
                        <a:pt x="46" y="22"/>
                      </a:cubicBezTo>
                      <a:cubicBezTo>
                        <a:pt x="46" y="10"/>
                        <a:pt x="36" y="0"/>
                        <a:pt x="23" y="0"/>
                      </a:cubicBezTo>
                      <a:close/>
                    </a:path>
                  </a:pathLst>
                </a:custGeom>
                <a:grpFill/>
                <a:ln w="9525">
                  <a:noFill/>
                  <a:round/>
                  <a:headEnd/>
                  <a:tailEnd/>
                </a:ln>
              </p:spPr>
              <p:txBody>
                <a:bodyPr anchor="ctr"/>
                <a:lstStyle/>
                <a:p>
                  <a:pPr algn="ctr"/>
                  <a:endParaRPr sz="2489">
                    <a:solidFill>
                      <a:schemeClr val="bg1"/>
                    </a:solidFill>
                  </a:endParaRPr>
                </a:p>
              </p:txBody>
            </p:sp>
            <p:sp>
              <p:nvSpPr>
                <p:cNvPr id="118" name="íşḷîḑè"/>
                <p:cNvSpPr>
                  <a:spLocks/>
                </p:cNvSpPr>
                <p:nvPr/>
              </p:nvSpPr>
              <p:spPr bwMode="auto">
                <a:xfrm>
                  <a:off x="5948363" y="4637088"/>
                  <a:ext cx="25400" cy="26987"/>
                </a:xfrm>
                <a:prstGeom prst="ellipse">
                  <a:avLst/>
                </a:prstGeom>
                <a:grpFill/>
                <a:ln w="9525">
                  <a:noFill/>
                  <a:round/>
                  <a:headEnd/>
                  <a:tailEnd/>
                </a:ln>
              </p:spPr>
              <p:txBody>
                <a:bodyPr anchor="ctr"/>
                <a:lstStyle/>
                <a:p>
                  <a:pPr algn="ctr"/>
                  <a:endParaRPr sz="2489">
                    <a:solidFill>
                      <a:schemeClr val="bg1"/>
                    </a:solidFill>
                  </a:endParaRPr>
                </a:p>
              </p:txBody>
            </p:sp>
            <p:sp>
              <p:nvSpPr>
                <p:cNvPr id="119" name="ïṩḻiḍè"/>
                <p:cNvSpPr>
                  <a:spLocks/>
                </p:cNvSpPr>
                <p:nvPr/>
              </p:nvSpPr>
              <p:spPr bwMode="auto">
                <a:xfrm>
                  <a:off x="5937251" y="4657725"/>
                  <a:ext cx="76200" cy="103187"/>
                </a:xfrm>
                <a:custGeom>
                  <a:avLst/>
                  <a:gdLst/>
                  <a:ahLst/>
                  <a:cxnLst>
                    <a:cxn ang="0">
                      <a:pos x="27" y="3"/>
                    </a:cxn>
                    <a:cxn ang="0">
                      <a:pos x="23" y="1"/>
                    </a:cxn>
                    <a:cxn ang="0">
                      <a:pos x="13" y="4"/>
                    </a:cxn>
                    <a:cxn ang="0">
                      <a:pos x="12" y="4"/>
                    </a:cxn>
                    <a:cxn ang="0">
                      <a:pos x="9" y="7"/>
                    </a:cxn>
                    <a:cxn ang="0">
                      <a:pos x="9" y="7"/>
                    </a:cxn>
                    <a:cxn ang="0">
                      <a:pos x="5" y="4"/>
                    </a:cxn>
                    <a:cxn ang="0">
                      <a:pos x="4" y="4"/>
                    </a:cxn>
                    <a:cxn ang="0">
                      <a:pos x="0" y="7"/>
                    </a:cxn>
                    <a:cxn ang="0">
                      <a:pos x="0" y="15"/>
                    </a:cxn>
                    <a:cxn ang="0">
                      <a:pos x="4" y="19"/>
                    </a:cxn>
                    <a:cxn ang="0">
                      <a:pos x="4" y="19"/>
                    </a:cxn>
                    <a:cxn ang="0">
                      <a:pos x="4" y="20"/>
                    </a:cxn>
                    <a:cxn ang="0">
                      <a:pos x="4" y="33"/>
                    </a:cxn>
                    <a:cxn ang="0">
                      <a:pos x="6" y="36"/>
                    </a:cxn>
                    <a:cxn ang="0">
                      <a:pos x="9" y="33"/>
                    </a:cxn>
                    <a:cxn ang="0">
                      <a:pos x="12" y="36"/>
                    </a:cxn>
                    <a:cxn ang="0">
                      <a:pos x="14" y="33"/>
                    </a:cxn>
                    <a:cxn ang="0">
                      <a:pos x="14" y="9"/>
                    </a:cxn>
                    <a:cxn ang="0">
                      <a:pos x="24" y="6"/>
                    </a:cxn>
                    <a:cxn ang="0">
                      <a:pos x="27" y="3"/>
                    </a:cxn>
                  </a:cxnLst>
                  <a:rect l="0" t="0" r="r" b="b"/>
                  <a:pathLst>
                    <a:path w="27" h="36">
                      <a:moveTo>
                        <a:pt x="27" y="3"/>
                      </a:moveTo>
                      <a:cubicBezTo>
                        <a:pt x="26" y="1"/>
                        <a:pt x="25" y="0"/>
                        <a:pt x="23" y="1"/>
                      </a:cubicBezTo>
                      <a:cubicBezTo>
                        <a:pt x="13" y="4"/>
                        <a:pt x="13" y="4"/>
                        <a:pt x="13" y="4"/>
                      </a:cubicBezTo>
                      <a:cubicBezTo>
                        <a:pt x="12" y="4"/>
                        <a:pt x="12" y="4"/>
                        <a:pt x="12" y="4"/>
                      </a:cubicBezTo>
                      <a:cubicBezTo>
                        <a:pt x="9" y="7"/>
                        <a:pt x="9" y="7"/>
                        <a:pt x="9" y="7"/>
                      </a:cubicBezTo>
                      <a:cubicBezTo>
                        <a:pt x="9" y="7"/>
                        <a:pt x="9" y="7"/>
                        <a:pt x="9" y="7"/>
                      </a:cubicBezTo>
                      <a:cubicBezTo>
                        <a:pt x="5" y="4"/>
                        <a:pt x="5" y="4"/>
                        <a:pt x="5" y="4"/>
                      </a:cubicBezTo>
                      <a:cubicBezTo>
                        <a:pt x="4" y="4"/>
                        <a:pt x="4" y="4"/>
                        <a:pt x="4" y="4"/>
                      </a:cubicBezTo>
                      <a:cubicBezTo>
                        <a:pt x="2" y="4"/>
                        <a:pt x="0" y="5"/>
                        <a:pt x="0" y="7"/>
                      </a:cubicBezTo>
                      <a:cubicBezTo>
                        <a:pt x="0" y="15"/>
                        <a:pt x="0" y="15"/>
                        <a:pt x="0" y="15"/>
                      </a:cubicBezTo>
                      <a:cubicBezTo>
                        <a:pt x="0" y="17"/>
                        <a:pt x="2" y="19"/>
                        <a:pt x="4" y="19"/>
                      </a:cubicBezTo>
                      <a:cubicBezTo>
                        <a:pt x="4" y="19"/>
                        <a:pt x="4" y="19"/>
                        <a:pt x="4" y="19"/>
                      </a:cubicBezTo>
                      <a:cubicBezTo>
                        <a:pt x="4" y="19"/>
                        <a:pt x="4" y="20"/>
                        <a:pt x="4" y="20"/>
                      </a:cubicBezTo>
                      <a:cubicBezTo>
                        <a:pt x="4" y="33"/>
                        <a:pt x="4" y="33"/>
                        <a:pt x="4" y="33"/>
                      </a:cubicBezTo>
                      <a:cubicBezTo>
                        <a:pt x="4" y="35"/>
                        <a:pt x="5" y="36"/>
                        <a:pt x="6" y="36"/>
                      </a:cubicBezTo>
                      <a:cubicBezTo>
                        <a:pt x="8" y="36"/>
                        <a:pt x="9" y="35"/>
                        <a:pt x="9" y="33"/>
                      </a:cubicBezTo>
                      <a:cubicBezTo>
                        <a:pt x="9" y="35"/>
                        <a:pt x="10" y="36"/>
                        <a:pt x="12" y="36"/>
                      </a:cubicBezTo>
                      <a:cubicBezTo>
                        <a:pt x="13" y="36"/>
                        <a:pt x="14" y="35"/>
                        <a:pt x="14" y="33"/>
                      </a:cubicBezTo>
                      <a:cubicBezTo>
                        <a:pt x="14" y="9"/>
                        <a:pt x="14" y="9"/>
                        <a:pt x="14" y="9"/>
                      </a:cubicBezTo>
                      <a:cubicBezTo>
                        <a:pt x="24" y="6"/>
                        <a:pt x="24" y="6"/>
                        <a:pt x="24" y="6"/>
                      </a:cubicBezTo>
                      <a:cubicBezTo>
                        <a:pt x="26" y="6"/>
                        <a:pt x="27" y="4"/>
                        <a:pt x="27" y="3"/>
                      </a:cubicBezTo>
                      <a:close/>
                    </a:path>
                  </a:pathLst>
                </a:custGeom>
                <a:grpFill/>
                <a:ln w="9525">
                  <a:noFill/>
                  <a:round/>
                  <a:headEnd/>
                  <a:tailEnd/>
                </a:ln>
              </p:spPr>
              <p:txBody>
                <a:bodyPr anchor="ctr"/>
                <a:lstStyle/>
                <a:p>
                  <a:pPr algn="ctr"/>
                  <a:endParaRPr sz="2489">
                    <a:solidFill>
                      <a:schemeClr val="bg1"/>
                    </a:solidFill>
                  </a:endParaRPr>
                </a:p>
              </p:txBody>
            </p:sp>
          </p:grpSp>
        </p:grpSp>
        <p:sp>
          <p:nvSpPr>
            <p:cNvPr id="101" name="椭圆 100"/>
            <p:cNvSpPr/>
            <p:nvPr/>
          </p:nvSpPr>
          <p:spPr>
            <a:xfrm>
              <a:off x="5172438" y="2916437"/>
              <a:ext cx="1847124" cy="1847124"/>
            </a:xfrm>
            <a:prstGeom prst="ellipse">
              <a:avLst/>
            </a:prstGeom>
            <a:blipFill>
              <a:blip r:embed="rId2"/>
              <a:srcRect/>
              <a:stretch>
                <a:fillRect l="-25468" r="-251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endParaRPr>
            </a:p>
          </p:txBody>
        </p:sp>
      </p:grpSp>
      <p:sp>
        <p:nvSpPr>
          <p:cNvPr id="70"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31</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4414879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fltVal val="0"/>
                                          </p:val>
                                        </p:tav>
                                        <p:tav tm="100000">
                                          <p:val>
                                            <p:strVal val="#ppt_w"/>
                                          </p:val>
                                        </p:tav>
                                      </p:tavLst>
                                    </p:anim>
                                    <p:anim calcmode="lin" valueType="num">
                                      <p:cBhvr>
                                        <p:cTn id="8" dur="1000" fill="hold"/>
                                        <p:tgtEl>
                                          <p:spTgt spid="99"/>
                                        </p:tgtEl>
                                        <p:attrNameLst>
                                          <p:attrName>ppt_h</p:attrName>
                                        </p:attrNameLst>
                                      </p:cBhvr>
                                      <p:tavLst>
                                        <p:tav tm="0">
                                          <p:val>
                                            <p:fltVal val="0"/>
                                          </p:val>
                                        </p:tav>
                                        <p:tav tm="100000">
                                          <p:val>
                                            <p:strVal val="#ppt_h"/>
                                          </p:val>
                                        </p:tav>
                                      </p:tavLst>
                                    </p:anim>
                                    <p:anim calcmode="lin" valueType="num">
                                      <p:cBhvr>
                                        <p:cTn id="9" dur="1000" fill="hold"/>
                                        <p:tgtEl>
                                          <p:spTgt spid="99"/>
                                        </p:tgtEl>
                                        <p:attrNameLst>
                                          <p:attrName>style.rotation</p:attrName>
                                        </p:attrNameLst>
                                      </p:cBhvr>
                                      <p:tavLst>
                                        <p:tav tm="0">
                                          <p:val>
                                            <p:fltVal val="90"/>
                                          </p:val>
                                        </p:tav>
                                        <p:tav tm="100000">
                                          <p:val>
                                            <p:fltVal val="0"/>
                                          </p:val>
                                        </p:tav>
                                      </p:tavLst>
                                    </p:anim>
                                    <p:animEffect transition="in" filter="fade">
                                      <p:cBhvr>
                                        <p:cTn id="10" dur="1000"/>
                                        <p:tgtEl>
                                          <p:spTgt spid="99"/>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p:cTn id="14" dur="500" fill="hold"/>
                                        <p:tgtEl>
                                          <p:spTgt spid="81"/>
                                        </p:tgtEl>
                                        <p:attrNameLst>
                                          <p:attrName>ppt_w</p:attrName>
                                        </p:attrNameLst>
                                      </p:cBhvr>
                                      <p:tavLst>
                                        <p:tav tm="0">
                                          <p:val>
                                            <p:fltVal val="0"/>
                                          </p:val>
                                        </p:tav>
                                        <p:tav tm="100000">
                                          <p:val>
                                            <p:strVal val="#ppt_w"/>
                                          </p:val>
                                        </p:tav>
                                      </p:tavLst>
                                    </p:anim>
                                    <p:anim calcmode="lin" valueType="num">
                                      <p:cBhvr>
                                        <p:cTn id="15" dur="500" fill="hold"/>
                                        <p:tgtEl>
                                          <p:spTgt spid="81"/>
                                        </p:tgtEl>
                                        <p:attrNameLst>
                                          <p:attrName>ppt_h</p:attrName>
                                        </p:attrNameLst>
                                      </p:cBhvr>
                                      <p:tavLst>
                                        <p:tav tm="0">
                                          <p:val>
                                            <p:fltVal val="0"/>
                                          </p:val>
                                        </p:tav>
                                        <p:tav tm="100000">
                                          <p:val>
                                            <p:strVal val="#ppt_h"/>
                                          </p:val>
                                        </p:tav>
                                      </p:tavLst>
                                    </p:anim>
                                    <p:animEffect transition="in" filter="fade">
                                      <p:cBhvr>
                                        <p:cTn id="16" dur="500"/>
                                        <p:tgtEl>
                                          <p:spTgt spid="81"/>
                                        </p:tgtEl>
                                      </p:cBhvr>
                                    </p:animEffect>
                                  </p:childTnLst>
                                </p:cTn>
                              </p:par>
                              <p:par>
                                <p:cTn id="17" presetID="53" presetClass="entr" presetSubtype="16"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p:cTn id="19" dur="500" fill="hold"/>
                                        <p:tgtEl>
                                          <p:spTgt spid="84"/>
                                        </p:tgtEl>
                                        <p:attrNameLst>
                                          <p:attrName>ppt_w</p:attrName>
                                        </p:attrNameLst>
                                      </p:cBhvr>
                                      <p:tavLst>
                                        <p:tav tm="0">
                                          <p:val>
                                            <p:fltVal val="0"/>
                                          </p:val>
                                        </p:tav>
                                        <p:tav tm="100000">
                                          <p:val>
                                            <p:strVal val="#ppt_w"/>
                                          </p:val>
                                        </p:tav>
                                      </p:tavLst>
                                    </p:anim>
                                    <p:anim calcmode="lin" valueType="num">
                                      <p:cBhvr>
                                        <p:cTn id="20" dur="500" fill="hold"/>
                                        <p:tgtEl>
                                          <p:spTgt spid="84"/>
                                        </p:tgtEl>
                                        <p:attrNameLst>
                                          <p:attrName>ppt_h</p:attrName>
                                        </p:attrNameLst>
                                      </p:cBhvr>
                                      <p:tavLst>
                                        <p:tav tm="0">
                                          <p:val>
                                            <p:fltVal val="0"/>
                                          </p:val>
                                        </p:tav>
                                        <p:tav tm="100000">
                                          <p:val>
                                            <p:strVal val="#ppt_h"/>
                                          </p:val>
                                        </p:tav>
                                      </p:tavLst>
                                    </p:anim>
                                    <p:animEffect transition="in" filter="fade">
                                      <p:cBhvr>
                                        <p:cTn id="21" dur="500"/>
                                        <p:tgtEl>
                                          <p:spTgt spid="84"/>
                                        </p:tgtEl>
                                      </p:cBhvr>
                                    </p:animEffect>
                                  </p:childTnLst>
                                </p:cTn>
                              </p:par>
                              <p:par>
                                <p:cTn id="22" presetID="53" presetClass="entr" presetSubtype="16" fill="hold" nodeType="withEffect">
                                  <p:stCondLst>
                                    <p:cond delay="0"/>
                                  </p:stCondLst>
                                  <p:childTnLst>
                                    <p:set>
                                      <p:cBhvr>
                                        <p:cTn id="23" dur="1" fill="hold">
                                          <p:stCondLst>
                                            <p:cond delay="0"/>
                                          </p:stCondLst>
                                        </p:cTn>
                                        <p:tgtEl>
                                          <p:spTgt spid="87"/>
                                        </p:tgtEl>
                                        <p:attrNameLst>
                                          <p:attrName>style.visibility</p:attrName>
                                        </p:attrNameLst>
                                      </p:cBhvr>
                                      <p:to>
                                        <p:strVal val="visible"/>
                                      </p:to>
                                    </p:set>
                                    <p:anim calcmode="lin" valueType="num">
                                      <p:cBhvr>
                                        <p:cTn id="24" dur="500" fill="hold"/>
                                        <p:tgtEl>
                                          <p:spTgt spid="87"/>
                                        </p:tgtEl>
                                        <p:attrNameLst>
                                          <p:attrName>ppt_w</p:attrName>
                                        </p:attrNameLst>
                                      </p:cBhvr>
                                      <p:tavLst>
                                        <p:tav tm="0">
                                          <p:val>
                                            <p:fltVal val="0"/>
                                          </p:val>
                                        </p:tav>
                                        <p:tav tm="100000">
                                          <p:val>
                                            <p:strVal val="#ppt_w"/>
                                          </p:val>
                                        </p:tav>
                                      </p:tavLst>
                                    </p:anim>
                                    <p:anim calcmode="lin" valueType="num">
                                      <p:cBhvr>
                                        <p:cTn id="25" dur="500" fill="hold"/>
                                        <p:tgtEl>
                                          <p:spTgt spid="87"/>
                                        </p:tgtEl>
                                        <p:attrNameLst>
                                          <p:attrName>ppt_h</p:attrName>
                                        </p:attrNameLst>
                                      </p:cBhvr>
                                      <p:tavLst>
                                        <p:tav tm="0">
                                          <p:val>
                                            <p:fltVal val="0"/>
                                          </p:val>
                                        </p:tav>
                                        <p:tav tm="100000">
                                          <p:val>
                                            <p:strVal val="#ppt_h"/>
                                          </p:val>
                                        </p:tav>
                                      </p:tavLst>
                                    </p:anim>
                                    <p:animEffect transition="in" filter="fade">
                                      <p:cBhvr>
                                        <p:cTn id="26" dur="500"/>
                                        <p:tgtEl>
                                          <p:spTgt spid="87"/>
                                        </p:tgtEl>
                                      </p:cBhvr>
                                    </p:animEffect>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矩形 155"/>
          <p:cNvSpPr/>
          <p:nvPr/>
        </p:nvSpPr>
        <p:spPr>
          <a:xfrm>
            <a:off x="0" y="1388289"/>
            <a:ext cx="12192000" cy="4936313"/>
          </a:xfrm>
          <a:prstGeom prst="rect">
            <a:avLst/>
          </a:prstGeom>
          <a:solidFill>
            <a:srgbClr val="2727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0" y="71479"/>
            <a:ext cx="11894496" cy="954107"/>
          </a:xfrm>
          <a:prstGeom prst="rect">
            <a:avLst/>
          </a:prstGeom>
        </p:spPr>
        <p:txBody>
          <a:bodyPr wrap="square">
            <a:spAutoFit/>
            <a:scene3d>
              <a:camera prst="orthographicFront"/>
              <a:lightRig rig="threePt" dir="t"/>
            </a:scene3d>
            <a:sp3d contourW="12700"/>
          </a:bodyPr>
          <a:lstStyle/>
          <a:p>
            <a:r>
              <a:rPr lang="en-US" altLang="zh-TW" sz="2800" b="1" dirty="0">
                <a:latin typeface="+mj-lt"/>
                <a:cs typeface="Times New Roman" panose="02020603050405020304" pitchFamily="18" charset="0"/>
              </a:rPr>
              <a:t>2. How much functionality should be embedded in the product and how much in the cloud?</a:t>
            </a:r>
            <a:endParaRPr lang="zh-TW" altLang="en-US" sz="2800" b="1" dirty="0">
              <a:latin typeface="+mj-lt"/>
              <a:cs typeface="Times New Roman" panose="02020603050405020304" pitchFamily="18" charset="0"/>
            </a:endParaRPr>
          </a:p>
        </p:txBody>
      </p:sp>
      <p:grpSp>
        <p:nvGrpSpPr>
          <p:cNvPr id="90" name="组合 91"/>
          <p:cNvGrpSpPr/>
          <p:nvPr/>
        </p:nvGrpSpPr>
        <p:grpSpPr>
          <a:xfrm>
            <a:off x="235096" y="1447639"/>
            <a:ext cx="4147227" cy="2289328"/>
            <a:chOff x="1589601" y="2275181"/>
            <a:chExt cx="4147226" cy="2478368"/>
          </a:xfrm>
        </p:grpSpPr>
        <p:sp>
          <p:nvSpPr>
            <p:cNvPr id="91" name="文本框 90"/>
            <p:cNvSpPr txBox="1"/>
            <p:nvPr/>
          </p:nvSpPr>
          <p:spPr>
            <a:xfrm>
              <a:off x="2068051" y="2275181"/>
              <a:ext cx="3652684" cy="400110"/>
            </a:xfrm>
            <a:prstGeom prst="rect">
              <a:avLst/>
            </a:prstGeom>
            <a:noFill/>
          </p:spPr>
          <p:txBody>
            <a:bodyPr wrap="square" rtlCol="0">
              <a:spAutoFit/>
              <a:scene3d>
                <a:camera prst="orthographicFront"/>
                <a:lightRig rig="threePt" dir="t"/>
              </a:scene3d>
              <a:sp3d contourW="12700"/>
            </a:bodyPr>
            <a:lstStyle/>
            <a:p>
              <a:pPr algn="r"/>
              <a:r>
                <a:rPr lang="en-US" altLang="zh-CN" sz="2000" b="1" dirty="0">
                  <a:solidFill>
                    <a:schemeClr val="accent1"/>
                  </a:solidFill>
                  <a:latin typeface="+mj-lt"/>
                </a:rPr>
                <a:t>Location of product use</a:t>
              </a:r>
            </a:p>
          </p:txBody>
        </p:sp>
        <p:sp>
          <p:nvSpPr>
            <p:cNvPr id="92" name="文本框 91"/>
            <p:cNvSpPr txBox="1"/>
            <p:nvPr/>
          </p:nvSpPr>
          <p:spPr>
            <a:xfrm>
              <a:off x="1589601" y="2635021"/>
              <a:ext cx="4147226" cy="2118528"/>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dirty="0">
                  <a:solidFill>
                    <a:schemeClr val="bg1"/>
                  </a:solidFill>
                </a:rPr>
                <a:t>Companies that operate products in remote or hazardous locations can mitigate the associated dangers and costs by hosting functionality in the product cloud.</a:t>
              </a:r>
            </a:p>
          </p:txBody>
        </p:sp>
      </p:grpSp>
      <p:grpSp>
        <p:nvGrpSpPr>
          <p:cNvPr id="93" name="组合 94"/>
          <p:cNvGrpSpPr/>
          <p:nvPr/>
        </p:nvGrpSpPr>
        <p:grpSpPr>
          <a:xfrm>
            <a:off x="8056322" y="2524526"/>
            <a:ext cx="4340521" cy="2819919"/>
            <a:chOff x="1564973" y="2349127"/>
            <a:chExt cx="4340520" cy="2819916"/>
          </a:xfrm>
        </p:grpSpPr>
        <p:sp>
          <p:nvSpPr>
            <p:cNvPr id="94" name="文本框 93"/>
            <p:cNvSpPr txBox="1"/>
            <p:nvPr/>
          </p:nvSpPr>
          <p:spPr>
            <a:xfrm>
              <a:off x="1564973" y="2349127"/>
              <a:ext cx="3257445" cy="400110"/>
            </a:xfrm>
            <a:prstGeom prst="rect">
              <a:avLst/>
            </a:prstGeom>
            <a:noFill/>
          </p:spPr>
          <p:txBody>
            <a:bodyPr wrap="square" rtlCol="0">
              <a:spAutoFit/>
              <a:scene3d>
                <a:camera prst="orthographicFront"/>
                <a:lightRig rig="threePt" dir="t"/>
              </a:scene3d>
              <a:sp3d contourW="12700"/>
            </a:bodyPr>
            <a:lstStyle/>
            <a:p>
              <a:r>
                <a:rPr lang="en-US" altLang="zh-CN" sz="2000" b="1" dirty="0">
                  <a:solidFill>
                    <a:schemeClr val="accent1"/>
                  </a:solidFill>
                  <a:latin typeface="+mj-lt"/>
                </a:rPr>
                <a:t>Nature of user interface</a:t>
              </a:r>
            </a:p>
          </p:txBody>
        </p:sp>
        <p:sp>
          <p:nvSpPr>
            <p:cNvPr id="95" name="文本框 94"/>
            <p:cNvSpPr txBox="1"/>
            <p:nvPr/>
          </p:nvSpPr>
          <p:spPr>
            <a:xfrm>
              <a:off x="1589601" y="2635018"/>
              <a:ext cx="4315892" cy="2534025"/>
            </a:xfrm>
            <a:prstGeom prst="rect">
              <a:avLst/>
            </a:prstGeom>
            <a:noFill/>
          </p:spPr>
          <p:txBody>
            <a:bodyPr wrap="square" rtlCol="0">
              <a:spAutoFit/>
              <a:scene3d>
                <a:camera prst="orthographicFront"/>
                <a:lightRig rig="threePt" dir="t"/>
              </a:scene3d>
              <a:sp3d contourW="12700"/>
            </a:bodyPr>
            <a:lstStyle/>
            <a:p>
              <a:pPr>
                <a:lnSpc>
                  <a:spcPct val="150000"/>
                </a:lnSpc>
              </a:pPr>
              <a:r>
                <a:rPr lang="en-US" altLang="zh-CN" dirty="0">
                  <a:solidFill>
                    <a:schemeClr val="bg1"/>
                  </a:solidFill>
                </a:rPr>
                <a:t>The cloud offers the ability to deliver a much richer user experience and potentially to take advantage of an </a:t>
              </a:r>
              <a:r>
                <a:rPr lang="en-US" altLang="zh-CN" dirty="0" smtClean="0">
                  <a:solidFill>
                    <a:schemeClr val="bg1"/>
                  </a:solidFill>
                </a:rPr>
                <a:t>existing, familiar</a:t>
              </a:r>
              <a:r>
                <a:rPr lang="en-US" altLang="zh-CN" dirty="0">
                  <a:solidFill>
                    <a:schemeClr val="bg1"/>
                  </a:solidFill>
                </a:rPr>
                <a:t>, and robust user interface like a smartphone.</a:t>
              </a:r>
            </a:p>
            <a:p>
              <a:pPr>
                <a:lnSpc>
                  <a:spcPct val="150000"/>
                </a:lnSpc>
              </a:pPr>
              <a:endParaRPr lang="en-US" altLang="zh-CN" dirty="0">
                <a:solidFill>
                  <a:schemeClr val="bg1"/>
                </a:solidFill>
              </a:endParaRPr>
            </a:p>
          </p:txBody>
        </p:sp>
      </p:grpSp>
      <p:grpSp>
        <p:nvGrpSpPr>
          <p:cNvPr id="96" name="组合 97"/>
          <p:cNvGrpSpPr/>
          <p:nvPr/>
        </p:nvGrpSpPr>
        <p:grpSpPr>
          <a:xfrm>
            <a:off x="41629" y="3891059"/>
            <a:ext cx="4259509" cy="1970136"/>
            <a:chOff x="1600900" y="2449795"/>
            <a:chExt cx="2618994" cy="1970135"/>
          </a:xfrm>
        </p:grpSpPr>
        <p:sp>
          <p:nvSpPr>
            <p:cNvPr id="97" name="文本框 96"/>
            <p:cNvSpPr txBox="1"/>
            <p:nvPr/>
          </p:nvSpPr>
          <p:spPr>
            <a:xfrm>
              <a:off x="1600900" y="2449795"/>
              <a:ext cx="2618994" cy="707886"/>
            </a:xfrm>
            <a:prstGeom prst="rect">
              <a:avLst/>
            </a:prstGeom>
            <a:noFill/>
          </p:spPr>
          <p:txBody>
            <a:bodyPr wrap="square" rtlCol="0">
              <a:spAutoFit/>
              <a:scene3d>
                <a:camera prst="orthographicFront"/>
                <a:lightRig rig="threePt" dir="t"/>
              </a:scene3d>
              <a:sp3d contourW="12700"/>
            </a:bodyPr>
            <a:lstStyle/>
            <a:p>
              <a:pPr algn="r"/>
              <a:r>
                <a:rPr lang="en-US" altLang="zh-TW" sz="2000" b="1" dirty="0">
                  <a:solidFill>
                    <a:schemeClr val="accent1"/>
                  </a:solidFill>
                  <a:latin typeface="+mj-lt"/>
                  <a:cs typeface="Times New Roman" panose="02020603050405020304" pitchFamily="18" charset="0"/>
                </a:rPr>
                <a:t>Frequency of service or product upgrades</a:t>
              </a:r>
            </a:p>
          </p:txBody>
        </p:sp>
        <p:sp>
          <p:nvSpPr>
            <p:cNvPr id="98" name="文本框 97"/>
            <p:cNvSpPr txBox="1"/>
            <p:nvPr/>
          </p:nvSpPr>
          <p:spPr>
            <a:xfrm>
              <a:off x="1600900" y="3132399"/>
              <a:ext cx="2566578" cy="1287531"/>
            </a:xfrm>
            <a:prstGeom prst="rect">
              <a:avLst/>
            </a:prstGeom>
            <a:noFill/>
          </p:spPr>
          <p:txBody>
            <a:bodyPr wrap="square" rtlCol="0">
              <a:spAutoFit/>
              <a:scene3d>
                <a:camera prst="orthographicFront"/>
                <a:lightRig rig="threePt" dir="t"/>
              </a:scene3d>
              <a:sp3d contourW="12700"/>
            </a:bodyPr>
            <a:lstStyle/>
            <a:p>
              <a:pPr algn="r">
                <a:lnSpc>
                  <a:spcPct val="150000"/>
                </a:lnSpc>
              </a:pPr>
              <a:r>
                <a:rPr lang="en-US" altLang="zh-CN" dirty="0">
                  <a:solidFill>
                    <a:schemeClr val="bg1"/>
                  </a:solidFill>
                </a:rPr>
                <a:t>Cloud-based applications and interfaces allow companies to make product changes and upgrades easily and automatically.</a:t>
              </a:r>
            </a:p>
          </p:txBody>
        </p:sp>
      </p:grpSp>
      <p:grpSp>
        <p:nvGrpSpPr>
          <p:cNvPr id="99" name="组合 101"/>
          <p:cNvGrpSpPr/>
          <p:nvPr/>
        </p:nvGrpSpPr>
        <p:grpSpPr>
          <a:xfrm>
            <a:off x="4280787" y="1752966"/>
            <a:ext cx="3630424" cy="3816879"/>
            <a:chOff x="4280786" y="1929943"/>
            <a:chExt cx="3630424" cy="3816878"/>
          </a:xfrm>
        </p:grpSpPr>
        <p:grpSp>
          <p:nvGrpSpPr>
            <p:cNvPr id="100" name="isľiḓè"/>
            <p:cNvGrpSpPr/>
            <p:nvPr/>
          </p:nvGrpSpPr>
          <p:grpSpPr>
            <a:xfrm>
              <a:off x="4280786" y="1929943"/>
              <a:ext cx="3630424" cy="3816878"/>
              <a:chOff x="4261841" y="1937379"/>
              <a:chExt cx="3423875" cy="3599719"/>
            </a:xfrm>
          </p:grpSpPr>
          <p:grpSp>
            <p:nvGrpSpPr>
              <p:cNvPr id="102" name="íśḷiďe"/>
              <p:cNvGrpSpPr/>
              <p:nvPr/>
            </p:nvGrpSpPr>
            <p:grpSpPr>
              <a:xfrm>
                <a:off x="4261841" y="1937379"/>
                <a:ext cx="3423875" cy="3599719"/>
                <a:chOff x="3009124" y="1980394"/>
                <a:chExt cx="3135086" cy="3296098"/>
              </a:xfrm>
            </p:grpSpPr>
            <p:sp>
              <p:nvSpPr>
                <p:cNvPr id="150" name="ïšḷîḋé"/>
                <p:cNvSpPr>
                  <a:spLocks/>
                </p:cNvSpPr>
                <p:nvPr/>
              </p:nvSpPr>
              <p:spPr bwMode="auto">
                <a:xfrm>
                  <a:off x="3009124" y="2865913"/>
                  <a:ext cx="995934" cy="1732385"/>
                </a:xfrm>
                <a:custGeom>
                  <a:avLst/>
                  <a:gdLst/>
                  <a:ahLst/>
                  <a:cxnLst>
                    <a:cxn ang="0">
                      <a:pos x="167" y="466"/>
                    </a:cxn>
                    <a:cxn ang="0">
                      <a:pos x="21" y="289"/>
                    </a:cxn>
                    <a:cxn ang="0">
                      <a:pos x="268" y="0"/>
                    </a:cxn>
                    <a:cxn ang="0">
                      <a:pos x="143" y="251"/>
                    </a:cxn>
                    <a:cxn ang="0">
                      <a:pos x="167" y="466"/>
                    </a:cxn>
                  </a:cxnLst>
                  <a:rect l="0" t="0" r="r" b="b"/>
                  <a:pathLst>
                    <a:path w="268" h="466">
                      <a:moveTo>
                        <a:pt x="167" y="466"/>
                      </a:moveTo>
                      <a:cubicBezTo>
                        <a:pt x="167" y="466"/>
                        <a:pt x="37" y="425"/>
                        <a:pt x="21" y="289"/>
                      </a:cubicBezTo>
                      <a:cubicBezTo>
                        <a:pt x="0" y="124"/>
                        <a:pt x="268" y="0"/>
                        <a:pt x="268" y="0"/>
                      </a:cubicBezTo>
                      <a:cubicBezTo>
                        <a:pt x="268" y="0"/>
                        <a:pt x="158" y="137"/>
                        <a:pt x="143" y="251"/>
                      </a:cubicBezTo>
                      <a:cubicBezTo>
                        <a:pt x="127" y="376"/>
                        <a:pt x="167" y="466"/>
                        <a:pt x="167" y="466"/>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1" name="iṣļîḋê"/>
                <p:cNvSpPr>
                  <a:spLocks/>
                </p:cNvSpPr>
                <p:nvPr/>
              </p:nvSpPr>
              <p:spPr bwMode="auto">
                <a:xfrm>
                  <a:off x="3156409" y="2117437"/>
                  <a:ext cx="1795486" cy="1177179"/>
                </a:xfrm>
                <a:custGeom>
                  <a:avLst/>
                  <a:gdLst/>
                  <a:ahLst/>
                  <a:cxnLst>
                    <a:cxn ang="0">
                      <a:pos x="29" y="316"/>
                    </a:cxn>
                    <a:cxn ang="0">
                      <a:pos x="109" y="101"/>
                    </a:cxn>
                    <a:cxn ang="0">
                      <a:pos x="483" y="170"/>
                    </a:cxn>
                    <a:cxn ang="0">
                      <a:pos x="204" y="188"/>
                    </a:cxn>
                    <a:cxn ang="0">
                      <a:pos x="29" y="316"/>
                    </a:cxn>
                  </a:cxnLst>
                  <a:rect l="0" t="0" r="r" b="b"/>
                  <a:pathLst>
                    <a:path w="483" h="316">
                      <a:moveTo>
                        <a:pt x="29" y="316"/>
                      </a:moveTo>
                      <a:cubicBezTo>
                        <a:pt x="29" y="316"/>
                        <a:pt x="0" y="183"/>
                        <a:pt x="109" y="101"/>
                      </a:cubicBezTo>
                      <a:cubicBezTo>
                        <a:pt x="242" y="0"/>
                        <a:pt x="483" y="170"/>
                        <a:pt x="483" y="170"/>
                      </a:cubicBezTo>
                      <a:cubicBezTo>
                        <a:pt x="483" y="170"/>
                        <a:pt x="310" y="144"/>
                        <a:pt x="204" y="188"/>
                      </a:cubicBezTo>
                      <a:cubicBezTo>
                        <a:pt x="87" y="236"/>
                        <a:pt x="29" y="316"/>
                        <a:pt x="29" y="316"/>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2" name="îSľïḓe"/>
                <p:cNvSpPr>
                  <a:spLocks/>
                </p:cNvSpPr>
                <p:nvPr/>
              </p:nvSpPr>
              <p:spPr bwMode="auto">
                <a:xfrm>
                  <a:off x="4211960" y="1980394"/>
                  <a:ext cx="1409737" cy="1532089"/>
                </a:xfrm>
                <a:custGeom>
                  <a:avLst/>
                  <a:gdLst/>
                  <a:ahLst/>
                  <a:cxnLst>
                    <a:cxn ang="0">
                      <a:pos x="0" y="93"/>
                    </a:cxn>
                    <a:cxn ang="0">
                      <a:pos x="226" y="54"/>
                    </a:cxn>
                    <a:cxn ang="0">
                      <a:pos x="353" y="412"/>
                    </a:cxn>
                    <a:cxn ang="0">
                      <a:pos x="198" y="179"/>
                    </a:cxn>
                    <a:cxn ang="0">
                      <a:pos x="0" y="93"/>
                    </a:cxn>
                  </a:cxnLst>
                  <a:rect l="0" t="0" r="r" b="b"/>
                  <a:pathLst>
                    <a:path w="380" h="412">
                      <a:moveTo>
                        <a:pt x="0" y="93"/>
                      </a:moveTo>
                      <a:cubicBezTo>
                        <a:pt x="0" y="93"/>
                        <a:pt x="100" y="0"/>
                        <a:pt x="226" y="54"/>
                      </a:cubicBezTo>
                      <a:cubicBezTo>
                        <a:pt x="380" y="119"/>
                        <a:pt x="353" y="412"/>
                        <a:pt x="353" y="412"/>
                      </a:cubicBezTo>
                      <a:cubicBezTo>
                        <a:pt x="353" y="412"/>
                        <a:pt x="289" y="249"/>
                        <a:pt x="198" y="179"/>
                      </a:cubicBezTo>
                      <a:cubicBezTo>
                        <a:pt x="98" y="102"/>
                        <a:pt x="0" y="93"/>
                        <a:pt x="0" y="93"/>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3" name="îṩḻiḓé"/>
                <p:cNvSpPr>
                  <a:spLocks/>
                </p:cNvSpPr>
                <p:nvPr/>
              </p:nvSpPr>
              <p:spPr bwMode="auto">
                <a:xfrm>
                  <a:off x="5148276" y="2662103"/>
                  <a:ext cx="995934" cy="1732385"/>
                </a:xfrm>
                <a:custGeom>
                  <a:avLst/>
                  <a:gdLst/>
                  <a:ahLst/>
                  <a:cxnLst>
                    <a:cxn ang="0">
                      <a:pos x="101" y="0"/>
                    </a:cxn>
                    <a:cxn ang="0">
                      <a:pos x="247" y="177"/>
                    </a:cxn>
                    <a:cxn ang="0">
                      <a:pos x="0" y="466"/>
                    </a:cxn>
                    <a:cxn ang="0">
                      <a:pos x="125" y="215"/>
                    </a:cxn>
                    <a:cxn ang="0">
                      <a:pos x="101" y="0"/>
                    </a:cxn>
                  </a:cxnLst>
                  <a:rect l="0" t="0" r="r" b="b"/>
                  <a:pathLst>
                    <a:path w="268" h="466">
                      <a:moveTo>
                        <a:pt x="101" y="0"/>
                      </a:moveTo>
                      <a:cubicBezTo>
                        <a:pt x="101" y="0"/>
                        <a:pt x="231" y="41"/>
                        <a:pt x="247" y="177"/>
                      </a:cubicBezTo>
                      <a:cubicBezTo>
                        <a:pt x="268" y="342"/>
                        <a:pt x="0" y="466"/>
                        <a:pt x="0" y="466"/>
                      </a:cubicBezTo>
                      <a:cubicBezTo>
                        <a:pt x="0" y="466"/>
                        <a:pt x="110" y="329"/>
                        <a:pt x="125" y="215"/>
                      </a:cubicBezTo>
                      <a:cubicBezTo>
                        <a:pt x="141" y="90"/>
                        <a:pt x="101" y="0"/>
                        <a:pt x="101" y="0"/>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4" name="ïsḷïďê"/>
                <p:cNvSpPr>
                  <a:spLocks/>
                </p:cNvSpPr>
                <p:nvPr/>
              </p:nvSpPr>
              <p:spPr bwMode="auto">
                <a:xfrm>
                  <a:off x="4201439" y="3965783"/>
                  <a:ext cx="1791980" cy="1177179"/>
                </a:xfrm>
                <a:custGeom>
                  <a:avLst/>
                  <a:gdLst/>
                  <a:ahLst/>
                  <a:cxnLst>
                    <a:cxn ang="0">
                      <a:pos x="454" y="0"/>
                    </a:cxn>
                    <a:cxn ang="0">
                      <a:pos x="374" y="215"/>
                    </a:cxn>
                    <a:cxn ang="0">
                      <a:pos x="0" y="146"/>
                    </a:cxn>
                    <a:cxn ang="0">
                      <a:pos x="280" y="128"/>
                    </a:cxn>
                    <a:cxn ang="0">
                      <a:pos x="454" y="0"/>
                    </a:cxn>
                  </a:cxnLst>
                  <a:rect l="0" t="0" r="r" b="b"/>
                  <a:pathLst>
                    <a:path w="483" h="316">
                      <a:moveTo>
                        <a:pt x="454" y="0"/>
                      </a:moveTo>
                      <a:cubicBezTo>
                        <a:pt x="454" y="0"/>
                        <a:pt x="483" y="133"/>
                        <a:pt x="374" y="215"/>
                      </a:cubicBezTo>
                      <a:cubicBezTo>
                        <a:pt x="241" y="316"/>
                        <a:pt x="0" y="146"/>
                        <a:pt x="0" y="146"/>
                      </a:cubicBezTo>
                      <a:cubicBezTo>
                        <a:pt x="0" y="146"/>
                        <a:pt x="173" y="172"/>
                        <a:pt x="280" y="128"/>
                      </a:cubicBezTo>
                      <a:cubicBezTo>
                        <a:pt x="396" y="80"/>
                        <a:pt x="454" y="0"/>
                        <a:pt x="454" y="0"/>
                      </a:cubicBezTo>
                      <a:close/>
                    </a:path>
                  </a:pathLst>
                </a:custGeom>
                <a:solidFill>
                  <a:srgbClr val="C19C7A"/>
                </a:solidFill>
                <a:ln w="9525">
                  <a:noFill/>
                  <a:round/>
                  <a:headEnd/>
                  <a:tailEnd/>
                </a:ln>
              </p:spPr>
              <p:txBody>
                <a:bodyPr anchor="ctr"/>
                <a:lstStyle/>
                <a:p>
                  <a:pPr algn="ctr"/>
                  <a:endParaRPr sz="2489">
                    <a:solidFill>
                      <a:schemeClr val="bg1"/>
                    </a:solidFill>
                  </a:endParaRPr>
                </a:p>
              </p:txBody>
            </p:sp>
            <p:sp>
              <p:nvSpPr>
                <p:cNvPr id="155" name="iŝ1îḍe"/>
                <p:cNvSpPr>
                  <a:spLocks/>
                </p:cNvSpPr>
                <p:nvPr/>
              </p:nvSpPr>
              <p:spPr bwMode="auto">
                <a:xfrm>
                  <a:off x="3528131" y="3744403"/>
                  <a:ext cx="1409737" cy="1532089"/>
                </a:xfrm>
                <a:custGeom>
                  <a:avLst/>
                  <a:gdLst/>
                  <a:ahLst/>
                  <a:cxnLst>
                    <a:cxn ang="0">
                      <a:pos x="380" y="320"/>
                    </a:cxn>
                    <a:cxn ang="0">
                      <a:pos x="154" y="359"/>
                    </a:cxn>
                    <a:cxn ang="0">
                      <a:pos x="27" y="0"/>
                    </a:cxn>
                    <a:cxn ang="0">
                      <a:pos x="182" y="233"/>
                    </a:cxn>
                    <a:cxn ang="0">
                      <a:pos x="380" y="320"/>
                    </a:cxn>
                  </a:cxnLst>
                  <a:rect l="0" t="0" r="r" b="b"/>
                  <a:pathLst>
                    <a:path w="380" h="412">
                      <a:moveTo>
                        <a:pt x="380" y="320"/>
                      </a:moveTo>
                      <a:cubicBezTo>
                        <a:pt x="380" y="320"/>
                        <a:pt x="280" y="412"/>
                        <a:pt x="154" y="359"/>
                      </a:cubicBezTo>
                      <a:cubicBezTo>
                        <a:pt x="0" y="294"/>
                        <a:pt x="27" y="0"/>
                        <a:pt x="27" y="0"/>
                      </a:cubicBezTo>
                      <a:cubicBezTo>
                        <a:pt x="27" y="0"/>
                        <a:pt x="91" y="163"/>
                        <a:pt x="182" y="233"/>
                      </a:cubicBezTo>
                      <a:cubicBezTo>
                        <a:pt x="282" y="310"/>
                        <a:pt x="380" y="320"/>
                        <a:pt x="380" y="320"/>
                      </a:cubicBezTo>
                      <a:close/>
                    </a:path>
                  </a:pathLst>
                </a:custGeom>
                <a:solidFill>
                  <a:srgbClr val="C19C7A"/>
                </a:solidFill>
                <a:ln w="9525">
                  <a:noFill/>
                  <a:round/>
                  <a:headEnd/>
                  <a:tailEnd/>
                </a:ln>
              </p:spPr>
              <p:txBody>
                <a:bodyPr anchor="ctr"/>
                <a:lstStyle/>
                <a:p>
                  <a:pPr algn="ctr"/>
                  <a:endParaRPr sz="2489">
                    <a:solidFill>
                      <a:schemeClr val="bg1"/>
                    </a:solidFill>
                  </a:endParaRPr>
                </a:p>
              </p:txBody>
            </p:sp>
          </p:grpSp>
          <p:grpSp>
            <p:nvGrpSpPr>
              <p:cNvPr id="103" name="íṣḻîḓé"/>
              <p:cNvGrpSpPr/>
              <p:nvPr/>
            </p:nvGrpSpPr>
            <p:grpSpPr>
              <a:xfrm>
                <a:off x="4455030" y="3764798"/>
                <a:ext cx="280865" cy="432098"/>
                <a:chOff x="4235451" y="4579938"/>
                <a:chExt cx="123825" cy="190499"/>
              </a:xfrm>
              <a:solidFill>
                <a:schemeClr val="bg1"/>
              </a:solidFill>
            </p:grpSpPr>
            <p:sp>
              <p:nvSpPr>
                <p:cNvPr id="146" name="ïṡľïḍè"/>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headEnd/>
                  <a:tailEnd/>
                </a:ln>
              </p:spPr>
              <p:txBody>
                <a:bodyPr anchor="ctr"/>
                <a:lstStyle/>
                <a:p>
                  <a:pPr algn="ctr"/>
                  <a:endParaRPr sz="2489">
                    <a:solidFill>
                      <a:schemeClr val="bg1"/>
                    </a:solidFill>
                  </a:endParaRPr>
                </a:p>
              </p:txBody>
            </p:sp>
            <p:sp>
              <p:nvSpPr>
                <p:cNvPr id="147" name="iṥḷíḑe"/>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sz="2489">
                    <a:solidFill>
                      <a:schemeClr val="bg1"/>
                    </a:solidFill>
                  </a:endParaRPr>
                </a:p>
              </p:txBody>
            </p:sp>
            <p:sp>
              <p:nvSpPr>
                <p:cNvPr id="148" name="ïsliḋê"/>
                <p:cNvSpPr>
                  <a:spLocks/>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headEnd/>
                  <a:tailEnd/>
                </a:ln>
              </p:spPr>
              <p:txBody>
                <a:bodyPr anchor="ctr"/>
                <a:lstStyle/>
                <a:p>
                  <a:pPr algn="ctr"/>
                  <a:endParaRPr sz="2489">
                    <a:solidFill>
                      <a:schemeClr val="bg1"/>
                    </a:solidFill>
                  </a:endParaRPr>
                </a:p>
              </p:txBody>
            </p:sp>
            <p:sp>
              <p:nvSpPr>
                <p:cNvPr id="149" name="ïṣ1ïḓe"/>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4" name="iṩḷíḑè"/>
              <p:cNvGrpSpPr/>
              <p:nvPr/>
            </p:nvGrpSpPr>
            <p:grpSpPr>
              <a:xfrm>
                <a:off x="4891897" y="2526889"/>
                <a:ext cx="393274" cy="322756"/>
                <a:chOff x="2551113" y="4586288"/>
                <a:chExt cx="230188" cy="188912"/>
              </a:xfrm>
              <a:solidFill>
                <a:schemeClr val="bg1"/>
              </a:solidFill>
            </p:grpSpPr>
            <p:sp>
              <p:nvSpPr>
                <p:cNvPr id="138" name="ï$ḷïḑé"/>
                <p:cNvSpPr>
                  <a:spLocks/>
                </p:cNvSpPr>
                <p:nvPr/>
              </p:nvSpPr>
              <p:spPr bwMode="auto">
                <a:xfrm>
                  <a:off x="2732088" y="4678363"/>
                  <a:ext cx="20638" cy="19050"/>
                </a:xfrm>
                <a:prstGeom prst="ellipse">
                  <a:avLst/>
                </a:prstGeom>
                <a:grpFill/>
                <a:ln w="9525">
                  <a:noFill/>
                  <a:round/>
                  <a:headEnd/>
                  <a:tailEnd/>
                </a:ln>
              </p:spPr>
              <p:txBody>
                <a:bodyPr anchor="ctr"/>
                <a:lstStyle/>
                <a:p>
                  <a:pPr algn="ctr"/>
                  <a:endParaRPr sz="2489">
                    <a:solidFill>
                      <a:schemeClr val="bg1"/>
                    </a:solidFill>
                  </a:endParaRPr>
                </a:p>
              </p:txBody>
            </p:sp>
            <p:sp>
              <p:nvSpPr>
                <p:cNvPr id="139" name="ïsļíḓè"/>
                <p:cNvSpPr>
                  <a:spLocks/>
                </p:cNvSpPr>
                <p:nvPr/>
              </p:nvSpPr>
              <p:spPr bwMode="auto">
                <a:xfrm>
                  <a:off x="2697163" y="4679950"/>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sz="2489">
                    <a:solidFill>
                      <a:schemeClr val="bg1"/>
                    </a:solidFill>
                  </a:endParaRPr>
                </a:p>
              </p:txBody>
            </p:sp>
            <p:sp>
              <p:nvSpPr>
                <p:cNvPr id="140" name="îṧḻîdè"/>
                <p:cNvSpPr>
                  <a:spLocks/>
                </p:cNvSpPr>
                <p:nvPr/>
              </p:nvSpPr>
              <p:spPr bwMode="auto">
                <a:xfrm>
                  <a:off x="2565401" y="4678363"/>
                  <a:ext cx="20638" cy="19050"/>
                </a:xfrm>
                <a:prstGeom prst="ellipse">
                  <a:avLst/>
                </a:prstGeom>
                <a:grpFill/>
                <a:ln w="9525">
                  <a:noFill/>
                  <a:round/>
                  <a:headEnd/>
                  <a:tailEnd/>
                </a:ln>
              </p:spPr>
              <p:txBody>
                <a:bodyPr anchor="ctr"/>
                <a:lstStyle/>
                <a:p>
                  <a:pPr algn="ctr"/>
                  <a:endParaRPr sz="2489">
                    <a:solidFill>
                      <a:schemeClr val="bg1"/>
                    </a:solidFill>
                  </a:endParaRPr>
                </a:p>
              </p:txBody>
            </p:sp>
            <p:sp>
              <p:nvSpPr>
                <p:cNvPr id="141" name="iṩļîďé"/>
                <p:cNvSpPr>
                  <a:spLocks/>
                </p:cNvSpPr>
                <p:nvPr/>
              </p:nvSpPr>
              <p:spPr bwMode="auto">
                <a:xfrm>
                  <a:off x="2571751" y="4679950"/>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sz="2489">
                    <a:solidFill>
                      <a:schemeClr val="bg1"/>
                    </a:solidFill>
                  </a:endParaRPr>
                </a:p>
              </p:txBody>
            </p:sp>
            <p:sp>
              <p:nvSpPr>
                <p:cNvPr id="142" name="îšľiḓê"/>
                <p:cNvSpPr>
                  <a:spLocks/>
                </p:cNvSpPr>
                <p:nvPr/>
              </p:nvSpPr>
              <p:spPr bwMode="auto">
                <a:xfrm>
                  <a:off x="2649538" y="4692650"/>
                  <a:ext cx="19050" cy="22225"/>
                </a:xfrm>
                <a:prstGeom prst="ellipse">
                  <a:avLst/>
                </a:prstGeom>
                <a:grpFill/>
                <a:ln w="9525">
                  <a:noFill/>
                  <a:round/>
                  <a:headEnd/>
                  <a:tailEnd/>
                </a:ln>
              </p:spPr>
              <p:txBody>
                <a:bodyPr anchor="ctr"/>
                <a:lstStyle/>
                <a:p>
                  <a:pPr algn="ctr"/>
                  <a:endParaRPr sz="2489">
                    <a:solidFill>
                      <a:schemeClr val="bg1"/>
                    </a:solidFill>
                  </a:endParaRPr>
                </a:p>
              </p:txBody>
            </p:sp>
            <p:sp>
              <p:nvSpPr>
                <p:cNvPr id="143" name="ïSļíďe"/>
                <p:cNvSpPr>
                  <a:spLocks/>
                </p:cNvSpPr>
                <p:nvPr/>
              </p:nvSpPr>
              <p:spPr bwMode="auto">
                <a:xfrm>
                  <a:off x="2625726" y="4689475"/>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sz="2489">
                    <a:solidFill>
                      <a:schemeClr val="bg1"/>
                    </a:solidFill>
                  </a:endParaRPr>
                </a:p>
              </p:txBody>
            </p:sp>
            <p:sp>
              <p:nvSpPr>
                <p:cNvPr id="144" name="îṡḻiḑè"/>
                <p:cNvSpPr>
                  <a:spLocks/>
                </p:cNvSpPr>
                <p:nvPr/>
              </p:nvSpPr>
              <p:spPr bwMode="auto">
                <a:xfrm>
                  <a:off x="2660651" y="4586288"/>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sz="2489">
                    <a:solidFill>
                      <a:schemeClr val="bg1"/>
                    </a:solidFill>
                  </a:endParaRPr>
                </a:p>
              </p:txBody>
            </p:sp>
            <p:sp>
              <p:nvSpPr>
                <p:cNvPr id="145" name="îṩľïḑè"/>
                <p:cNvSpPr>
                  <a:spLocks/>
                </p:cNvSpPr>
                <p:nvPr/>
              </p:nvSpPr>
              <p:spPr bwMode="auto">
                <a:xfrm>
                  <a:off x="2551113" y="4625975"/>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sz="2489">
                    <a:solidFill>
                      <a:schemeClr val="bg1"/>
                    </a:solidFill>
                  </a:endParaRPr>
                </a:p>
              </p:txBody>
            </p:sp>
          </p:grpSp>
          <p:grpSp>
            <p:nvGrpSpPr>
              <p:cNvPr id="105" name="í$ḻïdê"/>
              <p:cNvGrpSpPr/>
              <p:nvPr/>
            </p:nvGrpSpPr>
            <p:grpSpPr>
              <a:xfrm>
                <a:off x="7180512" y="3359124"/>
                <a:ext cx="326488" cy="368338"/>
                <a:chOff x="5010151" y="4568825"/>
                <a:chExt cx="185737" cy="209550"/>
              </a:xfrm>
              <a:solidFill>
                <a:schemeClr val="bg1"/>
              </a:solidFill>
            </p:grpSpPr>
            <p:sp>
              <p:nvSpPr>
                <p:cNvPr id="129" name="ïśļïďe"/>
                <p:cNvSpPr>
                  <a:spLocks/>
                </p:cNvSpPr>
                <p:nvPr/>
              </p:nvSpPr>
              <p:spPr bwMode="auto">
                <a:xfrm>
                  <a:off x="5073651" y="4654550"/>
                  <a:ext cx="28575" cy="25400"/>
                </a:xfrm>
                <a:prstGeom prst="ellipse">
                  <a:avLst/>
                </a:prstGeom>
                <a:grpFill/>
                <a:ln w="9525">
                  <a:noFill/>
                  <a:round/>
                  <a:headEnd/>
                  <a:tailEnd/>
                </a:ln>
              </p:spPr>
              <p:txBody>
                <a:bodyPr anchor="ctr"/>
                <a:lstStyle/>
                <a:p>
                  <a:pPr algn="ctr"/>
                  <a:endParaRPr sz="2489">
                    <a:solidFill>
                      <a:schemeClr val="bg1"/>
                    </a:solidFill>
                  </a:endParaRPr>
                </a:p>
              </p:txBody>
            </p:sp>
            <p:sp>
              <p:nvSpPr>
                <p:cNvPr id="130" name="íślïḋé"/>
                <p:cNvSpPr>
                  <a:spLocks/>
                </p:cNvSpPr>
                <p:nvPr/>
              </p:nvSpPr>
              <p:spPr bwMode="auto">
                <a:xfrm>
                  <a:off x="5010151" y="4679950"/>
                  <a:ext cx="114300" cy="98425"/>
                </a:xfrm>
                <a:custGeom>
                  <a:avLst/>
                  <a:gdLst/>
                  <a:ahLst/>
                  <a:cxnLst>
                    <a:cxn ang="0">
                      <a:pos x="38" y="10"/>
                    </a:cxn>
                    <a:cxn ang="0">
                      <a:pos x="29" y="9"/>
                    </a:cxn>
                    <a:cxn ang="0">
                      <a:pos x="29" y="8"/>
                    </a:cxn>
                    <a:cxn ang="0">
                      <a:pos x="32" y="8"/>
                    </a:cxn>
                    <a:cxn ang="0">
                      <a:pos x="34" y="3"/>
                    </a:cxn>
                    <a:cxn ang="0">
                      <a:pos x="27" y="4"/>
                    </a:cxn>
                    <a:cxn ang="0">
                      <a:pos x="25" y="2"/>
                    </a:cxn>
                    <a:cxn ang="0">
                      <a:pos x="22" y="1"/>
                    </a:cxn>
                    <a:cxn ang="0">
                      <a:pos x="17" y="3"/>
                    </a:cxn>
                    <a:cxn ang="0">
                      <a:pos x="13" y="15"/>
                    </a:cxn>
                    <a:cxn ang="0">
                      <a:pos x="13" y="15"/>
                    </a:cxn>
                    <a:cxn ang="0">
                      <a:pos x="11" y="22"/>
                    </a:cxn>
                    <a:cxn ang="0">
                      <a:pos x="3" y="22"/>
                    </a:cxn>
                    <a:cxn ang="0">
                      <a:pos x="0" y="25"/>
                    </a:cxn>
                    <a:cxn ang="0">
                      <a:pos x="3" y="28"/>
                    </a:cxn>
                    <a:cxn ang="0">
                      <a:pos x="13" y="28"/>
                    </a:cxn>
                    <a:cxn ang="0">
                      <a:pos x="15" y="26"/>
                    </a:cxn>
                    <a:cxn ang="0">
                      <a:pos x="18" y="20"/>
                    </a:cxn>
                    <a:cxn ang="0">
                      <a:pos x="19" y="21"/>
                    </a:cxn>
                    <a:cxn ang="0">
                      <a:pos x="20" y="21"/>
                    </a:cxn>
                    <a:cxn ang="0">
                      <a:pos x="24" y="33"/>
                    </a:cxn>
                    <a:cxn ang="0">
                      <a:pos x="27" y="34"/>
                    </a:cxn>
                    <a:cxn ang="0">
                      <a:pos x="28" y="34"/>
                    </a:cxn>
                    <a:cxn ang="0">
                      <a:pos x="30" y="31"/>
                    </a:cxn>
                    <a:cxn ang="0">
                      <a:pos x="24" y="17"/>
                    </a:cxn>
                    <a:cxn ang="0">
                      <a:pos x="26" y="12"/>
                    </a:cxn>
                    <a:cxn ang="0">
                      <a:pos x="27" y="13"/>
                    </a:cxn>
                    <a:cxn ang="0">
                      <a:pos x="38" y="15"/>
                    </a:cxn>
                    <a:cxn ang="0">
                      <a:pos x="38" y="15"/>
                    </a:cxn>
                    <a:cxn ang="0">
                      <a:pos x="40" y="13"/>
                    </a:cxn>
                    <a:cxn ang="0">
                      <a:pos x="38" y="10"/>
                    </a:cxn>
                  </a:cxnLst>
                  <a:rect l="0" t="0" r="r" b="b"/>
                  <a:pathLst>
                    <a:path w="40" h="34">
                      <a:moveTo>
                        <a:pt x="38" y="10"/>
                      </a:moveTo>
                      <a:cubicBezTo>
                        <a:pt x="29" y="9"/>
                        <a:pt x="29" y="9"/>
                        <a:pt x="29" y="9"/>
                      </a:cubicBezTo>
                      <a:cubicBezTo>
                        <a:pt x="29" y="8"/>
                        <a:pt x="29" y="8"/>
                        <a:pt x="29" y="8"/>
                      </a:cubicBezTo>
                      <a:cubicBezTo>
                        <a:pt x="32" y="8"/>
                        <a:pt x="32" y="8"/>
                        <a:pt x="32" y="8"/>
                      </a:cubicBezTo>
                      <a:cubicBezTo>
                        <a:pt x="34" y="3"/>
                        <a:pt x="34" y="3"/>
                        <a:pt x="34" y="3"/>
                      </a:cubicBezTo>
                      <a:cubicBezTo>
                        <a:pt x="27" y="4"/>
                        <a:pt x="27" y="4"/>
                        <a:pt x="27" y="4"/>
                      </a:cubicBezTo>
                      <a:cubicBezTo>
                        <a:pt x="27" y="3"/>
                        <a:pt x="26" y="2"/>
                        <a:pt x="25" y="2"/>
                      </a:cubicBezTo>
                      <a:cubicBezTo>
                        <a:pt x="22" y="1"/>
                        <a:pt x="22" y="1"/>
                        <a:pt x="22" y="1"/>
                      </a:cubicBezTo>
                      <a:cubicBezTo>
                        <a:pt x="20" y="0"/>
                        <a:pt x="18" y="1"/>
                        <a:pt x="17" y="3"/>
                      </a:cubicBezTo>
                      <a:cubicBezTo>
                        <a:pt x="13" y="15"/>
                        <a:pt x="13" y="15"/>
                        <a:pt x="13" y="15"/>
                      </a:cubicBezTo>
                      <a:cubicBezTo>
                        <a:pt x="13" y="15"/>
                        <a:pt x="13" y="15"/>
                        <a:pt x="13" y="15"/>
                      </a:cubicBezTo>
                      <a:cubicBezTo>
                        <a:pt x="11" y="22"/>
                        <a:pt x="11" y="22"/>
                        <a:pt x="11" y="22"/>
                      </a:cubicBezTo>
                      <a:cubicBezTo>
                        <a:pt x="3" y="22"/>
                        <a:pt x="3" y="22"/>
                        <a:pt x="3" y="22"/>
                      </a:cubicBezTo>
                      <a:cubicBezTo>
                        <a:pt x="1" y="22"/>
                        <a:pt x="0" y="23"/>
                        <a:pt x="0" y="25"/>
                      </a:cubicBezTo>
                      <a:cubicBezTo>
                        <a:pt x="0" y="27"/>
                        <a:pt x="1" y="28"/>
                        <a:pt x="3" y="28"/>
                      </a:cubicBezTo>
                      <a:cubicBezTo>
                        <a:pt x="13" y="28"/>
                        <a:pt x="13" y="28"/>
                        <a:pt x="13" y="28"/>
                      </a:cubicBezTo>
                      <a:cubicBezTo>
                        <a:pt x="14" y="28"/>
                        <a:pt x="15" y="27"/>
                        <a:pt x="15" y="26"/>
                      </a:cubicBezTo>
                      <a:cubicBezTo>
                        <a:pt x="18" y="20"/>
                        <a:pt x="18" y="20"/>
                        <a:pt x="18" y="20"/>
                      </a:cubicBezTo>
                      <a:cubicBezTo>
                        <a:pt x="19" y="21"/>
                        <a:pt x="19" y="21"/>
                        <a:pt x="19" y="21"/>
                      </a:cubicBezTo>
                      <a:cubicBezTo>
                        <a:pt x="19" y="21"/>
                        <a:pt x="20" y="21"/>
                        <a:pt x="20" y="21"/>
                      </a:cubicBezTo>
                      <a:cubicBezTo>
                        <a:pt x="24" y="33"/>
                        <a:pt x="24" y="33"/>
                        <a:pt x="24" y="33"/>
                      </a:cubicBezTo>
                      <a:cubicBezTo>
                        <a:pt x="25" y="34"/>
                        <a:pt x="26" y="34"/>
                        <a:pt x="27" y="34"/>
                      </a:cubicBezTo>
                      <a:cubicBezTo>
                        <a:pt x="27" y="34"/>
                        <a:pt x="28" y="34"/>
                        <a:pt x="28" y="34"/>
                      </a:cubicBezTo>
                      <a:cubicBezTo>
                        <a:pt x="29" y="34"/>
                        <a:pt x="30" y="32"/>
                        <a:pt x="30" y="31"/>
                      </a:cubicBezTo>
                      <a:cubicBezTo>
                        <a:pt x="24" y="17"/>
                        <a:pt x="24" y="17"/>
                        <a:pt x="24" y="17"/>
                      </a:cubicBezTo>
                      <a:cubicBezTo>
                        <a:pt x="26" y="12"/>
                        <a:pt x="26" y="12"/>
                        <a:pt x="26" y="12"/>
                      </a:cubicBezTo>
                      <a:cubicBezTo>
                        <a:pt x="26" y="13"/>
                        <a:pt x="27" y="13"/>
                        <a:pt x="27" y="13"/>
                      </a:cubicBezTo>
                      <a:cubicBezTo>
                        <a:pt x="38" y="15"/>
                        <a:pt x="38" y="15"/>
                        <a:pt x="38" y="15"/>
                      </a:cubicBezTo>
                      <a:cubicBezTo>
                        <a:pt x="38" y="15"/>
                        <a:pt x="38" y="15"/>
                        <a:pt x="38" y="15"/>
                      </a:cubicBezTo>
                      <a:cubicBezTo>
                        <a:pt x="39" y="15"/>
                        <a:pt x="40" y="14"/>
                        <a:pt x="40" y="13"/>
                      </a:cubicBezTo>
                      <a:cubicBezTo>
                        <a:pt x="40" y="11"/>
                        <a:pt x="39" y="10"/>
                        <a:pt x="38" y="10"/>
                      </a:cubicBezTo>
                      <a:close/>
                    </a:path>
                  </a:pathLst>
                </a:custGeom>
                <a:grpFill/>
                <a:ln w="9525">
                  <a:noFill/>
                  <a:round/>
                  <a:headEnd/>
                  <a:tailEnd/>
                </a:ln>
              </p:spPr>
              <p:txBody>
                <a:bodyPr anchor="ctr"/>
                <a:lstStyle/>
                <a:p>
                  <a:pPr algn="ctr"/>
                  <a:endParaRPr sz="2489">
                    <a:solidFill>
                      <a:schemeClr val="bg1"/>
                    </a:solidFill>
                  </a:endParaRPr>
                </a:p>
              </p:txBody>
            </p:sp>
            <p:sp>
              <p:nvSpPr>
                <p:cNvPr id="131" name="iṣľïḍê"/>
                <p:cNvSpPr>
                  <a:spLocks/>
                </p:cNvSpPr>
                <p:nvPr/>
              </p:nvSpPr>
              <p:spPr bwMode="auto">
                <a:xfrm>
                  <a:off x="5119688" y="4689475"/>
                  <a:ext cx="11113" cy="14287"/>
                </a:xfrm>
                <a:custGeom>
                  <a:avLst/>
                  <a:gdLst/>
                  <a:ahLst/>
                  <a:cxnLst>
                    <a:cxn ang="0">
                      <a:pos x="2" y="0"/>
                    </a:cxn>
                    <a:cxn ang="0">
                      <a:pos x="0" y="5"/>
                    </a:cxn>
                    <a:cxn ang="0">
                      <a:pos x="2" y="5"/>
                    </a:cxn>
                    <a:cxn ang="0">
                      <a:pos x="4" y="2"/>
                    </a:cxn>
                    <a:cxn ang="0">
                      <a:pos x="2" y="0"/>
                    </a:cxn>
                  </a:cxnLst>
                  <a:rect l="0" t="0" r="r" b="b"/>
                  <a:pathLst>
                    <a:path w="4" h="5">
                      <a:moveTo>
                        <a:pt x="2" y="0"/>
                      </a:moveTo>
                      <a:cubicBezTo>
                        <a:pt x="0" y="5"/>
                        <a:pt x="0" y="5"/>
                        <a:pt x="0" y="5"/>
                      </a:cubicBezTo>
                      <a:cubicBezTo>
                        <a:pt x="2" y="5"/>
                        <a:pt x="2" y="5"/>
                        <a:pt x="2" y="5"/>
                      </a:cubicBezTo>
                      <a:cubicBezTo>
                        <a:pt x="3" y="5"/>
                        <a:pt x="4" y="4"/>
                        <a:pt x="4" y="2"/>
                      </a:cubicBezTo>
                      <a:cubicBezTo>
                        <a:pt x="4" y="1"/>
                        <a:pt x="3" y="0"/>
                        <a:pt x="2" y="0"/>
                      </a:cubicBezTo>
                      <a:close/>
                    </a:path>
                  </a:pathLst>
                </a:custGeom>
                <a:grpFill/>
                <a:ln w="9525">
                  <a:noFill/>
                  <a:round/>
                  <a:headEnd/>
                  <a:tailEnd/>
                </a:ln>
              </p:spPr>
              <p:txBody>
                <a:bodyPr anchor="ctr"/>
                <a:lstStyle/>
                <a:p>
                  <a:pPr algn="ctr"/>
                  <a:endParaRPr sz="2489">
                    <a:solidFill>
                      <a:schemeClr val="bg1"/>
                    </a:solidFill>
                  </a:endParaRPr>
                </a:p>
              </p:txBody>
            </p:sp>
            <p:sp>
              <p:nvSpPr>
                <p:cNvPr id="132" name="ïsḷïdé"/>
                <p:cNvSpPr>
                  <a:spLocks/>
                </p:cNvSpPr>
                <p:nvPr/>
              </p:nvSpPr>
              <p:spPr bwMode="auto">
                <a:xfrm>
                  <a:off x="5089526" y="4724400"/>
                  <a:ext cx="17463" cy="17462"/>
                </a:xfrm>
                <a:custGeom>
                  <a:avLst/>
                  <a:gdLst/>
                  <a:ahLst/>
                  <a:cxnLst>
                    <a:cxn ang="0">
                      <a:pos x="2" y="0"/>
                    </a:cxn>
                    <a:cxn ang="0">
                      <a:pos x="2" y="0"/>
                    </a:cxn>
                    <a:cxn ang="0">
                      <a:pos x="1" y="2"/>
                    </a:cxn>
                    <a:cxn ang="0">
                      <a:pos x="2" y="5"/>
                    </a:cxn>
                    <a:cxn ang="0">
                      <a:pos x="5" y="4"/>
                    </a:cxn>
                    <a:cxn ang="0">
                      <a:pos x="6" y="1"/>
                    </a:cxn>
                    <a:cxn ang="0">
                      <a:pos x="2" y="0"/>
                    </a:cxn>
                  </a:cxnLst>
                  <a:rect l="0" t="0" r="r" b="b"/>
                  <a:pathLst>
                    <a:path w="6" h="6">
                      <a:moveTo>
                        <a:pt x="2" y="0"/>
                      </a:moveTo>
                      <a:cubicBezTo>
                        <a:pt x="2" y="0"/>
                        <a:pt x="2" y="0"/>
                        <a:pt x="2" y="0"/>
                      </a:cubicBezTo>
                      <a:cubicBezTo>
                        <a:pt x="1" y="2"/>
                        <a:pt x="1" y="2"/>
                        <a:pt x="1" y="2"/>
                      </a:cubicBezTo>
                      <a:cubicBezTo>
                        <a:pt x="0" y="3"/>
                        <a:pt x="1" y="5"/>
                        <a:pt x="2" y="5"/>
                      </a:cubicBezTo>
                      <a:cubicBezTo>
                        <a:pt x="3" y="6"/>
                        <a:pt x="4" y="5"/>
                        <a:pt x="5" y="4"/>
                      </a:cubicBezTo>
                      <a:cubicBezTo>
                        <a:pt x="6" y="1"/>
                        <a:pt x="6" y="1"/>
                        <a:pt x="6" y="1"/>
                      </a:cubicBezTo>
                      <a:cubicBezTo>
                        <a:pt x="5" y="0"/>
                        <a:pt x="4" y="0"/>
                        <a:pt x="2" y="0"/>
                      </a:cubicBezTo>
                      <a:close/>
                    </a:path>
                  </a:pathLst>
                </a:custGeom>
                <a:grpFill/>
                <a:ln w="9525">
                  <a:noFill/>
                  <a:round/>
                  <a:headEnd/>
                  <a:tailEnd/>
                </a:ln>
              </p:spPr>
              <p:txBody>
                <a:bodyPr anchor="ctr"/>
                <a:lstStyle/>
                <a:p>
                  <a:pPr algn="ctr"/>
                  <a:endParaRPr sz="2489">
                    <a:solidFill>
                      <a:schemeClr val="bg1"/>
                    </a:solidFill>
                  </a:endParaRPr>
                </a:p>
              </p:txBody>
            </p:sp>
            <p:sp>
              <p:nvSpPr>
                <p:cNvPr id="133" name="íšḻidé"/>
                <p:cNvSpPr>
                  <a:spLocks/>
                </p:cNvSpPr>
                <p:nvPr/>
              </p:nvSpPr>
              <p:spPr bwMode="auto">
                <a:xfrm>
                  <a:off x="5110163" y="4678363"/>
                  <a:ext cx="17463" cy="7937"/>
                </a:xfrm>
                <a:custGeom>
                  <a:avLst/>
                  <a:gdLst/>
                  <a:ahLst/>
                  <a:cxnLst>
                    <a:cxn ang="0">
                      <a:pos x="5" y="3"/>
                    </a:cxn>
                    <a:cxn ang="0">
                      <a:pos x="5" y="1"/>
                    </a:cxn>
                    <a:cxn ang="0">
                      <a:pos x="2" y="0"/>
                    </a:cxn>
                    <a:cxn ang="0">
                      <a:pos x="1" y="1"/>
                    </a:cxn>
                    <a:cxn ang="0">
                      <a:pos x="1" y="1"/>
                    </a:cxn>
                    <a:cxn ang="0">
                      <a:pos x="1" y="2"/>
                    </a:cxn>
                    <a:cxn ang="0">
                      <a:pos x="4" y="3"/>
                    </a:cxn>
                    <a:cxn ang="0">
                      <a:pos x="5" y="3"/>
                    </a:cxn>
                  </a:cxnLst>
                  <a:rect l="0" t="0" r="r" b="b"/>
                  <a:pathLst>
                    <a:path w="6" h="3">
                      <a:moveTo>
                        <a:pt x="5" y="3"/>
                      </a:moveTo>
                      <a:cubicBezTo>
                        <a:pt x="6" y="2"/>
                        <a:pt x="5" y="2"/>
                        <a:pt x="5" y="1"/>
                      </a:cubicBezTo>
                      <a:cubicBezTo>
                        <a:pt x="2" y="0"/>
                        <a:pt x="2" y="0"/>
                        <a:pt x="2" y="0"/>
                      </a:cubicBezTo>
                      <a:cubicBezTo>
                        <a:pt x="1" y="0"/>
                        <a:pt x="1" y="0"/>
                        <a:pt x="1" y="1"/>
                      </a:cubicBezTo>
                      <a:cubicBezTo>
                        <a:pt x="1" y="1"/>
                        <a:pt x="1" y="1"/>
                        <a:pt x="1" y="1"/>
                      </a:cubicBezTo>
                      <a:cubicBezTo>
                        <a:pt x="0" y="1"/>
                        <a:pt x="1" y="2"/>
                        <a:pt x="1" y="2"/>
                      </a:cubicBezTo>
                      <a:cubicBezTo>
                        <a:pt x="4" y="3"/>
                        <a:pt x="4" y="3"/>
                        <a:pt x="4" y="3"/>
                      </a:cubicBezTo>
                      <a:cubicBezTo>
                        <a:pt x="5" y="3"/>
                        <a:pt x="5" y="3"/>
                        <a:pt x="5" y="3"/>
                      </a:cubicBezTo>
                      <a:close/>
                    </a:path>
                  </a:pathLst>
                </a:custGeom>
                <a:grpFill/>
                <a:ln w="9525">
                  <a:noFill/>
                  <a:round/>
                  <a:headEnd/>
                  <a:tailEnd/>
                </a:ln>
              </p:spPr>
              <p:txBody>
                <a:bodyPr anchor="ctr"/>
                <a:lstStyle/>
                <a:p>
                  <a:pPr algn="ctr"/>
                  <a:endParaRPr sz="2489">
                    <a:solidFill>
                      <a:schemeClr val="bg1"/>
                    </a:solidFill>
                  </a:endParaRPr>
                </a:p>
              </p:txBody>
            </p:sp>
            <p:sp>
              <p:nvSpPr>
                <p:cNvPr id="134" name="íṣľiḋè"/>
                <p:cNvSpPr>
                  <a:spLocks/>
                </p:cNvSpPr>
                <p:nvPr/>
              </p:nvSpPr>
              <p:spPr bwMode="auto">
                <a:xfrm>
                  <a:off x="5116513" y="4672013"/>
                  <a:ext cx="11113" cy="7937"/>
                </a:xfrm>
                <a:custGeom>
                  <a:avLst/>
                  <a:gdLst/>
                  <a:ahLst/>
                  <a:cxnLst>
                    <a:cxn ang="0">
                      <a:pos x="7" y="5"/>
                    </a:cxn>
                    <a:cxn ang="0">
                      <a:pos x="7" y="4"/>
                    </a:cxn>
                    <a:cxn ang="0">
                      <a:pos x="0" y="0"/>
                    </a:cxn>
                    <a:cxn ang="0">
                      <a:pos x="0" y="2"/>
                    </a:cxn>
                    <a:cxn ang="0">
                      <a:pos x="7" y="5"/>
                    </a:cxn>
                  </a:cxnLst>
                  <a:rect l="0" t="0" r="r" b="b"/>
                  <a:pathLst>
                    <a:path w="7" h="5">
                      <a:moveTo>
                        <a:pt x="7" y="5"/>
                      </a:moveTo>
                      <a:lnTo>
                        <a:pt x="7" y="4"/>
                      </a:lnTo>
                      <a:lnTo>
                        <a:pt x="0" y="0"/>
                      </a:lnTo>
                      <a:lnTo>
                        <a:pt x="0" y="2"/>
                      </a:lnTo>
                      <a:lnTo>
                        <a:pt x="7" y="5"/>
                      </a:lnTo>
                      <a:close/>
                    </a:path>
                  </a:pathLst>
                </a:custGeom>
                <a:grpFill/>
                <a:ln w="9525">
                  <a:noFill/>
                  <a:round/>
                  <a:headEnd/>
                  <a:tailEnd/>
                </a:ln>
              </p:spPr>
              <p:txBody>
                <a:bodyPr anchor="ctr"/>
                <a:lstStyle/>
                <a:p>
                  <a:pPr algn="ctr"/>
                  <a:endParaRPr sz="2489">
                    <a:solidFill>
                      <a:schemeClr val="bg1"/>
                    </a:solidFill>
                  </a:endParaRPr>
                </a:p>
              </p:txBody>
            </p:sp>
            <p:sp>
              <p:nvSpPr>
                <p:cNvPr id="135" name="i$1ídé"/>
                <p:cNvSpPr>
                  <a:spLocks/>
                </p:cNvSpPr>
                <p:nvPr/>
              </p:nvSpPr>
              <p:spPr bwMode="auto">
                <a:xfrm>
                  <a:off x="5084763" y="4568825"/>
                  <a:ext cx="111125" cy="109537"/>
                </a:xfrm>
                <a:custGeom>
                  <a:avLst/>
                  <a:gdLst/>
                  <a:ahLst/>
                  <a:cxnLst>
                    <a:cxn ang="0">
                      <a:pos x="20" y="38"/>
                    </a:cxn>
                    <a:cxn ang="0">
                      <a:pos x="13" y="37"/>
                    </a:cxn>
                    <a:cxn ang="0">
                      <a:pos x="4" y="12"/>
                    </a:cxn>
                    <a:cxn ang="0">
                      <a:pos x="21" y="0"/>
                    </a:cxn>
                    <a:cxn ang="0">
                      <a:pos x="28" y="2"/>
                    </a:cxn>
                    <a:cxn ang="0">
                      <a:pos x="37" y="12"/>
                    </a:cxn>
                    <a:cxn ang="0">
                      <a:pos x="37" y="26"/>
                    </a:cxn>
                    <a:cxn ang="0">
                      <a:pos x="20" y="38"/>
                    </a:cxn>
                    <a:cxn ang="0">
                      <a:pos x="21" y="4"/>
                    </a:cxn>
                    <a:cxn ang="0">
                      <a:pos x="8" y="14"/>
                    </a:cxn>
                    <a:cxn ang="0">
                      <a:pos x="15" y="33"/>
                    </a:cxn>
                    <a:cxn ang="0">
                      <a:pos x="20" y="34"/>
                    </a:cxn>
                    <a:cxn ang="0">
                      <a:pos x="33" y="24"/>
                    </a:cxn>
                    <a:cxn ang="0">
                      <a:pos x="34" y="13"/>
                    </a:cxn>
                    <a:cxn ang="0">
                      <a:pos x="26" y="5"/>
                    </a:cxn>
                    <a:cxn ang="0">
                      <a:pos x="21" y="4"/>
                    </a:cxn>
                  </a:cxnLst>
                  <a:rect l="0" t="0" r="r" b="b"/>
                  <a:pathLst>
                    <a:path w="39" h="38">
                      <a:moveTo>
                        <a:pt x="20" y="38"/>
                      </a:moveTo>
                      <a:cubicBezTo>
                        <a:pt x="18" y="38"/>
                        <a:pt x="15" y="37"/>
                        <a:pt x="13" y="37"/>
                      </a:cubicBezTo>
                      <a:cubicBezTo>
                        <a:pt x="4" y="33"/>
                        <a:pt x="0" y="22"/>
                        <a:pt x="4" y="12"/>
                      </a:cubicBezTo>
                      <a:cubicBezTo>
                        <a:pt x="7" y="5"/>
                        <a:pt x="14" y="0"/>
                        <a:pt x="21" y="0"/>
                      </a:cubicBezTo>
                      <a:cubicBezTo>
                        <a:pt x="24" y="0"/>
                        <a:pt x="26" y="1"/>
                        <a:pt x="28" y="2"/>
                      </a:cubicBezTo>
                      <a:cubicBezTo>
                        <a:pt x="32" y="3"/>
                        <a:pt x="36" y="7"/>
                        <a:pt x="37" y="12"/>
                      </a:cubicBezTo>
                      <a:cubicBezTo>
                        <a:pt x="39" y="16"/>
                        <a:pt x="39" y="21"/>
                        <a:pt x="37" y="26"/>
                      </a:cubicBezTo>
                      <a:cubicBezTo>
                        <a:pt x="34" y="33"/>
                        <a:pt x="27" y="38"/>
                        <a:pt x="20" y="38"/>
                      </a:cubicBezTo>
                      <a:close/>
                      <a:moveTo>
                        <a:pt x="21" y="4"/>
                      </a:moveTo>
                      <a:cubicBezTo>
                        <a:pt x="16" y="4"/>
                        <a:pt x="10" y="8"/>
                        <a:pt x="8" y="14"/>
                      </a:cubicBezTo>
                      <a:cubicBezTo>
                        <a:pt x="4" y="21"/>
                        <a:pt x="8" y="30"/>
                        <a:pt x="15" y="33"/>
                      </a:cubicBezTo>
                      <a:cubicBezTo>
                        <a:pt x="16" y="34"/>
                        <a:pt x="18" y="34"/>
                        <a:pt x="20" y="34"/>
                      </a:cubicBezTo>
                      <a:cubicBezTo>
                        <a:pt x="26" y="34"/>
                        <a:pt x="31" y="30"/>
                        <a:pt x="33" y="24"/>
                      </a:cubicBezTo>
                      <a:cubicBezTo>
                        <a:pt x="35" y="21"/>
                        <a:pt x="35" y="17"/>
                        <a:pt x="34" y="13"/>
                      </a:cubicBezTo>
                      <a:cubicBezTo>
                        <a:pt x="32" y="9"/>
                        <a:pt x="30" y="7"/>
                        <a:pt x="26" y="5"/>
                      </a:cubicBezTo>
                      <a:cubicBezTo>
                        <a:pt x="25" y="4"/>
                        <a:pt x="23" y="4"/>
                        <a:pt x="21" y="4"/>
                      </a:cubicBezTo>
                      <a:close/>
                    </a:path>
                  </a:pathLst>
                </a:custGeom>
                <a:grpFill/>
                <a:ln w="9525">
                  <a:noFill/>
                  <a:round/>
                  <a:headEnd/>
                  <a:tailEnd/>
                </a:ln>
              </p:spPr>
              <p:txBody>
                <a:bodyPr anchor="ctr"/>
                <a:lstStyle/>
                <a:p>
                  <a:pPr algn="ctr"/>
                  <a:endParaRPr sz="2489">
                    <a:solidFill>
                      <a:schemeClr val="bg1"/>
                    </a:solidFill>
                  </a:endParaRPr>
                </a:p>
              </p:txBody>
            </p:sp>
            <p:sp>
              <p:nvSpPr>
                <p:cNvPr id="136" name="ïṣ1idê"/>
                <p:cNvSpPr>
                  <a:spLocks/>
                </p:cNvSpPr>
                <p:nvPr/>
              </p:nvSpPr>
              <p:spPr bwMode="auto">
                <a:xfrm>
                  <a:off x="5103813" y="4605338"/>
                  <a:ext cx="52388" cy="58737"/>
                </a:xfrm>
                <a:custGeom>
                  <a:avLst/>
                  <a:gdLst/>
                  <a:ahLst/>
                  <a:cxnLst>
                    <a:cxn ang="0">
                      <a:pos x="13" y="20"/>
                    </a:cxn>
                    <a:cxn ang="0">
                      <a:pos x="8" y="19"/>
                    </a:cxn>
                    <a:cxn ang="0">
                      <a:pos x="2" y="11"/>
                    </a:cxn>
                    <a:cxn ang="0">
                      <a:pos x="2" y="1"/>
                    </a:cxn>
                    <a:cxn ang="0">
                      <a:pos x="4" y="1"/>
                    </a:cxn>
                    <a:cxn ang="0">
                      <a:pos x="4" y="2"/>
                    </a:cxn>
                    <a:cxn ang="0">
                      <a:pos x="4" y="11"/>
                    </a:cxn>
                    <a:cxn ang="0">
                      <a:pos x="9" y="16"/>
                    </a:cxn>
                    <a:cxn ang="0">
                      <a:pos x="16" y="16"/>
                    </a:cxn>
                    <a:cxn ang="0">
                      <a:pos x="17" y="17"/>
                    </a:cxn>
                    <a:cxn ang="0">
                      <a:pos x="16" y="19"/>
                    </a:cxn>
                    <a:cxn ang="0">
                      <a:pos x="13" y="20"/>
                    </a:cxn>
                  </a:cxnLst>
                  <a:rect l="0" t="0" r="r" b="b"/>
                  <a:pathLst>
                    <a:path w="18" h="20">
                      <a:moveTo>
                        <a:pt x="13" y="20"/>
                      </a:moveTo>
                      <a:cubicBezTo>
                        <a:pt x="11" y="20"/>
                        <a:pt x="10" y="19"/>
                        <a:pt x="8" y="19"/>
                      </a:cubicBezTo>
                      <a:cubicBezTo>
                        <a:pt x="5" y="17"/>
                        <a:pt x="3" y="15"/>
                        <a:pt x="2" y="11"/>
                      </a:cubicBezTo>
                      <a:cubicBezTo>
                        <a:pt x="0" y="8"/>
                        <a:pt x="0" y="5"/>
                        <a:pt x="2" y="1"/>
                      </a:cubicBezTo>
                      <a:cubicBezTo>
                        <a:pt x="2" y="1"/>
                        <a:pt x="3" y="0"/>
                        <a:pt x="4" y="1"/>
                      </a:cubicBezTo>
                      <a:cubicBezTo>
                        <a:pt x="4" y="1"/>
                        <a:pt x="5" y="2"/>
                        <a:pt x="4" y="2"/>
                      </a:cubicBezTo>
                      <a:cubicBezTo>
                        <a:pt x="3" y="5"/>
                        <a:pt x="3" y="8"/>
                        <a:pt x="4" y="11"/>
                      </a:cubicBezTo>
                      <a:cubicBezTo>
                        <a:pt x="5" y="13"/>
                        <a:pt x="7" y="15"/>
                        <a:pt x="9" y="16"/>
                      </a:cubicBezTo>
                      <a:cubicBezTo>
                        <a:pt x="11" y="17"/>
                        <a:pt x="14" y="17"/>
                        <a:pt x="16" y="16"/>
                      </a:cubicBezTo>
                      <a:cubicBezTo>
                        <a:pt x="16" y="16"/>
                        <a:pt x="17" y="17"/>
                        <a:pt x="17" y="17"/>
                      </a:cubicBezTo>
                      <a:cubicBezTo>
                        <a:pt x="18" y="18"/>
                        <a:pt x="17" y="19"/>
                        <a:pt x="16" y="19"/>
                      </a:cubicBezTo>
                      <a:cubicBezTo>
                        <a:pt x="15" y="19"/>
                        <a:pt x="14" y="20"/>
                        <a:pt x="13" y="20"/>
                      </a:cubicBezTo>
                      <a:close/>
                    </a:path>
                  </a:pathLst>
                </a:custGeom>
                <a:grpFill/>
                <a:ln w="9525">
                  <a:noFill/>
                  <a:round/>
                  <a:headEnd/>
                  <a:tailEnd/>
                </a:ln>
              </p:spPr>
              <p:txBody>
                <a:bodyPr anchor="ctr"/>
                <a:lstStyle/>
                <a:p>
                  <a:pPr algn="ctr"/>
                  <a:endParaRPr sz="2489">
                    <a:solidFill>
                      <a:schemeClr val="bg1"/>
                    </a:solidFill>
                  </a:endParaRPr>
                </a:p>
              </p:txBody>
            </p:sp>
            <p:sp>
              <p:nvSpPr>
                <p:cNvPr id="137" name="iŝḻîdè"/>
                <p:cNvSpPr>
                  <a:spLocks/>
                </p:cNvSpPr>
                <p:nvPr/>
              </p:nvSpPr>
              <p:spPr bwMode="auto">
                <a:xfrm>
                  <a:off x="5102226" y="4683125"/>
                  <a:ext cx="19050" cy="23812"/>
                </a:xfrm>
                <a:custGeom>
                  <a:avLst/>
                  <a:gdLst/>
                  <a:ahLst/>
                  <a:cxnLst>
                    <a:cxn ang="0">
                      <a:pos x="0" y="8"/>
                    </a:cxn>
                    <a:cxn ang="0">
                      <a:pos x="4" y="8"/>
                    </a:cxn>
                    <a:cxn ang="0">
                      <a:pos x="5" y="8"/>
                    </a:cxn>
                    <a:cxn ang="0">
                      <a:pos x="7" y="2"/>
                    </a:cxn>
                    <a:cxn ang="0">
                      <a:pos x="3" y="0"/>
                    </a:cxn>
                    <a:cxn ang="0">
                      <a:pos x="0" y="8"/>
                    </a:cxn>
                    <a:cxn ang="0">
                      <a:pos x="0" y="8"/>
                    </a:cxn>
                  </a:cxnLst>
                  <a:rect l="0" t="0" r="r" b="b"/>
                  <a:pathLst>
                    <a:path w="7" h="8">
                      <a:moveTo>
                        <a:pt x="0" y="8"/>
                      </a:moveTo>
                      <a:cubicBezTo>
                        <a:pt x="2" y="8"/>
                        <a:pt x="3" y="8"/>
                        <a:pt x="4" y="8"/>
                      </a:cubicBezTo>
                      <a:cubicBezTo>
                        <a:pt x="4" y="8"/>
                        <a:pt x="4" y="8"/>
                        <a:pt x="5" y="8"/>
                      </a:cubicBezTo>
                      <a:cubicBezTo>
                        <a:pt x="7" y="2"/>
                        <a:pt x="7" y="2"/>
                        <a:pt x="7" y="2"/>
                      </a:cubicBezTo>
                      <a:cubicBezTo>
                        <a:pt x="3" y="0"/>
                        <a:pt x="3" y="0"/>
                        <a:pt x="3" y="0"/>
                      </a:cubicBezTo>
                      <a:cubicBezTo>
                        <a:pt x="0" y="8"/>
                        <a:pt x="0" y="8"/>
                        <a:pt x="0" y="8"/>
                      </a:cubicBezTo>
                      <a:cubicBezTo>
                        <a:pt x="0" y="8"/>
                        <a:pt x="0" y="8"/>
                        <a:pt x="0" y="8"/>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6" name="ï$lïďè"/>
              <p:cNvGrpSpPr/>
              <p:nvPr/>
            </p:nvGrpSpPr>
            <p:grpSpPr>
              <a:xfrm>
                <a:off x="6753961" y="4617770"/>
                <a:ext cx="284332" cy="361339"/>
                <a:chOff x="3949701" y="4570413"/>
                <a:chExt cx="152400" cy="193675"/>
              </a:xfrm>
              <a:solidFill>
                <a:schemeClr val="bg1"/>
              </a:solidFill>
            </p:grpSpPr>
            <p:sp>
              <p:nvSpPr>
                <p:cNvPr id="123" name="îSlïḍe"/>
                <p:cNvSpPr>
                  <a:spLocks/>
                </p:cNvSpPr>
                <p:nvPr/>
              </p:nvSpPr>
              <p:spPr bwMode="auto">
                <a:xfrm>
                  <a:off x="4079876" y="4657725"/>
                  <a:ext cx="22225" cy="22225"/>
                </a:xfrm>
                <a:prstGeom prst="ellipse">
                  <a:avLst/>
                </a:prstGeom>
                <a:grpFill/>
                <a:ln w="9525">
                  <a:noFill/>
                  <a:round/>
                  <a:headEnd/>
                  <a:tailEnd/>
                </a:ln>
              </p:spPr>
              <p:txBody>
                <a:bodyPr anchor="ctr"/>
                <a:lstStyle/>
                <a:p>
                  <a:pPr algn="ctr"/>
                  <a:endParaRPr sz="2489">
                    <a:solidFill>
                      <a:schemeClr val="bg1"/>
                    </a:solidFill>
                  </a:endParaRPr>
                </a:p>
              </p:txBody>
            </p:sp>
            <p:sp>
              <p:nvSpPr>
                <p:cNvPr id="124" name="íślîḑé"/>
                <p:cNvSpPr>
                  <a:spLocks/>
                </p:cNvSpPr>
                <p:nvPr/>
              </p:nvSpPr>
              <p:spPr bwMode="auto">
                <a:xfrm>
                  <a:off x="4041776" y="466090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sz="2489">
                    <a:solidFill>
                      <a:schemeClr val="bg1"/>
                    </a:solidFill>
                  </a:endParaRPr>
                </a:p>
              </p:txBody>
            </p:sp>
            <p:sp>
              <p:nvSpPr>
                <p:cNvPr id="125" name="íSľïḑè"/>
                <p:cNvSpPr>
                  <a:spLocks/>
                </p:cNvSpPr>
                <p:nvPr/>
              </p:nvSpPr>
              <p:spPr bwMode="auto">
                <a:xfrm>
                  <a:off x="3987801" y="4675188"/>
                  <a:ext cx="25400" cy="22225"/>
                </a:xfrm>
                <a:prstGeom prst="ellipse">
                  <a:avLst/>
                </a:prstGeom>
                <a:grpFill/>
                <a:ln w="9525">
                  <a:noFill/>
                  <a:round/>
                  <a:headEnd/>
                  <a:tailEnd/>
                </a:ln>
              </p:spPr>
              <p:txBody>
                <a:bodyPr anchor="ctr"/>
                <a:lstStyle/>
                <a:p>
                  <a:pPr algn="ctr"/>
                  <a:endParaRPr sz="2489">
                    <a:solidFill>
                      <a:schemeClr val="bg1"/>
                    </a:solidFill>
                  </a:endParaRPr>
                </a:p>
              </p:txBody>
            </p:sp>
            <p:sp>
              <p:nvSpPr>
                <p:cNvPr id="126" name="îṡ1iďè"/>
                <p:cNvSpPr>
                  <a:spLocks/>
                </p:cNvSpPr>
                <p:nvPr/>
              </p:nvSpPr>
              <p:spPr bwMode="auto">
                <a:xfrm>
                  <a:off x="3963988" y="467201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sz="2489">
                    <a:solidFill>
                      <a:schemeClr val="bg1"/>
                    </a:solidFill>
                  </a:endParaRPr>
                </a:p>
              </p:txBody>
            </p:sp>
            <p:sp>
              <p:nvSpPr>
                <p:cNvPr id="127" name="î$ḷïdè"/>
                <p:cNvSpPr>
                  <a:spLocks/>
                </p:cNvSpPr>
                <p:nvPr/>
              </p:nvSpPr>
              <p:spPr bwMode="auto">
                <a:xfrm>
                  <a:off x="3949701" y="4570413"/>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sz="2489">
                    <a:solidFill>
                      <a:schemeClr val="bg1"/>
                    </a:solidFill>
                  </a:endParaRPr>
                </a:p>
              </p:txBody>
            </p:sp>
            <p:sp>
              <p:nvSpPr>
                <p:cNvPr id="128" name="îṧľïḍè"/>
                <p:cNvSpPr>
                  <a:spLocks/>
                </p:cNvSpPr>
                <p:nvPr/>
              </p:nvSpPr>
              <p:spPr bwMode="auto">
                <a:xfrm>
                  <a:off x="4033838" y="459422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7" name="íṧ1îḑè"/>
              <p:cNvGrpSpPr/>
              <p:nvPr/>
            </p:nvGrpSpPr>
            <p:grpSpPr>
              <a:xfrm>
                <a:off x="5412094" y="4886583"/>
                <a:ext cx="214207" cy="411414"/>
                <a:chOff x="4486276" y="4586288"/>
                <a:chExt cx="100012" cy="192087"/>
              </a:xfrm>
              <a:solidFill>
                <a:schemeClr val="bg1"/>
              </a:solidFill>
            </p:grpSpPr>
            <p:sp>
              <p:nvSpPr>
                <p:cNvPr id="120" name="iśḷïdê"/>
                <p:cNvSpPr>
                  <a:spLocks/>
                </p:cNvSpPr>
                <p:nvPr/>
              </p:nvSpPr>
              <p:spPr bwMode="auto">
                <a:xfrm>
                  <a:off x="4494213" y="4586288"/>
                  <a:ext cx="92075" cy="77787"/>
                </a:xfrm>
                <a:custGeom>
                  <a:avLst/>
                  <a:gdLst/>
                  <a:ahLst/>
                  <a:cxnLst>
                    <a:cxn ang="0">
                      <a:pos x="24" y="2"/>
                    </a:cxn>
                    <a:cxn ang="0">
                      <a:pos x="11" y="3"/>
                    </a:cxn>
                    <a:cxn ang="0">
                      <a:pos x="1" y="12"/>
                    </a:cxn>
                    <a:cxn ang="0">
                      <a:pos x="0" y="14"/>
                    </a:cxn>
                    <a:cxn ang="0">
                      <a:pos x="1" y="24"/>
                    </a:cxn>
                    <a:cxn ang="0">
                      <a:pos x="2" y="25"/>
                    </a:cxn>
                    <a:cxn ang="0">
                      <a:pos x="2" y="25"/>
                    </a:cxn>
                    <a:cxn ang="0">
                      <a:pos x="2" y="25"/>
                    </a:cxn>
                    <a:cxn ang="0">
                      <a:pos x="4" y="27"/>
                    </a:cxn>
                    <a:cxn ang="0">
                      <a:pos x="5" y="26"/>
                    </a:cxn>
                    <a:cxn ang="0">
                      <a:pos x="6" y="24"/>
                    </a:cxn>
                    <a:cxn ang="0">
                      <a:pos x="7" y="16"/>
                    </a:cxn>
                    <a:cxn ang="0">
                      <a:pos x="13" y="11"/>
                    </a:cxn>
                    <a:cxn ang="0">
                      <a:pos x="14" y="11"/>
                    </a:cxn>
                    <a:cxn ang="0">
                      <a:pos x="16" y="14"/>
                    </a:cxn>
                    <a:cxn ang="0">
                      <a:pos x="16" y="17"/>
                    </a:cxn>
                    <a:cxn ang="0">
                      <a:pos x="12" y="22"/>
                    </a:cxn>
                    <a:cxn ang="0">
                      <a:pos x="13" y="25"/>
                    </a:cxn>
                    <a:cxn ang="0">
                      <a:pos x="14" y="25"/>
                    </a:cxn>
                    <a:cxn ang="0">
                      <a:pos x="16" y="25"/>
                    </a:cxn>
                    <a:cxn ang="0">
                      <a:pos x="22" y="17"/>
                    </a:cxn>
                    <a:cxn ang="0">
                      <a:pos x="29" y="11"/>
                    </a:cxn>
                    <a:cxn ang="0">
                      <a:pos x="30" y="11"/>
                    </a:cxn>
                    <a:cxn ang="0">
                      <a:pos x="32" y="9"/>
                    </a:cxn>
                    <a:cxn ang="0">
                      <a:pos x="32" y="2"/>
                    </a:cxn>
                    <a:cxn ang="0">
                      <a:pos x="30" y="0"/>
                    </a:cxn>
                    <a:cxn ang="0">
                      <a:pos x="24" y="2"/>
                    </a:cxn>
                  </a:cxnLst>
                  <a:rect l="0" t="0" r="r" b="b"/>
                  <a:pathLst>
                    <a:path w="32" h="27">
                      <a:moveTo>
                        <a:pt x="24" y="2"/>
                      </a:moveTo>
                      <a:cubicBezTo>
                        <a:pt x="24" y="2"/>
                        <a:pt x="13" y="2"/>
                        <a:pt x="11" y="3"/>
                      </a:cubicBezTo>
                      <a:cubicBezTo>
                        <a:pt x="9" y="3"/>
                        <a:pt x="1" y="12"/>
                        <a:pt x="1" y="12"/>
                      </a:cubicBezTo>
                      <a:cubicBezTo>
                        <a:pt x="0" y="13"/>
                        <a:pt x="0" y="13"/>
                        <a:pt x="0" y="14"/>
                      </a:cubicBezTo>
                      <a:cubicBezTo>
                        <a:pt x="1" y="24"/>
                        <a:pt x="1" y="24"/>
                        <a:pt x="1" y="24"/>
                      </a:cubicBezTo>
                      <a:cubicBezTo>
                        <a:pt x="1" y="25"/>
                        <a:pt x="2" y="25"/>
                        <a:pt x="2" y="25"/>
                      </a:cubicBezTo>
                      <a:cubicBezTo>
                        <a:pt x="2" y="25"/>
                        <a:pt x="2" y="25"/>
                        <a:pt x="2" y="25"/>
                      </a:cubicBezTo>
                      <a:cubicBezTo>
                        <a:pt x="2" y="25"/>
                        <a:pt x="2" y="25"/>
                        <a:pt x="2" y="25"/>
                      </a:cubicBezTo>
                      <a:cubicBezTo>
                        <a:pt x="2" y="26"/>
                        <a:pt x="3" y="27"/>
                        <a:pt x="4" y="27"/>
                      </a:cubicBezTo>
                      <a:cubicBezTo>
                        <a:pt x="4" y="27"/>
                        <a:pt x="5" y="26"/>
                        <a:pt x="5" y="26"/>
                      </a:cubicBezTo>
                      <a:cubicBezTo>
                        <a:pt x="6" y="25"/>
                        <a:pt x="6" y="25"/>
                        <a:pt x="6" y="24"/>
                      </a:cubicBezTo>
                      <a:cubicBezTo>
                        <a:pt x="7" y="16"/>
                        <a:pt x="7" y="16"/>
                        <a:pt x="7" y="16"/>
                      </a:cubicBezTo>
                      <a:cubicBezTo>
                        <a:pt x="13" y="11"/>
                        <a:pt x="13" y="11"/>
                        <a:pt x="13" y="11"/>
                      </a:cubicBezTo>
                      <a:cubicBezTo>
                        <a:pt x="13" y="11"/>
                        <a:pt x="14" y="10"/>
                        <a:pt x="14" y="11"/>
                      </a:cubicBezTo>
                      <a:cubicBezTo>
                        <a:pt x="15" y="12"/>
                        <a:pt x="16" y="13"/>
                        <a:pt x="16" y="14"/>
                      </a:cubicBezTo>
                      <a:cubicBezTo>
                        <a:pt x="17" y="16"/>
                        <a:pt x="16" y="17"/>
                        <a:pt x="16" y="17"/>
                      </a:cubicBezTo>
                      <a:cubicBezTo>
                        <a:pt x="12" y="22"/>
                        <a:pt x="12" y="22"/>
                        <a:pt x="12" y="22"/>
                      </a:cubicBezTo>
                      <a:cubicBezTo>
                        <a:pt x="12" y="23"/>
                        <a:pt x="12" y="24"/>
                        <a:pt x="13" y="25"/>
                      </a:cubicBezTo>
                      <a:cubicBezTo>
                        <a:pt x="13" y="25"/>
                        <a:pt x="14" y="25"/>
                        <a:pt x="14" y="25"/>
                      </a:cubicBezTo>
                      <a:cubicBezTo>
                        <a:pt x="15" y="25"/>
                        <a:pt x="15" y="25"/>
                        <a:pt x="16" y="25"/>
                      </a:cubicBezTo>
                      <a:cubicBezTo>
                        <a:pt x="22" y="17"/>
                        <a:pt x="22" y="17"/>
                        <a:pt x="22" y="17"/>
                      </a:cubicBezTo>
                      <a:cubicBezTo>
                        <a:pt x="29" y="11"/>
                        <a:pt x="29" y="11"/>
                        <a:pt x="29" y="11"/>
                      </a:cubicBezTo>
                      <a:cubicBezTo>
                        <a:pt x="30" y="11"/>
                        <a:pt x="30" y="11"/>
                        <a:pt x="30" y="11"/>
                      </a:cubicBezTo>
                      <a:cubicBezTo>
                        <a:pt x="30" y="11"/>
                        <a:pt x="32" y="11"/>
                        <a:pt x="32" y="9"/>
                      </a:cubicBezTo>
                      <a:cubicBezTo>
                        <a:pt x="32" y="6"/>
                        <a:pt x="32" y="3"/>
                        <a:pt x="32" y="2"/>
                      </a:cubicBezTo>
                      <a:cubicBezTo>
                        <a:pt x="32" y="0"/>
                        <a:pt x="30" y="0"/>
                        <a:pt x="30" y="0"/>
                      </a:cubicBezTo>
                      <a:lnTo>
                        <a:pt x="24" y="2"/>
                      </a:lnTo>
                      <a:close/>
                    </a:path>
                  </a:pathLst>
                </a:custGeom>
                <a:grpFill/>
                <a:ln w="9525">
                  <a:noFill/>
                  <a:round/>
                  <a:headEnd/>
                  <a:tailEnd/>
                </a:ln>
              </p:spPr>
              <p:txBody>
                <a:bodyPr anchor="ctr"/>
                <a:lstStyle/>
                <a:p>
                  <a:pPr algn="ctr"/>
                  <a:endParaRPr sz="2489">
                    <a:solidFill>
                      <a:schemeClr val="bg1"/>
                    </a:solidFill>
                  </a:endParaRPr>
                </a:p>
              </p:txBody>
            </p:sp>
            <p:sp>
              <p:nvSpPr>
                <p:cNvPr id="121" name="í$1îḓe"/>
                <p:cNvSpPr>
                  <a:spLocks/>
                </p:cNvSpPr>
                <p:nvPr/>
              </p:nvSpPr>
              <p:spPr bwMode="auto">
                <a:xfrm>
                  <a:off x="4486276" y="4689475"/>
                  <a:ext cx="88900" cy="88900"/>
                </a:xfrm>
                <a:custGeom>
                  <a:avLst/>
                  <a:gdLst/>
                  <a:ahLst/>
                  <a:cxnLst>
                    <a:cxn ang="0">
                      <a:pos x="6" y="3"/>
                    </a:cxn>
                    <a:cxn ang="0">
                      <a:pos x="18" y="29"/>
                    </a:cxn>
                    <a:cxn ang="0">
                      <a:pos x="16" y="0"/>
                    </a:cxn>
                    <a:cxn ang="0">
                      <a:pos x="22" y="22"/>
                    </a:cxn>
                    <a:cxn ang="0">
                      <a:pos x="18" y="24"/>
                    </a:cxn>
                    <a:cxn ang="0">
                      <a:pos x="17" y="26"/>
                    </a:cxn>
                    <a:cxn ang="0">
                      <a:pos x="16" y="24"/>
                    </a:cxn>
                    <a:cxn ang="0">
                      <a:pos x="12" y="25"/>
                    </a:cxn>
                    <a:cxn ang="0">
                      <a:pos x="10" y="23"/>
                    </a:cxn>
                    <a:cxn ang="0">
                      <a:pos x="11" y="22"/>
                    </a:cxn>
                    <a:cxn ang="0">
                      <a:pos x="13" y="22"/>
                    </a:cxn>
                    <a:cxn ang="0">
                      <a:pos x="17" y="22"/>
                    </a:cxn>
                    <a:cxn ang="0">
                      <a:pos x="19" y="21"/>
                    </a:cxn>
                    <a:cxn ang="0">
                      <a:pos x="19" y="18"/>
                    </a:cxn>
                    <a:cxn ang="0">
                      <a:pos x="17" y="17"/>
                    </a:cxn>
                    <a:cxn ang="0">
                      <a:pos x="13" y="17"/>
                    </a:cxn>
                    <a:cxn ang="0">
                      <a:pos x="9" y="17"/>
                    </a:cxn>
                    <a:cxn ang="0">
                      <a:pos x="7" y="14"/>
                    </a:cxn>
                    <a:cxn ang="0">
                      <a:pos x="8" y="10"/>
                    </a:cxn>
                    <a:cxn ang="0">
                      <a:pos x="12" y="8"/>
                    </a:cxn>
                    <a:cxn ang="0">
                      <a:pos x="12" y="6"/>
                    </a:cxn>
                    <a:cxn ang="0">
                      <a:pos x="14" y="8"/>
                    </a:cxn>
                    <a:cxn ang="0">
                      <a:pos x="17" y="8"/>
                    </a:cxn>
                    <a:cxn ang="0">
                      <a:pos x="19" y="9"/>
                    </a:cxn>
                    <a:cxn ang="0">
                      <a:pos x="18" y="10"/>
                    </a:cxn>
                    <a:cxn ang="0">
                      <a:pos x="18" y="10"/>
                    </a:cxn>
                    <a:cxn ang="0">
                      <a:pos x="14" y="10"/>
                    </a:cxn>
                    <a:cxn ang="0">
                      <a:pos x="11" y="11"/>
                    </a:cxn>
                    <a:cxn ang="0">
                      <a:pos x="11" y="13"/>
                    </a:cxn>
                    <a:cxn ang="0">
                      <a:pos x="12" y="14"/>
                    </a:cxn>
                    <a:cxn ang="0">
                      <a:pos x="15" y="14"/>
                    </a:cxn>
                    <a:cxn ang="0">
                      <a:pos x="18" y="14"/>
                    </a:cxn>
                    <a:cxn ang="0">
                      <a:pos x="23" y="17"/>
                    </a:cxn>
                  </a:cxnLst>
                  <a:rect l="0" t="0" r="r" b="b"/>
                  <a:pathLst>
                    <a:path w="31" h="31">
                      <a:moveTo>
                        <a:pt x="16" y="0"/>
                      </a:moveTo>
                      <a:cubicBezTo>
                        <a:pt x="6" y="3"/>
                        <a:pt x="6" y="3"/>
                        <a:pt x="6" y="3"/>
                      </a:cubicBezTo>
                      <a:cubicBezTo>
                        <a:pt x="3" y="7"/>
                        <a:pt x="0" y="14"/>
                        <a:pt x="2" y="20"/>
                      </a:cubicBezTo>
                      <a:cubicBezTo>
                        <a:pt x="4" y="28"/>
                        <a:pt x="11" y="31"/>
                        <a:pt x="18" y="29"/>
                      </a:cubicBezTo>
                      <a:cubicBezTo>
                        <a:pt x="26" y="27"/>
                        <a:pt x="31" y="21"/>
                        <a:pt x="29" y="13"/>
                      </a:cubicBezTo>
                      <a:cubicBezTo>
                        <a:pt x="27" y="8"/>
                        <a:pt x="21" y="2"/>
                        <a:pt x="16" y="0"/>
                      </a:cubicBezTo>
                      <a:close/>
                      <a:moveTo>
                        <a:pt x="23" y="20"/>
                      </a:moveTo>
                      <a:cubicBezTo>
                        <a:pt x="23" y="20"/>
                        <a:pt x="22" y="21"/>
                        <a:pt x="22" y="22"/>
                      </a:cubicBezTo>
                      <a:cubicBezTo>
                        <a:pt x="21" y="22"/>
                        <a:pt x="20" y="23"/>
                        <a:pt x="20" y="23"/>
                      </a:cubicBezTo>
                      <a:cubicBezTo>
                        <a:pt x="19" y="23"/>
                        <a:pt x="18" y="24"/>
                        <a:pt x="18" y="24"/>
                      </a:cubicBezTo>
                      <a:cubicBezTo>
                        <a:pt x="18" y="25"/>
                        <a:pt x="18" y="25"/>
                        <a:pt x="18" y="25"/>
                      </a:cubicBezTo>
                      <a:cubicBezTo>
                        <a:pt x="18" y="26"/>
                        <a:pt x="18" y="26"/>
                        <a:pt x="17" y="26"/>
                      </a:cubicBezTo>
                      <a:cubicBezTo>
                        <a:pt x="17" y="26"/>
                        <a:pt x="16" y="26"/>
                        <a:pt x="16" y="26"/>
                      </a:cubicBezTo>
                      <a:cubicBezTo>
                        <a:pt x="16" y="24"/>
                        <a:pt x="16" y="24"/>
                        <a:pt x="16" y="24"/>
                      </a:cubicBezTo>
                      <a:cubicBezTo>
                        <a:pt x="15" y="25"/>
                        <a:pt x="15" y="25"/>
                        <a:pt x="14" y="25"/>
                      </a:cubicBezTo>
                      <a:cubicBezTo>
                        <a:pt x="14" y="25"/>
                        <a:pt x="13" y="25"/>
                        <a:pt x="12" y="25"/>
                      </a:cubicBezTo>
                      <a:cubicBezTo>
                        <a:pt x="11" y="25"/>
                        <a:pt x="11" y="24"/>
                        <a:pt x="10" y="24"/>
                      </a:cubicBezTo>
                      <a:cubicBezTo>
                        <a:pt x="10" y="24"/>
                        <a:pt x="10" y="24"/>
                        <a:pt x="10" y="23"/>
                      </a:cubicBezTo>
                      <a:cubicBezTo>
                        <a:pt x="10" y="23"/>
                        <a:pt x="10" y="23"/>
                        <a:pt x="10" y="22"/>
                      </a:cubicBezTo>
                      <a:cubicBezTo>
                        <a:pt x="10" y="22"/>
                        <a:pt x="10" y="22"/>
                        <a:pt x="11" y="22"/>
                      </a:cubicBezTo>
                      <a:cubicBezTo>
                        <a:pt x="11" y="22"/>
                        <a:pt x="11" y="22"/>
                        <a:pt x="12" y="22"/>
                      </a:cubicBezTo>
                      <a:cubicBezTo>
                        <a:pt x="12" y="22"/>
                        <a:pt x="12" y="22"/>
                        <a:pt x="13" y="22"/>
                      </a:cubicBezTo>
                      <a:cubicBezTo>
                        <a:pt x="13" y="22"/>
                        <a:pt x="14" y="22"/>
                        <a:pt x="15" y="22"/>
                      </a:cubicBezTo>
                      <a:cubicBezTo>
                        <a:pt x="15" y="22"/>
                        <a:pt x="16" y="22"/>
                        <a:pt x="17" y="22"/>
                      </a:cubicBezTo>
                      <a:cubicBezTo>
                        <a:pt x="17" y="22"/>
                        <a:pt x="17" y="21"/>
                        <a:pt x="18" y="21"/>
                      </a:cubicBezTo>
                      <a:cubicBezTo>
                        <a:pt x="18" y="21"/>
                        <a:pt x="18" y="21"/>
                        <a:pt x="19" y="21"/>
                      </a:cubicBezTo>
                      <a:cubicBezTo>
                        <a:pt x="19" y="20"/>
                        <a:pt x="19" y="20"/>
                        <a:pt x="19" y="20"/>
                      </a:cubicBezTo>
                      <a:cubicBezTo>
                        <a:pt x="19" y="19"/>
                        <a:pt x="19" y="19"/>
                        <a:pt x="19" y="18"/>
                      </a:cubicBezTo>
                      <a:cubicBezTo>
                        <a:pt x="19" y="18"/>
                        <a:pt x="19" y="18"/>
                        <a:pt x="19" y="18"/>
                      </a:cubicBezTo>
                      <a:cubicBezTo>
                        <a:pt x="18" y="17"/>
                        <a:pt x="18" y="17"/>
                        <a:pt x="17" y="17"/>
                      </a:cubicBezTo>
                      <a:cubicBezTo>
                        <a:pt x="16" y="17"/>
                        <a:pt x="15" y="17"/>
                        <a:pt x="15" y="17"/>
                      </a:cubicBezTo>
                      <a:cubicBezTo>
                        <a:pt x="14" y="17"/>
                        <a:pt x="13" y="17"/>
                        <a:pt x="13" y="17"/>
                      </a:cubicBezTo>
                      <a:cubicBezTo>
                        <a:pt x="12" y="17"/>
                        <a:pt x="11" y="17"/>
                        <a:pt x="11" y="17"/>
                      </a:cubicBezTo>
                      <a:cubicBezTo>
                        <a:pt x="10" y="17"/>
                        <a:pt x="10" y="17"/>
                        <a:pt x="9" y="17"/>
                      </a:cubicBezTo>
                      <a:cubicBezTo>
                        <a:pt x="9" y="16"/>
                        <a:pt x="8" y="16"/>
                        <a:pt x="8" y="16"/>
                      </a:cubicBezTo>
                      <a:cubicBezTo>
                        <a:pt x="8" y="15"/>
                        <a:pt x="7" y="15"/>
                        <a:pt x="7" y="14"/>
                      </a:cubicBezTo>
                      <a:cubicBezTo>
                        <a:pt x="7" y="13"/>
                        <a:pt x="7" y="13"/>
                        <a:pt x="7" y="12"/>
                      </a:cubicBezTo>
                      <a:cubicBezTo>
                        <a:pt x="8" y="11"/>
                        <a:pt x="8" y="11"/>
                        <a:pt x="8" y="10"/>
                      </a:cubicBezTo>
                      <a:cubicBezTo>
                        <a:pt x="9" y="10"/>
                        <a:pt x="9" y="9"/>
                        <a:pt x="10" y="9"/>
                      </a:cubicBezTo>
                      <a:cubicBezTo>
                        <a:pt x="11" y="9"/>
                        <a:pt x="11" y="9"/>
                        <a:pt x="12" y="8"/>
                      </a:cubicBezTo>
                      <a:cubicBezTo>
                        <a:pt x="11" y="7"/>
                        <a:pt x="11" y="7"/>
                        <a:pt x="11" y="7"/>
                      </a:cubicBezTo>
                      <a:cubicBezTo>
                        <a:pt x="11" y="6"/>
                        <a:pt x="11" y="6"/>
                        <a:pt x="12" y="6"/>
                      </a:cubicBezTo>
                      <a:cubicBezTo>
                        <a:pt x="13" y="5"/>
                        <a:pt x="13" y="6"/>
                        <a:pt x="13" y="6"/>
                      </a:cubicBezTo>
                      <a:cubicBezTo>
                        <a:pt x="14" y="8"/>
                        <a:pt x="14" y="8"/>
                        <a:pt x="14" y="8"/>
                      </a:cubicBezTo>
                      <a:cubicBezTo>
                        <a:pt x="14" y="8"/>
                        <a:pt x="15" y="8"/>
                        <a:pt x="15" y="8"/>
                      </a:cubicBezTo>
                      <a:cubicBezTo>
                        <a:pt x="16" y="7"/>
                        <a:pt x="17" y="8"/>
                        <a:pt x="17" y="8"/>
                      </a:cubicBezTo>
                      <a:cubicBezTo>
                        <a:pt x="18" y="8"/>
                        <a:pt x="18" y="8"/>
                        <a:pt x="19" y="8"/>
                      </a:cubicBezTo>
                      <a:cubicBezTo>
                        <a:pt x="19" y="8"/>
                        <a:pt x="19" y="9"/>
                        <a:pt x="19" y="9"/>
                      </a:cubicBezTo>
                      <a:cubicBezTo>
                        <a:pt x="19" y="9"/>
                        <a:pt x="19" y="10"/>
                        <a:pt x="19" y="10"/>
                      </a:cubicBezTo>
                      <a:cubicBezTo>
                        <a:pt x="19" y="10"/>
                        <a:pt x="19" y="10"/>
                        <a:pt x="18" y="10"/>
                      </a:cubicBezTo>
                      <a:cubicBezTo>
                        <a:pt x="18" y="10"/>
                        <a:pt x="18" y="10"/>
                        <a:pt x="18" y="10"/>
                      </a:cubicBezTo>
                      <a:cubicBezTo>
                        <a:pt x="18" y="10"/>
                        <a:pt x="18" y="10"/>
                        <a:pt x="18" y="10"/>
                      </a:cubicBezTo>
                      <a:cubicBezTo>
                        <a:pt x="17" y="10"/>
                        <a:pt x="17" y="10"/>
                        <a:pt x="16" y="10"/>
                      </a:cubicBezTo>
                      <a:cubicBezTo>
                        <a:pt x="15" y="10"/>
                        <a:pt x="15" y="10"/>
                        <a:pt x="14" y="10"/>
                      </a:cubicBezTo>
                      <a:cubicBezTo>
                        <a:pt x="13" y="11"/>
                        <a:pt x="13" y="11"/>
                        <a:pt x="12" y="11"/>
                      </a:cubicBezTo>
                      <a:cubicBezTo>
                        <a:pt x="12" y="11"/>
                        <a:pt x="12" y="11"/>
                        <a:pt x="11" y="11"/>
                      </a:cubicBezTo>
                      <a:cubicBezTo>
                        <a:pt x="11" y="12"/>
                        <a:pt x="11" y="12"/>
                        <a:pt x="11" y="12"/>
                      </a:cubicBezTo>
                      <a:cubicBezTo>
                        <a:pt x="11" y="13"/>
                        <a:pt x="11" y="13"/>
                        <a:pt x="11" y="13"/>
                      </a:cubicBezTo>
                      <a:cubicBezTo>
                        <a:pt x="11" y="13"/>
                        <a:pt x="11" y="14"/>
                        <a:pt x="11" y="14"/>
                      </a:cubicBezTo>
                      <a:cubicBezTo>
                        <a:pt x="11" y="14"/>
                        <a:pt x="12" y="14"/>
                        <a:pt x="12" y="14"/>
                      </a:cubicBezTo>
                      <a:cubicBezTo>
                        <a:pt x="13" y="14"/>
                        <a:pt x="13" y="14"/>
                        <a:pt x="13" y="14"/>
                      </a:cubicBezTo>
                      <a:cubicBezTo>
                        <a:pt x="14" y="14"/>
                        <a:pt x="14" y="14"/>
                        <a:pt x="15" y="14"/>
                      </a:cubicBezTo>
                      <a:cubicBezTo>
                        <a:pt x="15" y="14"/>
                        <a:pt x="16" y="14"/>
                        <a:pt x="17" y="14"/>
                      </a:cubicBezTo>
                      <a:cubicBezTo>
                        <a:pt x="17" y="14"/>
                        <a:pt x="18" y="14"/>
                        <a:pt x="18" y="14"/>
                      </a:cubicBezTo>
                      <a:cubicBezTo>
                        <a:pt x="20" y="14"/>
                        <a:pt x="20" y="15"/>
                        <a:pt x="21" y="15"/>
                      </a:cubicBezTo>
                      <a:cubicBezTo>
                        <a:pt x="22" y="16"/>
                        <a:pt x="22" y="16"/>
                        <a:pt x="23" y="17"/>
                      </a:cubicBezTo>
                      <a:cubicBezTo>
                        <a:pt x="23" y="18"/>
                        <a:pt x="23" y="19"/>
                        <a:pt x="23" y="20"/>
                      </a:cubicBezTo>
                      <a:close/>
                    </a:path>
                  </a:pathLst>
                </a:custGeom>
                <a:grpFill/>
                <a:ln w="9525">
                  <a:noFill/>
                  <a:round/>
                  <a:headEnd/>
                  <a:tailEnd/>
                </a:ln>
              </p:spPr>
              <p:txBody>
                <a:bodyPr anchor="ctr"/>
                <a:lstStyle/>
                <a:p>
                  <a:pPr algn="ctr"/>
                  <a:endParaRPr sz="2489">
                    <a:solidFill>
                      <a:schemeClr val="bg1"/>
                    </a:solidFill>
                  </a:endParaRPr>
                </a:p>
              </p:txBody>
            </p:sp>
            <p:sp>
              <p:nvSpPr>
                <p:cNvPr id="122" name="îs1îďê"/>
                <p:cNvSpPr>
                  <a:spLocks/>
                </p:cNvSpPr>
                <p:nvPr/>
              </p:nvSpPr>
              <p:spPr bwMode="auto">
                <a:xfrm>
                  <a:off x="4491038" y="4660900"/>
                  <a:ext cx="38100" cy="31750"/>
                </a:xfrm>
                <a:custGeom>
                  <a:avLst/>
                  <a:gdLst/>
                  <a:ahLst/>
                  <a:cxnLst>
                    <a:cxn ang="0">
                      <a:pos x="5" y="11"/>
                    </a:cxn>
                    <a:cxn ang="0">
                      <a:pos x="9" y="10"/>
                    </a:cxn>
                    <a:cxn ang="0">
                      <a:pos x="13" y="9"/>
                    </a:cxn>
                    <a:cxn ang="0">
                      <a:pos x="13" y="2"/>
                    </a:cxn>
                    <a:cxn ang="0">
                      <a:pos x="10" y="4"/>
                    </a:cxn>
                    <a:cxn ang="0">
                      <a:pos x="10" y="4"/>
                    </a:cxn>
                    <a:cxn ang="0">
                      <a:pos x="10" y="3"/>
                    </a:cxn>
                    <a:cxn ang="0">
                      <a:pos x="8" y="2"/>
                    </a:cxn>
                    <a:cxn ang="0">
                      <a:pos x="6" y="3"/>
                    </a:cxn>
                    <a:cxn ang="0">
                      <a:pos x="5" y="5"/>
                    </a:cxn>
                    <a:cxn ang="0">
                      <a:pos x="5" y="6"/>
                    </a:cxn>
                    <a:cxn ang="0">
                      <a:pos x="1" y="5"/>
                    </a:cxn>
                    <a:cxn ang="0">
                      <a:pos x="5" y="11"/>
                    </a:cxn>
                  </a:cxnLst>
                  <a:rect l="0" t="0" r="r" b="b"/>
                  <a:pathLst>
                    <a:path w="13" h="11">
                      <a:moveTo>
                        <a:pt x="5" y="11"/>
                      </a:moveTo>
                      <a:cubicBezTo>
                        <a:pt x="5" y="11"/>
                        <a:pt x="9" y="10"/>
                        <a:pt x="9" y="10"/>
                      </a:cubicBezTo>
                      <a:cubicBezTo>
                        <a:pt x="13" y="9"/>
                        <a:pt x="13" y="9"/>
                        <a:pt x="13" y="9"/>
                      </a:cubicBezTo>
                      <a:cubicBezTo>
                        <a:pt x="13" y="9"/>
                        <a:pt x="13" y="4"/>
                        <a:pt x="13" y="2"/>
                      </a:cubicBezTo>
                      <a:cubicBezTo>
                        <a:pt x="13" y="0"/>
                        <a:pt x="11" y="1"/>
                        <a:pt x="10" y="4"/>
                      </a:cubicBezTo>
                      <a:cubicBezTo>
                        <a:pt x="10" y="4"/>
                        <a:pt x="10" y="4"/>
                        <a:pt x="10" y="4"/>
                      </a:cubicBezTo>
                      <a:cubicBezTo>
                        <a:pt x="10" y="4"/>
                        <a:pt x="10" y="4"/>
                        <a:pt x="10" y="3"/>
                      </a:cubicBezTo>
                      <a:cubicBezTo>
                        <a:pt x="9" y="3"/>
                        <a:pt x="9" y="2"/>
                        <a:pt x="8" y="2"/>
                      </a:cubicBezTo>
                      <a:cubicBezTo>
                        <a:pt x="7" y="1"/>
                        <a:pt x="6" y="2"/>
                        <a:pt x="6" y="3"/>
                      </a:cubicBezTo>
                      <a:cubicBezTo>
                        <a:pt x="5" y="4"/>
                        <a:pt x="5" y="4"/>
                        <a:pt x="5" y="5"/>
                      </a:cubicBezTo>
                      <a:cubicBezTo>
                        <a:pt x="5" y="5"/>
                        <a:pt x="5" y="6"/>
                        <a:pt x="5" y="6"/>
                      </a:cubicBezTo>
                      <a:cubicBezTo>
                        <a:pt x="3" y="3"/>
                        <a:pt x="0" y="3"/>
                        <a:pt x="1" y="5"/>
                      </a:cubicBezTo>
                      <a:cubicBezTo>
                        <a:pt x="3" y="7"/>
                        <a:pt x="5" y="11"/>
                        <a:pt x="5" y="11"/>
                      </a:cubicBezTo>
                      <a:close/>
                    </a:path>
                  </a:pathLst>
                </a:custGeom>
                <a:grpFill/>
                <a:ln w="9525">
                  <a:noFill/>
                  <a:round/>
                  <a:headEnd/>
                  <a:tailEnd/>
                </a:ln>
              </p:spPr>
              <p:txBody>
                <a:bodyPr anchor="ctr"/>
                <a:lstStyle/>
                <a:p>
                  <a:pPr algn="ctr"/>
                  <a:endParaRPr sz="2489">
                    <a:solidFill>
                      <a:schemeClr val="bg1"/>
                    </a:solidFill>
                  </a:endParaRPr>
                </a:p>
              </p:txBody>
            </p:sp>
          </p:grpSp>
          <p:grpSp>
            <p:nvGrpSpPr>
              <p:cNvPr id="108" name="îşḻïḑè"/>
              <p:cNvGrpSpPr/>
              <p:nvPr/>
            </p:nvGrpSpPr>
            <p:grpSpPr>
              <a:xfrm>
                <a:off x="6344483" y="2277231"/>
                <a:ext cx="293195" cy="278027"/>
                <a:chOff x="5937251" y="4586288"/>
                <a:chExt cx="184150" cy="174624"/>
              </a:xfrm>
              <a:solidFill>
                <a:schemeClr val="bg1"/>
              </a:solidFill>
            </p:grpSpPr>
            <p:sp>
              <p:nvSpPr>
                <p:cNvPr id="109" name="íṩlïḍe"/>
                <p:cNvSpPr>
                  <a:spLocks/>
                </p:cNvSpPr>
                <p:nvPr/>
              </p:nvSpPr>
              <p:spPr bwMode="auto">
                <a:xfrm>
                  <a:off x="6054726" y="4597400"/>
                  <a:ext cx="52388" cy="53975"/>
                </a:xfrm>
                <a:custGeom>
                  <a:avLst/>
                  <a:gdLst/>
                  <a:ahLst/>
                  <a:cxnLst>
                    <a:cxn ang="0">
                      <a:pos x="18" y="18"/>
                    </a:cxn>
                    <a:cxn ang="0">
                      <a:pos x="0" y="0"/>
                    </a:cxn>
                    <a:cxn ang="0">
                      <a:pos x="0" y="0"/>
                    </a:cxn>
                    <a:cxn ang="0">
                      <a:pos x="0" y="19"/>
                    </a:cxn>
                    <a:cxn ang="0">
                      <a:pos x="18" y="19"/>
                    </a:cxn>
                    <a:cxn ang="0">
                      <a:pos x="18" y="18"/>
                    </a:cxn>
                  </a:cxnLst>
                  <a:rect l="0" t="0" r="r" b="b"/>
                  <a:pathLst>
                    <a:path w="18" h="19">
                      <a:moveTo>
                        <a:pt x="18" y="18"/>
                      </a:moveTo>
                      <a:cubicBezTo>
                        <a:pt x="18" y="8"/>
                        <a:pt x="10" y="0"/>
                        <a:pt x="0" y="0"/>
                      </a:cubicBezTo>
                      <a:cubicBezTo>
                        <a:pt x="0" y="0"/>
                        <a:pt x="0" y="0"/>
                        <a:pt x="0" y="0"/>
                      </a:cubicBezTo>
                      <a:cubicBezTo>
                        <a:pt x="0" y="19"/>
                        <a:pt x="0" y="19"/>
                        <a:pt x="0" y="19"/>
                      </a:cubicBezTo>
                      <a:cubicBezTo>
                        <a:pt x="18" y="19"/>
                        <a:pt x="18" y="19"/>
                        <a:pt x="18" y="19"/>
                      </a:cubicBezTo>
                      <a:cubicBezTo>
                        <a:pt x="18" y="19"/>
                        <a:pt x="18" y="18"/>
                        <a:pt x="18" y="18"/>
                      </a:cubicBezTo>
                      <a:close/>
                    </a:path>
                  </a:pathLst>
                </a:custGeom>
                <a:grpFill/>
                <a:ln w="9525">
                  <a:noFill/>
                  <a:round/>
                  <a:headEnd/>
                  <a:tailEnd/>
                </a:ln>
              </p:spPr>
              <p:txBody>
                <a:bodyPr anchor="ctr"/>
                <a:lstStyle/>
                <a:p>
                  <a:pPr algn="ctr"/>
                  <a:endParaRPr sz="2489">
                    <a:solidFill>
                      <a:schemeClr val="bg1"/>
                    </a:solidFill>
                  </a:endParaRPr>
                </a:p>
              </p:txBody>
            </p:sp>
            <p:sp>
              <p:nvSpPr>
                <p:cNvPr id="110" name="íṡlïḋê"/>
                <p:cNvSpPr>
                  <a:spLocks/>
                </p:cNvSpPr>
                <p:nvPr/>
              </p:nvSpPr>
              <p:spPr bwMode="auto">
                <a:xfrm>
                  <a:off x="6045201" y="4654550"/>
                  <a:ext cx="61913" cy="3175"/>
                </a:xfrm>
                <a:custGeom>
                  <a:avLst/>
                  <a:gdLst/>
                  <a:ahLst/>
                  <a:cxnLst>
                    <a:cxn ang="0">
                      <a:pos x="0" y="1"/>
                    </a:cxn>
                    <a:cxn ang="0">
                      <a:pos x="21" y="1"/>
                    </a:cxn>
                    <a:cxn ang="0">
                      <a:pos x="21" y="0"/>
                    </a:cxn>
                    <a:cxn ang="0">
                      <a:pos x="2" y="0"/>
                    </a:cxn>
                    <a:cxn ang="0">
                      <a:pos x="0" y="1"/>
                    </a:cxn>
                  </a:cxnLst>
                  <a:rect l="0" t="0" r="r" b="b"/>
                  <a:pathLst>
                    <a:path w="21" h="1">
                      <a:moveTo>
                        <a:pt x="0" y="1"/>
                      </a:moveTo>
                      <a:cubicBezTo>
                        <a:pt x="21" y="1"/>
                        <a:pt x="21" y="1"/>
                        <a:pt x="21" y="1"/>
                      </a:cubicBezTo>
                      <a:cubicBezTo>
                        <a:pt x="21" y="1"/>
                        <a:pt x="21" y="1"/>
                        <a:pt x="21"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1" name="iṩḷiďè"/>
                <p:cNvSpPr>
                  <a:spLocks/>
                </p:cNvSpPr>
                <p:nvPr/>
              </p:nvSpPr>
              <p:spPr bwMode="auto">
                <a:xfrm>
                  <a:off x="6037263" y="4664075"/>
                  <a:ext cx="69850" cy="1587"/>
                </a:xfrm>
                <a:custGeom>
                  <a:avLst/>
                  <a:gdLst/>
                  <a:ahLst/>
                  <a:cxnLst>
                    <a:cxn ang="0">
                      <a:pos x="0" y="1"/>
                    </a:cxn>
                    <a:cxn ang="0">
                      <a:pos x="23" y="1"/>
                    </a:cxn>
                    <a:cxn ang="0">
                      <a:pos x="24" y="0"/>
                    </a:cxn>
                    <a:cxn ang="0">
                      <a:pos x="2" y="0"/>
                    </a:cxn>
                    <a:cxn ang="0">
                      <a:pos x="0" y="1"/>
                    </a:cxn>
                  </a:cxnLst>
                  <a:rect l="0" t="0" r="r" b="b"/>
                  <a:pathLst>
                    <a:path w="24" h="1">
                      <a:moveTo>
                        <a:pt x="0" y="1"/>
                      </a:moveTo>
                      <a:cubicBezTo>
                        <a:pt x="23" y="1"/>
                        <a:pt x="23" y="1"/>
                        <a:pt x="23" y="1"/>
                      </a:cubicBezTo>
                      <a:cubicBezTo>
                        <a:pt x="23" y="1"/>
                        <a:pt x="24" y="0"/>
                        <a:pt x="24"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2" name="íṧlíḓé"/>
                <p:cNvSpPr>
                  <a:spLocks/>
                </p:cNvSpPr>
                <p:nvPr/>
              </p:nvSpPr>
              <p:spPr bwMode="auto">
                <a:xfrm>
                  <a:off x="6029326" y="4668838"/>
                  <a:ext cx="74613" cy="3175"/>
                </a:xfrm>
                <a:custGeom>
                  <a:avLst/>
                  <a:gdLst/>
                  <a:ahLst/>
                  <a:cxnLst>
                    <a:cxn ang="0">
                      <a:pos x="0" y="1"/>
                    </a:cxn>
                    <a:cxn ang="0">
                      <a:pos x="25" y="1"/>
                    </a:cxn>
                    <a:cxn ang="0">
                      <a:pos x="26" y="0"/>
                    </a:cxn>
                    <a:cxn ang="0">
                      <a:pos x="2" y="0"/>
                    </a:cxn>
                    <a:cxn ang="0">
                      <a:pos x="0" y="1"/>
                    </a:cxn>
                  </a:cxnLst>
                  <a:rect l="0" t="0" r="r" b="b"/>
                  <a:pathLst>
                    <a:path w="26" h="1">
                      <a:moveTo>
                        <a:pt x="0" y="1"/>
                      </a:moveTo>
                      <a:cubicBezTo>
                        <a:pt x="25" y="1"/>
                        <a:pt x="25" y="1"/>
                        <a:pt x="25" y="1"/>
                      </a:cubicBezTo>
                      <a:cubicBezTo>
                        <a:pt x="25" y="1"/>
                        <a:pt x="26" y="1"/>
                        <a:pt x="26"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3" name="íSľïḍê"/>
                <p:cNvSpPr>
                  <a:spLocks/>
                </p:cNvSpPr>
                <p:nvPr/>
              </p:nvSpPr>
              <p:spPr bwMode="auto">
                <a:xfrm>
                  <a:off x="6019801" y="4678363"/>
                  <a:ext cx="77788" cy="1587"/>
                </a:xfrm>
                <a:custGeom>
                  <a:avLst/>
                  <a:gdLst/>
                  <a:ahLst/>
                  <a:cxnLst>
                    <a:cxn ang="0">
                      <a:pos x="0" y="1"/>
                    </a:cxn>
                    <a:cxn ang="0">
                      <a:pos x="27" y="1"/>
                    </a:cxn>
                    <a:cxn ang="0">
                      <a:pos x="27" y="0"/>
                    </a:cxn>
                    <a:cxn ang="0">
                      <a:pos x="2" y="0"/>
                    </a:cxn>
                    <a:cxn ang="0">
                      <a:pos x="0" y="1"/>
                    </a:cxn>
                  </a:cxnLst>
                  <a:rect l="0" t="0" r="r" b="b"/>
                  <a:pathLst>
                    <a:path w="27" h="1">
                      <a:moveTo>
                        <a:pt x="0" y="1"/>
                      </a:moveTo>
                      <a:cubicBezTo>
                        <a:pt x="27" y="1"/>
                        <a:pt x="27" y="1"/>
                        <a:pt x="27" y="1"/>
                      </a:cubicBezTo>
                      <a:cubicBezTo>
                        <a:pt x="27" y="1"/>
                        <a:pt x="27" y="0"/>
                        <a:pt x="27" y="0"/>
                      </a:cubicBezTo>
                      <a:cubicBezTo>
                        <a:pt x="2" y="0"/>
                        <a:pt x="2" y="0"/>
                        <a:pt x="2" y="0"/>
                      </a:cubicBezTo>
                      <a:lnTo>
                        <a:pt x="0" y="1"/>
                      </a:lnTo>
                      <a:close/>
                    </a:path>
                  </a:pathLst>
                </a:custGeom>
                <a:grpFill/>
                <a:ln w="9525">
                  <a:noFill/>
                  <a:round/>
                  <a:headEnd/>
                  <a:tailEnd/>
                </a:ln>
              </p:spPr>
              <p:txBody>
                <a:bodyPr anchor="ctr"/>
                <a:lstStyle/>
                <a:p>
                  <a:pPr algn="ctr"/>
                  <a:endParaRPr sz="2489">
                    <a:solidFill>
                      <a:schemeClr val="bg1"/>
                    </a:solidFill>
                  </a:endParaRPr>
                </a:p>
              </p:txBody>
            </p:sp>
            <p:sp>
              <p:nvSpPr>
                <p:cNvPr id="114" name="íṧḻîḑê"/>
                <p:cNvSpPr>
                  <a:spLocks/>
                </p:cNvSpPr>
                <p:nvPr/>
              </p:nvSpPr>
              <p:spPr bwMode="auto">
                <a:xfrm>
                  <a:off x="6022976" y="4692650"/>
                  <a:ext cx="63500" cy="3175"/>
                </a:xfrm>
                <a:custGeom>
                  <a:avLst/>
                  <a:gdLst/>
                  <a:ahLst/>
                  <a:cxnLst>
                    <a:cxn ang="0">
                      <a:pos x="22" y="0"/>
                    </a:cxn>
                    <a:cxn ang="0">
                      <a:pos x="0" y="0"/>
                    </a:cxn>
                    <a:cxn ang="0">
                      <a:pos x="2" y="1"/>
                    </a:cxn>
                    <a:cxn ang="0">
                      <a:pos x="20" y="1"/>
                    </a:cxn>
                    <a:cxn ang="0">
                      <a:pos x="22" y="0"/>
                    </a:cxn>
                  </a:cxnLst>
                  <a:rect l="0" t="0" r="r" b="b"/>
                  <a:pathLst>
                    <a:path w="22" h="1">
                      <a:moveTo>
                        <a:pt x="22" y="0"/>
                      </a:moveTo>
                      <a:cubicBezTo>
                        <a:pt x="0" y="0"/>
                        <a:pt x="0" y="0"/>
                        <a:pt x="0" y="0"/>
                      </a:cubicBezTo>
                      <a:cubicBezTo>
                        <a:pt x="1" y="0"/>
                        <a:pt x="1" y="1"/>
                        <a:pt x="2" y="1"/>
                      </a:cubicBezTo>
                      <a:cubicBezTo>
                        <a:pt x="20" y="1"/>
                        <a:pt x="20" y="1"/>
                        <a:pt x="20" y="1"/>
                      </a:cubicBezTo>
                      <a:cubicBezTo>
                        <a:pt x="21" y="1"/>
                        <a:pt x="21" y="0"/>
                        <a:pt x="22" y="0"/>
                      </a:cubicBezTo>
                      <a:close/>
                    </a:path>
                  </a:pathLst>
                </a:custGeom>
                <a:grpFill/>
                <a:ln w="9525">
                  <a:noFill/>
                  <a:round/>
                  <a:headEnd/>
                  <a:tailEnd/>
                </a:ln>
              </p:spPr>
              <p:txBody>
                <a:bodyPr anchor="ctr"/>
                <a:lstStyle/>
                <a:p>
                  <a:pPr algn="ctr"/>
                  <a:endParaRPr sz="2489">
                    <a:solidFill>
                      <a:schemeClr val="bg1"/>
                    </a:solidFill>
                  </a:endParaRPr>
                </a:p>
              </p:txBody>
            </p:sp>
            <p:sp>
              <p:nvSpPr>
                <p:cNvPr id="115" name="i$ḻîḓé"/>
                <p:cNvSpPr>
                  <a:spLocks/>
                </p:cNvSpPr>
                <p:nvPr/>
              </p:nvSpPr>
              <p:spPr bwMode="auto">
                <a:xfrm>
                  <a:off x="6016626" y="4683125"/>
                  <a:ext cx="74613" cy="6350"/>
                </a:xfrm>
                <a:custGeom>
                  <a:avLst/>
                  <a:gdLst/>
                  <a:ahLst/>
                  <a:cxnLst>
                    <a:cxn ang="0">
                      <a:pos x="0" y="0"/>
                    </a:cxn>
                    <a:cxn ang="0">
                      <a:pos x="1" y="2"/>
                    </a:cxn>
                    <a:cxn ang="0">
                      <a:pos x="25" y="2"/>
                    </a:cxn>
                    <a:cxn ang="0">
                      <a:pos x="26" y="0"/>
                    </a:cxn>
                    <a:cxn ang="0">
                      <a:pos x="0" y="0"/>
                    </a:cxn>
                  </a:cxnLst>
                  <a:rect l="0" t="0" r="r" b="b"/>
                  <a:pathLst>
                    <a:path w="26" h="2">
                      <a:moveTo>
                        <a:pt x="0" y="0"/>
                      </a:moveTo>
                      <a:cubicBezTo>
                        <a:pt x="0" y="1"/>
                        <a:pt x="0" y="1"/>
                        <a:pt x="1" y="2"/>
                      </a:cubicBezTo>
                      <a:cubicBezTo>
                        <a:pt x="25" y="2"/>
                        <a:pt x="25" y="2"/>
                        <a:pt x="25" y="2"/>
                      </a:cubicBezTo>
                      <a:cubicBezTo>
                        <a:pt x="26" y="1"/>
                        <a:pt x="26" y="1"/>
                        <a:pt x="26" y="0"/>
                      </a:cubicBezTo>
                      <a:cubicBezTo>
                        <a:pt x="0" y="0"/>
                        <a:pt x="0" y="0"/>
                        <a:pt x="0" y="0"/>
                      </a:cubicBezTo>
                      <a:close/>
                    </a:path>
                  </a:pathLst>
                </a:custGeom>
                <a:grpFill/>
                <a:ln w="9525">
                  <a:noFill/>
                  <a:round/>
                  <a:headEnd/>
                  <a:tailEnd/>
                </a:ln>
              </p:spPr>
              <p:txBody>
                <a:bodyPr anchor="ctr"/>
                <a:lstStyle/>
                <a:p>
                  <a:pPr algn="ctr"/>
                  <a:endParaRPr sz="2489">
                    <a:solidFill>
                      <a:schemeClr val="bg1"/>
                    </a:solidFill>
                  </a:endParaRPr>
                </a:p>
              </p:txBody>
            </p:sp>
            <p:sp>
              <p:nvSpPr>
                <p:cNvPr id="116" name="îŝ1íḍè"/>
                <p:cNvSpPr>
                  <a:spLocks/>
                </p:cNvSpPr>
                <p:nvPr/>
              </p:nvSpPr>
              <p:spPr bwMode="auto">
                <a:xfrm>
                  <a:off x="6037263" y="4700588"/>
                  <a:ext cx="34925" cy="3175"/>
                </a:xfrm>
                <a:custGeom>
                  <a:avLst/>
                  <a:gdLst/>
                  <a:ahLst/>
                  <a:cxnLst>
                    <a:cxn ang="0">
                      <a:pos x="12" y="0"/>
                    </a:cxn>
                    <a:cxn ang="0">
                      <a:pos x="0" y="0"/>
                    </a:cxn>
                    <a:cxn ang="0">
                      <a:pos x="5" y="1"/>
                    </a:cxn>
                    <a:cxn ang="0">
                      <a:pos x="12" y="0"/>
                    </a:cxn>
                  </a:cxnLst>
                  <a:rect l="0" t="0" r="r" b="b"/>
                  <a:pathLst>
                    <a:path w="12" h="1">
                      <a:moveTo>
                        <a:pt x="12" y="0"/>
                      </a:moveTo>
                      <a:cubicBezTo>
                        <a:pt x="0" y="0"/>
                        <a:pt x="0" y="0"/>
                        <a:pt x="0" y="0"/>
                      </a:cubicBezTo>
                      <a:cubicBezTo>
                        <a:pt x="2" y="0"/>
                        <a:pt x="4" y="0"/>
                        <a:pt x="5" y="1"/>
                      </a:cubicBezTo>
                      <a:cubicBezTo>
                        <a:pt x="8" y="1"/>
                        <a:pt x="10" y="0"/>
                        <a:pt x="12" y="0"/>
                      </a:cubicBezTo>
                      <a:close/>
                    </a:path>
                  </a:pathLst>
                </a:custGeom>
                <a:grpFill/>
                <a:ln w="9525">
                  <a:noFill/>
                  <a:round/>
                  <a:headEnd/>
                  <a:tailEnd/>
                </a:ln>
              </p:spPr>
              <p:txBody>
                <a:bodyPr anchor="ctr"/>
                <a:lstStyle/>
                <a:p>
                  <a:pPr algn="ctr"/>
                  <a:endParaRPr sz="2489">
                    <a:solidFill>
                      <a:schemeClr val="bg1"/>
                    </a:solidFill>
                  </a:endParaRPr>
                </a:p>
              </p:txBody>
            </p:sp>
            <p:sp>
              <p:nvSpPr>
                <p:cNvPr id="117" name="íṥlîḋe"/>
                <p:cNvSpPr>
                  <a:spLocks/>
                </p:cNvSpPr>
                <p:nvPr/>
              </p:nvSpPr>
              <p:spPr bwMode="auto">
                <a:xfrm>
                  <a:off x="5988051" y="4586288"/>
                  <a:ext cx="133350" cy="128587"/>
                </a:xfrm>
                <a:custGeom>
                  <a:avLst/>
                  <a:gdLst/>
                  <a:ahLst/>
                  <a:cxnLst>
                    <a:cxn ang="0">
                      <a:pos x="23" y="0"/>
                    </a:cxn>
                    <a:cxn ang="0">
                      <a:pos x="0" y="22"/>
                    </a:cxn>
                    <a:cxn ang="0">
                      <a:pos x="1" y="28"/>
                    </a:cxn>
                    <a:cxn ang="0">
                      <a:pos x="4" y="27"/>
                    </a:cxn>
                    <a:cxn ang="0">
                      <a:pos x="3" y="22"/>
                    </a:cxn>
                    <a:cxn ang="0">
                      <a:pos x="23" y="3"/>
                    </a:cxn>
                    <a:cxn ang="0">
                      <a:pos x="43" y="22"/>
                    </a:cxn>
                    <a:cxn ang="0">
                      <a:pos x="23" y="42"/>
                    </a:cxn>
                    <a:cxn ang="0">
                      <a:pos x="7" y="34"/>
                    </a:cxn>
                    <a:cxn ang="0">
                      <a:pos x="4" y="35"/>
                    </a:cxn>
                    <a:cxn ang="0">
                      <a:pos x="23" y="45"/>
                    </a:cxn>
                    <a:cxn ang="0">
                      <a:pos x="46" y="22"/>
                    </a:cxn>
                    <a:cxn ang="0">
                      <a:pos x="23" y="0"/>
                    </a:cxn>
                  </a:cxnLst>
                  <a:rect l="0" t="0" r="r" b="b"/>
                  <a:pathLst>
                    <a:path w="46" h="45">
                      <a:moveTo>
                        <a:pt x="23" y="0"/>
                      </a:moveTo>
                      <a:cubicBezTo>
                        <a:pt x="11" y="0"/>
                        <a:pt x="0" y="10"/>
                        <a:pt x="0" y="22"/>
                      </a:cubicBezTo>
                      <a:cubicBezTo>
                        <a:pt x="0" y="24"/>
                        <a:pt x="1" y="26"/>
                        <a:pt x="1" y="28"/>
                      </a:cubicBezTo>
                      <a:cubicBezTo>
                        <a:pt x="4" y="27"/>
                        <a:pt x="4" y="27"/>
                        <a:pt x="4" y="27"/>
                      </a:cubicBezTo>
                      <a:cubicBezTo>
                        <a:pt x="4" y="26"/>
                        <a:pt x="3" y="24"/>
                        <a:pt x="3" y="22"/>
                      </a:cubicBezTo>
                      <a:cubicBezTo>
                        <a:pt x="3" y="12"/>
                        <a:pt x="12" y="3"/>
                        <a:pt x="23" y="3"/>
                      </a:cubicBezTo>
                      <a:cubicBezTo>
                        <a:pt x="34" y="3"/>
                        <a:pt x="43" y="12"/>
                        <a:pt x="43" y="22"/>
                      </a:cubicBezTo>
                      <a:cubicBezTo>
                        <a:pt x="43" y="33"/>
                        <a:pt x="34" y="42"/>
                        <a:pt x="23" y="42"/>
                      </a:cubicBezTo>
                      <a:cubicBezTo>
                        <a:pt x="17" y="42"/>
                        <a:pt x="11" y="39"/>
                        <a:pt x="7" y="34"/>
                      </a:cubicBezTo>
                      <a:cubicBezTo>
                        <a:pt x="4" y="35"/>
                        <a:pt x="4" y="35"/>
                        <a:pt x="4" y="35"/>
                      </a:cubicBezTo>
                      <a:cubicBezTo>
                        <a:pt x="8" y="41"/>
                        <a:pt x="15" y="45"/>
                        <a:pt x="23" y="45"/>
                      </a:cubicBezTo>
                      <a:cubicBezTo>
                        <a:pt x="36" y="45"/>
                        <a:pt x="46" y="35"/>
                        <a:pt x="46" y="22"/>
                      </a:cubicBezTo>
                      <a:cubicBezTo>
                        <a:pt x="46" y="10"/>
                        <a:pt x="36" y="0"/>
                        <a:pt x="23" y="0"/>
                      </a:cubicBezTo>
                      <a:close/>
                    </a:path>
                  </a:pathLst>
                </a:custGeom>
                <a:grpFill/>
                <a:ln w="9525">
                  <a:noFill/>
                  <a:round/>
                  <a:headEnd/>
                  <a:tailEnd/>
                </a:ln>
              </p:spPr>
              <p:txBody>
                <a:bodyPr anchor="ctr"/>
                <a:lstStyle/>
                <a:p>
                  <a:pPr algn="ctr"/>
                  <a:endParaRPr sz="2489">
                    <a:solidFill>
                      <a:schemeClr val="bg1"/>
                    </a:solidFill>
                  </a:endParaRPr>
                </a:p>
              </p:txBody>
            </p:sp>
            <p:sp>
              <p:nvSpPr>
                <p:cNvPr id="118" name="íşḷîḑè"/>
                <p:cNvSpPr>
                  <a:spLocks/>
                </p:cNvSpPr>
                <p:nvPr/>
              </p:nvSpPr>
              <p:spPr bwMode="auto">
                <a:xfrm>
                  <a:off x="5948363" y="4637088"/>
                  <a:ext cx="25400" cy="26987"/>
                </a:xfrm>
                <a:prstGeom prst="ellipse">
                  <a:avLst/>
                </a:prstGeom>
                <a:grpFill/>
                <a:ln w="9525">
                  <a:noFill/>
                  <a:round/>
                  <a:headEnd/>
                  <a:tailEnd/>
                </a:ln>
              </p:spPr>
              <p:txBody>
                <a:bodyPr anchor="ctr"/>
                <a:lstStyle/>
                <a:p>
                  <a:pPr algn="ctr"/>
                  <a:endParaRPr sz="2489">
                    <a:solidFill>
                      <a:schemeClr val="bg1"/>
                    </a:solidFill>
                  </a:endParaRPr>
                </a:p>
              </p:txBody>
            </p:sp>
            <p:sp>
              <p:nvSpPr>
                <p:cNvPr id="119" name="ïṩḻiḍè"/>
                <p:cNvSpPr>
                  <a:spLocks/>
                </p:cNvSpPr>
                <p:nvPr/>
              </p:nvSpPr>
              <p:spPr bwMode="auto">
                <a:xfrm>
                  <a:off x="5937251" y="4657725"/>
                  <a:ext cx="76200" cy="103187"/>
                </a:xfrm>
                <a:custGeom>
                  <a:avLst/>
                  <a:gdLst/>
                  <a:ahLst/>
                  <a:cxnLst>
                    <a:cxn ang="0">
                      <a:pos x="27" y="3"/>
                    </a:cxn>
                    <a:cxn ang="0">
                      <a:pos x="23" y="1"/>
                    </a:cxn>
                    <a:cxn ang="0">
                      <a:pos x="13" y="4"/>
                    </a:cxn>
                    <a:cxn ang="0">
                      <a:pos x="12" y="4"/>
                    </a:cxn>
                    <a:cxn ang="0">
                      <a:pos x="9" y="7"/>
                    </a:cxn>
                    <a:cxn ang="0">
                      <a:pos x="9" y="7"/>
                    </a:cxn>
                    <a:cxn ang="0">
                      <a:pos x="5" y="4"/>
                    </a:cxn>
                    <a:cxn ang="0">
                      <a:pos x="4" y="4"/>
                    </a:cxn>
                    <a:cxn ang="0">
                      <a:pos x="0" y="7"/>
                    </a:cxn>
                    <a:cxn ang="0">
                      <a:pos x="0" y="15"/>
                    </a:cxn>
                    <a:cxn ang="0">
                      <a:pos x="4" y="19"/>
                    </a:cxn>
                    <a:cxn ang="0">
                      <a:pos x="4" y="19"/>
                    </a:cxn>
                    <a:cxn ang="0">
                      <a:pos x="4" y="20"/>
                    </a:cxn>
                    <a:cxn ang="0">
                      <a:pos x="4" y="33"/>
                    </a:cxn>
                    <a:cxn ang="0">
                      <a:pos x="6" y="36"/>
                    </a:cxn>
                    <a:cxn ang="0">
                      <a:pos x="9" y="33"/>
                    </a:cxn>
                    <a:cxn ang="0">
                      <a:pos x="12" y="36"/>
                    </a:cxn>
                    <a:cxn ang="0">
                      <a:pos x="14" y="33"/>
                    </a:cxn>
                    <a:cxn ang="0">
                      <a:pos x="14" y="9"/>
                    </a:cxn>
                    <a:cxn ang="0">
                      <a:pos x="24" y="6"/>
                    </a:cxn>
                    <a:cxn ang="0">
                      <a:pos x="27" y="3"/>
                    </a:cxn>
                  </a:cxnLst>
                  <a:rect l="0" t="0" r="r" b="b"/>
                  <a:pathLst>
                    <a:path w="27" h="36">
                      <a:moveTo>
                        <a:pt x="27" y="3"/>
                      </a:moveTo>
                      <a:cubicBezTo>
                        <a:pt x="26" y="1"/>
                        <a:pt x="25" y="0"/>
                        <a:pt x="23" y="1"/>
                      </a:cubicBezTo>
                      <a:cubicBezTo>
                        <a:pt x="13" y="4"/>
                        <a:pt x="13" y="4"/>
                        <a:pt x="13" y="4"/>
                      </a:cubicBezTo>
                      <a:cubicBezTo>
                        <a:pt x="12" y="4"/>
                        <a:pt x="12" y="4"/>
                        <a:pt x="12" y="4"/>
                      </a:cubicBezTo>
                      <a:cubicBezTo>
                        <a:pt x="9" y="7"/>
                        <a:pt x="9" y="7"/>
                        <a:pt x="9" y="7"/>
                      </a:cubicBezTo>
                      <a:cubicBezTo>
                        <a:pt x="9" y="7"/>
                        <a:pt x="9" y="7"/>
                        <a:pt x="9" y="7"/>
                      </a:cubicBezTo>
                      <a:cubicBezTo>
                        <a:pt x="5" y="4"/>
                        <a:pt x="5" y="4"/>
                        <a:pt x="5" y="4"/>
                      </a:cubicBezTo>
                      <a:cubicBezTo>
                        <a:pt x="4" y="4"/>
                        <a:pt x="4" y="4"/>
                        <a:pt x="4" y="4"/>
                      </a:cubicBezTo>
                      <a:cubicBezTo>
                        <a:pt x="2" y="4"/>
                        <a:pt x="0" y="5"/>
                        <a:pt x="0" y="7"/>
                      </a:cubicBezTo>
                      <a:cubicBezTo>
                        <a:pt x="0" y="15"/>
                        <a:pt x="0" y="15"/>
                        <a:pt x="0" y="15"/>
                      </a:cubicBezTo>
                      <a:cubicBezTo>
                        <a:pt x="0" y="17"/>
                        <a:pt x="2" y="19"/>
                        <a:pt x="4" y="19"/>
                      </a:cubicBezTo>
                      <a:cubicBezTo>
                        <a:pt x="4" y="19"/>
                        <a:pt x="4" y="19"/>
                        <a:pt x="4" y="19"/>
                      </a:cubicBezTo>
                      <a:cubicBezTo>
                        <a:pt x="4" y="19"/>
                        <a:pt x="4" y="20"/>
                        <a:pt x="4" y="20"/>
                      </a:cubicBezTo>
                      <a:cubicBezTo>
                        <a:pt x="4" y="33"/>
                        <a:pt x="4" y="33"/>
                        <a:pt x="4" y="33"/>
                      </a:cubicBezTo>
                      <a:cubicBezTo>
                        <a:pt x="4" y="35"/>
                        <a:pt x="5" y="36"/>
                        <a:pt x="6" y="36"/>
                      </a:cubicBezTo>
                      <a:cubicBezTo>
                        <a:pt x="8" y="36"/>
                        <a:pt x="9" y="35"/>
                        <a:pt x="9" y="33"/>
                      </a:cubicBezTo>
                      <a:cubicBezTo>
                        <a:pt x="9" y="35"/>
                        <a:pt x="10" y="36"/>
                        <a:pt x="12" y="36"/>
                      </a:cubicBezTo>
                      <a:cubicBezTo>
                        <a:pt x="13" y="36"/>
                        <a:pt x="14" y="35"/>
                        <a:pt x="14" y="33"/>
                      </a:cubicBezTo>
                      <a:cubicBezTo>
                        <a:pt x="14" y="9"/>
                        <a:pt x="14" y="9"/>
                        <a:pt x="14" y="9"/>
                      </a:cubicBezTo>
                      <a:cubicBezTo>
                        <a:pt x="24" y="6"/>
                        <a:pt x="24" y="6"/>
                        <a:pt x="24" y="6"/>
                      </a:cubicBezTo>
                      <a:cubicBezTo>
                        <a:pt x="26" y="6"/>
                        <a:pt x="27" y="4"/>
                        <a:pt x="27" y="3"/>
                      </a:cubicBezTo>
                      <a:close/>
                    </a:path>
                  </a:pathLst>
                </a:custGeom>
                <a:grpFill/>
                <a:ln w="9525">
                  <a:noFill/>
                  <a:round/>
                  <a:headEnd/>
                  <a:tailEnd/>
                </a:ln>
              </p:spPr>
              <p:txBody>
                <a:bodyPr anchor="ctr"/>
                <a:lstStyle/>
                <a:p>
                  <a:pPr algn="ctr"/>
                  <a:endParaRPr sz="2489">
                    <a:solidFill>
                      <a:schemeClr val="bg1"/>
                    </a:solidFill>
                  </a:endParaRPr>
                </a:p>
              </p:txBody>
            </p:sp>
          </p:grpSp>
        </p:grpSp>
        <p:sp>
          <p:nvSpPr>
            <p:cNvPr id="101" name="椭圆 100"/>
            <p:cNvSpPr/>
            <p:nvPr/>
          </p:nvSpPr>
          <p:spPr>
            <a:xfrm>
              <a:off x="5172438" y="2916437"/>
              <a:ext cx="1847124" cy="1847124"/>
            </a:xfrm>
            <a:prstGeom prst="ellipse">
              <a:avLst/>
            </a:prstGeom>
            <a:blipFill>
              <a:blip r:embed="rId2"/>
              <a:srcRect/>
              <a:stretch>
                <a:fillRect l="-25468" r="-251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89">
                <a:solidFill>
                  <a:schemeClr val="bg1"/>
                </a:solidFill>
              </a:endParaRPr>
            </a:p>
          </p:txBody>
        </p:sp>
      </p:grpSp>
      <p:sp>
        <p:nvSpPr>
          <p:cNvPr id="70"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32</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227305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fltVal val="0"/>
                                          </p:val>
                                        </p:tav>
                                        <p:tav tm="100000">
                                          <p:val>
                                            <p:strVal val="#ppt_w"/>
                                          </p:val>
                                        </p:tav>
                                      </p:tavLst>
                                    </p:anim>
                                    <p:anim calcmode="lin" valueType="num">
                                      <p:cBhvr>
                                        <p:cTn id="8" dur="1000" fill="hold"/>
                                        <p:tgtEl>
                                          <p:spTgt spid="99"/>
                                        </p:tgtEl>
                                        <p:attrNameLst>
                                          <p:attrName>ppt_h</p:attrName>
                                        </p:attrNameLst>
                                      </p:cBhvr>
                                      <p:tavLst>
                                        <p:tav tm="0">
                                          <p:val>
                                            <p:fltVal val="0"/>
                                          </p:val>
                                        </p:tav>
                                        <p:tav tm="100000">
                                          <p:val>
                                            <p:strVal val="#ppt_h"/>
                                          </p:val>
                                        </p:tav>
                                      </p:tavLst>
                                    </p:anim>
                                    <p:anim calcmode="lin" valueType="num">
                                      <p:cBhvr>
                                        <p:cTn id="9" dur="1000" fill="hold"/>
                                        <p:tgtEl>
                                          <p:spTgt spid="99"/>
                                        </p:tgtEl>
                                        <p:attrNameLst>
                                          <p:attrName>style.rotation</p:attrName>
                                        </p:attrNameLst>
                                      </p:cBhvr>
                                      <p:tavLst>
                                        <p:tav tm="0">
                                          <p:val>
                                            <p:fltVal val="90"/>
                                          </p:val>
                                        </p:tav>
                                        <p:tav tm="100000">
                                          <p:val>
                                            <p:fltVal val="0"/>
                                          </p:val>
                                        </p:tav>
                                      </p:tavLst>
                                    </p:anim>
                                    <p:animEffect transition="in" filter="fade">
                                      <p:cBhvr>
                                        <p:cTn id="10" dur="1000"/>
                                        <p:tgtEl>
                                          <p:spTgt spid="99"/>
                                        </p:tgtEl>
                                      </p:cBhvr>
                                    </p:animEffect>
                                  </p:childTnLst>
                                </p:cTn>
                              </p:par>
                              <p:par>
                                <p:cTn id="11" presetID="53" presetClass="entr" presetSubtype="16" fill="hold" nodeType="withEffect">
                                  <p:stCondLst>
                                    <p:cond delay="0"/>
                                  </p:stCondLst>
                                  <p:childTnLst>
                                    <p:set>
                                      <p:cBhvr>
                                        <p:cTn id="12" dur="1" fill="hold">
                                          <p:stCondLst>
                                            <p:cond delay="0"/>
                                          </p:stCondLst>
                                        </p:cTn>
                                        <p:tgtEl>
                                          <p:spTgt spid="90"/>
                                        </p:tgtEl>
                                        <p:attrNameLst>
                                          <p:attrName>style.visibility</p:attrName>
                                        </p:attrNameLst>
                                      </p:cBhvr>
                                      <p:to>
                                        <p:strVal val="visible"/>
                                      </p:to>
                                    </p:set>
                                    <p:anim calcmode="lin" valueType="num">
                                      <p:cBhvr>
                                        <p:cTn id="13" dur="500" fill="hold"/>
                                        <p:tgtEl>
                                          <p:spTgt spid="90"/>
                                        </p:tgtEl>
                                        <p:attrNameLst>
                                          <p:attrName>ppt_w</p:attrName>
                                        </p:attrNameLst>
                                      </p:cBhvr>
                                      <p:tavLst>
                                        <p:tav tm="0">
                                          <p:val>
                                            <p:fltVal val="0"/>
                                          </p:val>
                                        </p:tav>
                                        <p:tav tm="100000">
                                          <p:val>
                                            <p:strVal val="#ppt_w"/>
                                          </p:val>
                                        </p:tav>
                                      </p:tavLst>
                                    </p:anim>
                                    <p:anim calcmode="lin" valueType="num">
                                      <p:cBhvr>
                                        <p:cTn id="14" dur="500" fill="hold"/>
                                        <p:tgtEl>
                                          <p:spTgt spid="90"/>
                                        </p:tgtEl>
                                        <p:attrNameLst>
                                          <p:attrName>ppt_h</p:attrName>
                                        </p:attrNameLst>
                                      </p:cBhvr>
                                      <p:tavLst>
                                        <p:tav tm="0">
                                          <p:val>
                                            <p:fltVal val="0"/>
                                          </p:val>
                                        </p:tav>
                                        <p:tav tm="100000">
                                          <p:val>
                                            <p:strVal val="#ppt_h"/>
                                          </p:val>
                                        </p:tav>
                                      </p:tavLst>
                                    </p:anim>
                                    <p:animEffect transition="in" filter="fade">
                                      <p:cBhvr>
                                        <p:cTn id="15" dur="500"/>
                                        <p:tgtEl>
                                          <p:spTgt spid="90"/>
                                        </p:tgtEl>
                                      </p:cBhvr>
                                    </p:animEffect>
                                  </p:childTnLst>
                                </p:cTn>
                              </p:par>
                              <p:par>
                                <p:cTn id="16" presetID="53" presetClass="entr" presetSubtype="16"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 calcmode="lin" valueType="num">
                                      <p:cBhvr>
                                        <p:cTn id="18" dur="500" fill="hold"/>
                                        <p:tgtEl>
                                          <p:spTgt spid="93"/>
                                        </p:tgtEl>
                                        <p:attrNameLst>
                                          <p:attrName>ppt_w</p:attrName>
                                        </p:attrNameLst>
                                      </p:cBhvr>
                                      <p:tavLst>
                                        <p:tav tm="0">
                                          <p:val>
                                            <p:fltVal val="0"/>
                                          </p:val>
                                        </p:tav>
                                        <p:tav tm="100000">
                                          <p:val>
                                            <p:strVal val="#ppt_w"/>
                                          </p:val>
                                        </p:tav>
                                      </p:tavLst>
                                    </p:anim>
                                    <p:anim calcmode="lin" valueType="num">
                                      <p:cBhvr>
                                        <p:cTn id="19" dur="500" fill="hold"/>
                                        <p:tgtEl>
                                          <p:spTgt spid="93"/>
                                        </p:tgtEl>
                                        <p:attrNameLst>
                                          <p:attrName>ppt_h</p:attrName>
                                        </p:attrNameLst>
                                      </p:cBhvr>
                                      <p:tavLst>
                                        <p:tav tm="0">
                                          <p:val>
                                            <p:fltVal val="0"/>
                                          </p:val>
                                        </p:tav>
                                        <p:tav tm="100000">
                                          <p:val>
                                            <p:strVal val="#ppt_h"/>
                                          </p:val>
                                        </p:tav>
                                      </p:tavLst>
                                    </p:anim>
                                    <p:animEffect transition="in" filter="fade">
                                      <p:cBhvr>
                                        <p:cTn id="20" dur="500"/>
                                        <p:tgtEl>
                                          <p:spTgt spid="93"/>
                                        </p:tgtEl>
                                      </p:cBhvr>
                                    </p:animEffect>
                                  </p:childTnLst>
                                </p:cTn>
                              </p:par>
                              <p:par>
                                <p:cTn id="21" presetID="53" presetClass="entr" presetSubtype="16"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anim calcmode="lin" valueType="num">
                                      <p:cBhvr>
                                        <p:cTn id="23" dur="500" fill="hold"/>
                                        <p:tgtEl>
                                          <p:spTgt spid="96"/>
                                        </p:tgtEl>
                                        <p:attrNameLst>
                                          <p:attrName>ppt_w</p:attrName>
                                        </p:attrNameLst>
                                      </p:cBhvr>
                                      <p:tavLst>
                                        <p:tav tm="0">
                                          <p:val>
                                            <p:fltVal val="0"/>
                                          </p:val>
                                        </p:tav>
                                        <p:tav tm="100000">
                                          <p:val>
                                            <p:strVal val="#ppt_w"/>
                                          </p:val>
                                        </p:tav>
                                      </p:tavLst>
                                    </p:anim>
                                    <p:anim calcmode="lin" valueType="num">
                                      <p:cBhvr>
                                        <p:cTn id="24" dur="500" fill="hold"/>
                                        <p:tgtEl>
                                          <p:spTgt spid="96"/>
                                        </p:tgtEl>
                                        <p:attrNameLst>
                                          <p:attrName>ppt_h</p:attrName>
                                        </p:attrNameLst>
                                      </p:cBhvr>
                                      <p:tavLst>
                                        <p:tav tm="0">
                                          <p:val>
                                            <p:fltVal val="0"/>
                                          </p:val>
                                        </p:tav>
                                        <p:tav tm="100000">
                                          <p:val>
                                            <p:strVal val="#ppt_h"/>
                                          </p:val>
                                        </p:tav>
                                      </p:tavLst>
                                    </p:anim>
                                    <p:animEffect transition="in" filter="fade">
                                      <p:cBhvr>
                                        <p:cTn id="25" dur="500"/>
                                        <p:tgtEl>
                                          <p:spTgt spid="96"/>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left)">
                                      <p:cBhvr>
                                        <p:cTn id="2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695412" y="0"/>
            <a:ext cx="9666513" cy="6858000"/>
          </a:xfrm>
          <a:prstGeom prst="parallelogram">
            <a:avLst>
              <a:gd name="adj" fmla="val 100151"/>
            </a:avLst>
          </a:prstGeom>
          <a:blipFill>
            <a:blip r:embed="rId3"/>
            <a:srcRect/>
            <a:stretch>
              <a:fillRect l="-18200" r="-1815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H="1">
            <a:off x="3457315" y="878047"/>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3166974" y="2256384"/>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4102692" y="4434034"/>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3302428" y="910792"/>
            <a:ext cx="667657" cy="667657"/>
            <a:chOff x="6952343" y="-1290029"/>
            <a:chExt cx="1219200" cy="1219200"/>
          </a:xfrm>
        </p:grpSpPr>
        <p:sp>
          <p:nvSpPr>
            <p:cNvPr id="29" name="椭圆 28"/>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8"/>
            <p:cNvSpPr/>
            <p:nvPr/>
          </p:nvSpPr>
          <p:spPr>
            <a:xfrm>
              <a:off x="7284429" y="-952531"/>
              <a:ext cx="555028" cy="5442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1" name="组合 30"/>
          <p:cNvGrpSpPr/>
          <p:nvPr/>
        </p:nvGrpSpPr>
        <p:grpSpPr>
          <a:xfrm>
            <a:off x="8279394" y="2071938"/>
            <a:ext cx="667657" cy="667657"/>
            <a:chOff x="6952343" y="-1290029"/>
            <a:chExt cx="1219200" cy="1219200"/>
          </a:xfrm>
        </p:grpSpPr>
        <p:sp>
          <p:nvSpPr>
            <p:cNvPr id="32" name="椭圆 31"/>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11"/>
            <p:cNvSpPr/>
            <p:nvPr/>
          </p:nvSpPr>
          <p:spPr>
            <a:xfrm>
              <a:off x="7284429" y="-957524"/>
              <a:ext cx="555028" cy="554191"/>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4" name="组合 33"/>
          <p:cNvGrpSpPr/>
          <p:nvPr/>
        </p:nvGrpSpPr>
        <p:grpSpPr>
          <a:xfrm>
            <a:off x="6103421" y="4595300"/>
            <a:ext cx="667657" cy="667657"/>
            <a:chOff x="6952343" y="-1290029"/>
            <a:chExt cx="1219200" cy="1219200"/>
          </a:xfrm>
        </p:grpSpPr>
        <p:sp>
          <p:nvSpPr>
            <p:cNvPr id="35" name="椭圆 34"/>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椭圆 14"/>
            <p:cNvSpPr/>
            <p:nvPr/>
          </p:nvSpPr>
          <p:spPr>
            <a:xfrm>
              <a:off x="7284429" y="-880693"/>
              <a:ext cx="555028" cy="400528"/>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矩形 16"/>
          <p:cNvSpPr/>
          <p:nvPr/>
        </p:nvSpPr>
        <p:spPr>
          <a:xfrm>
            <a:off x="0" y="50546"/>
            <a:ext cx="11813191" cy="5618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accent2"/>
                </a:solidFill>
              </a:rPr>
              <a:t>3. Should the company pursue an </a:t>
            </a:r>
            <a:r>
              <a:rPr lang="en-US" altLang="zh-CN" sz="2800" b="1" dirty="0">
                <a:solidFill>
                  <a:schemeClr val="accent1"/>
                </a:solidFill>
              </a:rPr>
              <a:t>open or closed </a:t>
            </a:r>
            <a:r>
              <a:rPr lang="en-US" altLang="zh-CN" sz="2800" b="1" dirty="0">
                <a:solidFill>
                  <a:schemeClr val="accent2"/>
                </a:solidFill>
              </a:rPr>
              <a:t>system?</a:t>
            </a:r>
          </a:p>
        </p:txBody>
      </p:sp>
      <p:grpSp>
        <p:nvGrpSpPr>
          <p:cNvPr id="19" name="组合 18"/>
          <p:cNvGrpSpPr/>
          <p:nvPr/>
        </p:nvGrpSpPr>
        <p:grpSpPr>
          <a:xfrm>
            <a:off x="-492041" y="844511"/>
            <a:ext cx="3639371" cy="4565002"/>
            <a:chOff x="8211552" y="2073827"/>
            <a:chExt cx="2503946" cy="4565002"/>
          </a:xfrm>
        </p:grpSpPr>
        <p:sp>
          <p:nvSpPr>
            <p:cNvPr id="20" name="矩形 19"/>
            <p:cNvSpPr/>
            <p:nvPr/>
          </p:nvSpPr>
          <p:spPr>
            <a:xfrm>
              <a:off x="8211552" y="2073827"/>
              <a:ext cx="2501951" cy="400110"/>
            </a:xfrm>
            <a:prstGeom prst="rect">
              <a:avLst/>
            </a:prstGeom>
          </p:spPr>
          <p:txBody>
            <a:bodyPr wrap="square">
              <a:spAutoFit/>
              <a:scene3d>
                <a:camera prst="orthographicFront"/>
                <a:lightRig rig="threePt" dir="t"/>
              </a:scene3d>
              <a:sp3d contourW="12700"/>
            </a:bodyPr>
            <a:lstStyle/>
            <a:p>
              <a:pPr algn="r"/>
              <a:r>
                <a:rPr lang="en-US" altLang="zh-TW" sz="2000" b="1" dirty="0">
                  <a:cs typeface="Times New Roman" panose="02020603050405020304" pitchFamily="18" charset="0"/>
                </a:rPr>
                <a:t>Purpose</a:t>
              </a:r>
              <a:endParaRPr lang="zh-TW" altLang="en-US" sz="2000" b="1" dirty="0">
                <a:cs typeface="Times New Roman" panose="02020603050405020304" pitchFamily="18" charset="0"/>
              </a:endParaRPr>
            </a:p>
          </p:txBody>
        </p:sp>
        <p:sp>
          <p:nvSpPr>
            <p:cNvPr id="21" name="文本框 20"/>
            <p:cNvSpPr txBox="1"/>
            <p:nvPr/>
          </p:nvSpPr>
          <p:spPr>
            <a:xfrm>
              <a:off x="8520555" y="2441205"/>
              <a:ext cx="2194943" cy="4197624"/>
            </a:xfrm>
            <a:prstGeom prst="rect">
              <a:avLst/>
            </a:prstGeom>
            <a:noFill/>
          </p:spPr>
          <p:txBody>
            <a:bodyPr wrap="square" rtlCol="0">
              <a:spAutoFit/>
              <a:scene3d>
                <a:camera prst="orthographicFront"/>
                <a:lightRig rig="threePt" dir="t"/>
              </a:scene3d>
              <a:sp3d contourW="12700"/>
            </a:bodyPr>
            <a:lstStyle/>
            <a:p>
              <a:pPr marL="285750" indent="-285750">
                <a:lnSpc>
                  <a:spcPct val="114000"/>
                </a:lnSpc>
                <a:buFont typeface="Arial" panose="020B0604020202020204" pitchFamily="34" charset="0"/>
                <a:buChar char="•"/>
              </a:pPr>
              <a:r>
                <a:rPr lang="en-US" altLang="zh-CN" dirty="0">
                  <a:ea typeface="+mj-ea"/>
                </a:rPr>
                <a:t>A closed system approach aims to have customers purchase the entire smart, connected product system from a single manufacturer</a:t>
              </a:r>
              <a:r>
                <a:rPr lang="en-US" altLang="zh-CN" dirty="0" smtClean="0">
                  <a:ea typeface="+mj-ea"/>
                </a:rPr>
                <a:t>.</a:t>
              </a:r>
            </a:p>
            <a:p>
              <a:pPr marL="285750" indent="-285750">
                <a:lnSpc>
                  <a:spcPct val="114000"/>
                </a:lnSpc>
                <a:buFont typeface="Arial" panose="020B0604020202020204" pitchFamily="34" charset="0"/>
                <a:buChar char="•"/>
              </a:pPr>
              <a:r>
                <a:rPr lang="en-US" altLang="zh-CN" dirty="0">
                  <a:ea typeface="+mj-ea"/>
                </a:rPr>
                <a:t>An open system, by contrast, enables the end customer to assemble the parts of the solution—both the products involved and the platform that ties the system together—from different companies.</a:t>
              </a:r>
            </a:p>
          </p:txBody>
        </p:sp>
      </p:grpSp>
      <p:grpSp>
        <p:nvGrpSpPr>
          <p:cNvPr id="22" name="组合 21"/>
          <p:cNvGrpSpPr/>
          <p:nvPr/>
        </p:nvGrpSpPr>
        <p:grpSpPr>
          <a:xfrm>
            <a:off x="8879943" y="1244620"/>
            <a:ext cx="3461608" cy="3765876"/>
            <a:chOff x="8386922" y="2192795"/>
            <a:chExt cx="3062668" cy="3765876"/>
          </a:xfrm>
        </p:grpSpPr>
        <p:sp>
          <p:nvSpPr>
            <p:cNvPr id="23" name="矩形 22"/>
            <p:cNvSpPr/>
            <p:nvPr/>
          </p:nvSpPr>
          <p:spPr>
            <a:xfrm>
              <a:off x="8386922" y="2192795"/>
              <a:ext cx="2501951" cy="400110"/>
            </a:xfrm>
            <a:prstGeom prst="rect">
              <a:avLst/>
            </a:prstGeom>
          </p:spPr>
          <p:txBody>
            <a:bodyPr wrap="square">
              <a:spAutoFit/>
              <a:scene3d>
                <a:camera prst="orthographicFront"/>
                <a:lightRig rig="threePt" dir="t"/>
              </a:scene3d>
              <a:sp3d contourW="12700"/>
            </a:bodyPr>
            <a:lstStyle/>
            <a:p>
              <a:r>
                <a:rPr lang="en-US" altLang="zh-TW" sz="2000" b="1" dirty="0">
                  <a:latin typeface="+mj-lt"/>
                  <a:cs typeface="Times New Roman" panose="02020603050405020304" pitchFamily="18" charset="0"/>
                </a:rPr>
                <a:t>Advantage</a:t>
              </a:r>
              <a:endParaRPr lang="zh-TW" altLang="en-US" sz="2000" b="1" dirty="0">
                <a:latin typeface="+mj-lt"/>
                <a:cs typeface="Times New Roman" panose="02020603050405020304" pitchFamily="18" charset="0"/>
              </a:endParaRPr>
            </a:p>
          </p:txBody>
        </p:sp>
        <p:sp>
          <p:nvSpPr>
            <p:cNvPr id="24" name="文本框 23"/>
            <p:cNvSpPr txBox="1"/>
            <p:nvPr/>
          </p:nvSpPr>
          <p:spPr>
            <a:xfrm>
              <a:off x="8547817" y="2542351"/>
              <a:ext cx="2901773" cy="3416320"/>
            </a:xfrm>
            <a:prstGeom prst="rect">
              <a:avLst/>
            </a:prstGeom>
            <a:noFill/>
          </p:spPr>
          <p:txBody>
            <a:bodyPr wrap="square" rtlCol="0">
              <a:spAutoFit/>
              <a:scene3d>
                <a:camera prst="orthographicFront"/>
                <a:lightRig rig="threePt" dir="t"/>
              </a:scene3d>
              <a:sp3d contourW="12700"/>
            </a:bodyPr>
            <a:lstStyle/>
            <a:p>
              <a:pPr marL="171450" indent="-171450">
                <a:buFont typeface="Arial" panose="020B0604020202020204" pitchFamily="34" charset="0"/>
                <a:buChar char="•"/>
              </a:pPr>
              <a:r>
                <a:rPr lang="en-US" altLang="zh-TW" dirty="0">
                  <a:cs typeface="Times New Roman" panose="02020603050405020304" pitchFamily="18" charset="0"/>
                </a:rPr>
                <a:t>Closed systems create competitive advantage by allowing a company to control and optimize the design of all parts of the system relative to one another</a:t>
              </a:r>
              <a:r>
                <a:rPr lang="en-US" altLang="zh-TW" dirty="0" smtClean="0">
                  <a:cs typeface="Times New Roman" panose="02020603050405020304" pitchFamily="18" charset="0"/>
                </a:rPr>
                <a:t>.</a:t>
              </a:r>
            </a:p>
            <a:p>
              <a:pPr marL="171450" indent="-171450">
                <a:buFont typeface="Arial" panose="020B0604020202020204" pitchFamily="34" charset="0"/>
                <a:buChar char="•"/>
              </a:pPr>
              <a:r>
                <a:rPr lang="en-US" altLang="zh-TW" dirty="0">
                  <a:cs typeface="Times New Roman" panose="02020603050405020304" pitchFamily="18" charset="0"/>
                </a:rPr>
                <a:t>A fully open system enables any entity to participate in and interface with the system</a:t>
              </a:r>
              <a:r>
                <a:rPr lang="en-US" altLang="zh-TW" dirty="0" smtClean="0">
                  <a:cs typeface="Times New Roman" panose="02020603050405020304" pitchFamily="18" charset="0"/>
                </a:rPr>
                <a:t>.</a:t>
              </a:r>
            </a:p>
            <a:p>
              <a:pPr marL="171450" indent="-171450">
                <a:buFont typeface="Arial" panose="020B0604020202020204" pitchFamily="34" charset="0"/>
                <a:buChar char="•"/>
              </a:pPr>
              <a:endParaRPr lang="zh-TW" altLang="en-US" dirty="0">
                <a:cs typeface="Times New Roman" panose="02020603050405020304" pitchFamily="18" charset="0"/>
              </a:endParaRPr>
            </a:p>
          </p:txBody>
        </p:sp>
      </p:grpSp>
      <p:grpSp>
        <p:nvGrpSpPr>
          <p:cNvPr id="25" name="组合 24"/>
          <p:cNvGrpSpPr/>
          <p:nvPr/>
        </p:nvGrpSpPr>
        <p:grpSpPr>
          <a:xfrm>
            <a:off x="6848048" y="4497645"/>
            <a:ext cx="4671487" cy="2380881"/>
            <a:chOff x="8386921" y="2192795"/>
            <a:chExt cx="4671487" cy="2380881"/>
          </a:xfrm>
        </p:grpSpPr>
        <p:sp>
          <p:nvSpPr>
            <p:cNvPr id="26" name="矩形 25"/>
            <p:cNvSpPr/>
            <p:nvPr/>
          </p:nvSpPr>
          <p:spPr>
            <a:xfrm>
              <a:off x="8386922" y="2192795"/>
              <a:ext cx="2501951" cy="400110"/>
            </a:xfrm>
            <a:prstGeom prst="rect">
              <a:avLst/>
            </a:prstGeom>
          </p:spPr>
          <p:txBody>
            <a:bodyPr wrap="square">
              <a:spAutoFit/>
              <a:scene3d>
                <a:camera prst="orthographicFront"/>
                <a:lightRig rig="threePt" dir="t"/>
              </a:scene3d>
              <a:sp3d contourW="12700"/>
            </a:bodyPr>
            <a:lstStyle/>
            <a:p>
              <a:r>
                <a:rPr lang="en-US" altLang="zh-TW" sz="2000" b="1" dirty="0">
                  <a:latin typeface="+mj-lt"/>
                  <a:cs typeface="Times New Roman" panose="02020603050405020304" pitchFamily="18" charset="0"/>
                </a:rPr>
                <a:t>Derivative</a:t>
              </a:r>
              <a:endParaRPr lang="zh-TW" altLang="en-US" sz="2000" b="1" dirty="0">
                <a:latin typeface="+mj-lt"/>
                <a:cs typeface="Times New Roman" panose="02020603050405020304" pitchFamily="18" charset="0"/>
              </a:endParaRPr>
            </a:p>
          </p:txBody>
        </p:sp>
        <p:sp>
          <p:nvSpPr>
            <p:cNvPr id="27" name="文本框 26"/>
            <p:cNvSpPr txBox="1"/>
            <p:nvPr/>
          </p:nvSpPr>
          <p:spPr>
            <a:xfrm>
              <a:off x="8386921" y="2542351"/>
              <a:ext cx="4671487" cy="2031325"/>
            </a:xfrm>
            <a:prstGeom prst="rect">
              <a:avLst/>
            </a:prstGeom>
            <a:noFill/>
          </p:spPr>
          <p:txBody>
            <a:bodyPr wrap="square" rtlCol="0">
              <a:spAutoFit/>
              <a:scene3d>
                <a:camera prst="orthographicFront"/>
                <a:lightRig rig="threePt" dir="t"/>
              </a:scene3d>
              <a:sp3d contourW="12700"/>
            </a:bodyPr>
            <a:lstStyle/>
            <a:p>
              <a:pPr marL="285750" indent="-285750">
                <a:buFont typeface="Arial" panose="020B0604020202020204" pitchFamily="34" charset="0"/>
                <a:buChar char="•"/>
              </a:pPr>
              <a:r>
                <a:rPr lang="en-US" altLang="zh-TW" dirty="0">
                  <a:cs typeface="Times New Roman" panose="02020603050405020304" pitchFamily="18" charset="0"/>
                </a:rPr>
                <a:t>A hybrid approach, in which a subset of functionality is open but the company controls access to full capabilities, occurs in industries like medical devices, where manufacturers support an industry standard interface but offer greater functionality only to customers.</a:t>
              </a:r>
            </a:p>
          </p:txBody>
        </p:sp>
      </p:grpSp>
      <p:sp>
        <p:nvSpPr>
          <p:cNvPr id="38" name="文本框 20"/>
          <p:cNvSpPr txBox="1"/>
          <p:nvPr/>
        </p:nvSpPr>
        <p:spPr>
          <a:xfrm>
            <a:off x="11845805"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33</a:t>
            </a:r>
          </a:p>
        </p:txBody>
      </p:sp>
    </p:spTree>
    <p:extLst>
      <p:ext uri="{BB962C8B-B14F-4D97-AF65-F5344CB8AC3E}">
        <p14:creationId xmlns:p14="http://schemas.microsoft.com/office/powerpoint/2010/main" val="7292725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2"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1+#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2"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2"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1+#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0" y="-42352"/>
            <a:ext cx="12192000" cy="830997"/>
          </a:xfrm>
          <a:prstGeom prst="rect">
            <a:avLst/>
          </a:prstGeom>
          <a:noFill/>
        </p:spPr>
        <p:txBody>
          <a:bodyPr wrap="square" rtlCol="0">
            <a:spAutoFit/>
          </a:bodyPr>
          <a:lstStyle/>
          <a:p>
            <a:r>
              <a:rPr lang="en-US" altLang="zh-TW" sz="2400" b="1" dirty="0" smtClean="0">
                <a:latin typeface="+mj-lt"/>
                <a:cs typeface="Times New Roman" panose="02020603050405020304" pitchFamily="18" charset="0"/>
              </a:rPr>
              <a:t>4. Should the company develop the full set of smart, connected product capabilities and infrastructure internally or outsource to vendors and partners?</a:t>
            </a:r>
            <a:endParaRPr lang="zh-TW" altLang="en-US" sz="2400" b="1" dirty="0">
              <a:latin typeface="+mj-lt"/>
              <a:cs typeface="Times New Roman" panose="02020603050405020304" pitchFamily="18" charset="0"/>
            </a:endParaRPr>
          </a:p>
        </p:txBody>
      </p:sp>
      <p:sp>
        <p:nvSpPr>
          <p:cNvPr id="3" name="文字方塊 2"/>
          <p:cNvSpPr txBox="1"/>
          <p:nvPr/>
        </p:nvSpPr>
        <p:spPr>
          <a:xfrm>
            <a:off x="311020" y="1130263"/>
            <a:ext cx="11569960" cy="646331"/>
          </a:xfrm>
          <a:prstGeom prst="rect">
            <a:avLst/>
          </a:prstGeom>
          <a:noFill/>
        </p:spPr>
        <p:txBody>
          <a:bodyPr wrap="square" rtlCol="0">
            <a:spAutoFit/>
          </a:bodyPr>
          <a:lstStyle/>
          <a:p>
            <a:r>
              <a:rPr lang="en-US" altLang="zh-TW" dirty="0" smtClean="0">
                <a:latin typeface="Times New Roman" panose="02020603050405020304" pitchFamily="18" charset="0"/>
                <a:cs typeface="Times New Roman" panose="02020603050405020304" pitchFamily="18" charset="0"/>
              </a:rPr>
              <a:t>Developing the technology stack </a:t>
            </a:r>
            <a:r>
              <a:rPr lang="en-US" altLang="zh-TW" dirty="0">
                <a:latin typeface="Times New Roman" panose="02020603050405020304" pitchFamily="18" charset="0"/>
                <a:cs typeface="Times New Roman" panose="02020603050405020304" pitchFamily="18" charset="0"/>
              </a:rPr>
              <a:t>for smart, connected products </a:t>
            </a:r>
            <a:r>
              <a:rPr lang="en-US" altLang="zh-TW" dirty="0" smtClean="0">
                <a:latin typeface="Times New Roman" panose="02020603050405020304" pitchFamily="18" charset="0"/>
                <a:cs typeface="Times New Roman" panose="02020603050405020304" pitchFamily="18" charset="0"/>
              </a:rPr>
              <a:t>requires significant </a:t>
            </a:r>
            <a:r>
              <a:rPr lang="en-US" altLang="zh-TW" dirty="0">
                <a:latin typeface="Times New Roman" panose="02020603050405020304" pitchFamily="18" charset="0"/>
                <a:cs typeface="Times New Roman" panose="02020603050405020304" pitchFamily="18" charset="0"/>
              </a:rPr>
              <a:t>investment in specialized skills, </a:t>
            </a:r>
            <a:r>
              <a:rPr lang="en-US" altLang="zh-TW" dirty="0" smtClean="0">
                <a:latin typeface="Times New Roman" panose="02020603050405020304" pitchFamily="18" charset="0"/>
                <a:cs typeface="Times New Roman" panose="02020603050405020304" pitchFamily="18" charset="0"/>
              </a:rPr>
              <a:t>technologies, and </a:t>
            </a:r>
            <a:r>
              <a:rPr lang="en-US" altLang="zh-TW" dirty="0">
                <a:latin typeface="Times New Roman" panose="02020603050405020304" pitchFamily="18" charset="0"/>
                <a:cs typeface="Times New Roman" panose="02020603050405020304" pitchFamily="18" charset="0"/>
              </a:rPr>
              <a:t>infrastructure that have not been </a:t>
            </a:r>
            <a:r>
              <a:rPr lang="en-US" altLang="zh-TW" dirty="0" smtClean="0">
                <a:latin typeface="Times New Roman" panose="02020603050405020304" pitchFamily="18" charset="0"/>
                <a:cs typeface="Times New Roman" panose="02020603050405020304" pitchFamily="18" charset="0"/>
              </a:rPr>
              <a:t>typically present </a:t>
            </a:r>
            <a:r>
              <a:rPr lang="en-US" altLang="zh-TW" dirty="0">
                <a:latin typeface="Times New Roman" panose="02020603050405020304" pitchFamily="18" charset="0"/>
                <a:cs typeface="Times New Roman" panose="02020603050405020304" pitchFamily="18" charset="0"/>
              </a:rPr>
              <a:t>in manufacturing companies</a:t>
            </a:r>
            <a:r>
              <a:rPr lang="en-US" altLang="zh-TW" dirty="0" smtClean="0">
                <a:latin typeface="Times New Roman" panose="02020603050405020304" pitchFamily="18" charset="0"/>
                <a:cs typeface="Times New Roman" panose="02020603050405020304" pitchFamily="18" charset="0"/>
              </a:rPr>
              <a:t>.</a:t>
            </a:r>
            <a:endParaRPr lang="zh-TW" altLang="en-US" dirty="0">
              <a:latin typeface="Times New Roman" panose="02020603050405020304" pitchFamily="18" charset="0"/>
              <a:cs typeface="Times New Roman" panose="02020603050405020304" pitchFamily="18" charset="0"/>
            </a:endParaRPr>
          </a:p>
        </p:txBody>
      </p:sp>
      <p:sp>
        <p:nvSpPr>
          <p:cNvPr id="5" name="文字方塊 4"/>
          <p:cNvSpPr txBox="1"/>
          <p:nvPr/>
        </p:nvSpPr>
        <p:spPr>
          <a:xfrm>
            <a:off x="311020" y="5488795"/>
            <a:ext cx="11569960" cy="923330"/>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H</a:t>
            </a:r>
            <a:r>
              <a:rPr lang="en-US" altLang="zh-TW" dirty="0" smtClean="0">
                <a:latin typeface="Times New Roman" panose="02020603050405020304" pitchFamily="18" charset="0"/>
                <a:cs typeface="Times New Roman" panose="02020603050405020304" pitchFamily="18" charset="0"/>
              </a:rPr>
              <a:t>owever</a:t>
            </a:r>
            <a:r>
              <a:rPr lang="en-US" altLang="zh-TW" dirty="0">
                <a:latin typeface="Times New Roman" panose="02020603050405020304" pitchFamily="18" charset="0"/>
                <a:cs typeface="Times New Roman" panose="02020603050405020304" pitchFamily="18" charset="0"/>
              </a:rPr>
              <a:t>, best-of-breed vendors with turnkey </a:t>
            </a:r>
            <a:r>
              <a:rPr lang="en-US" altLang="zh-TW" dirty="0" smtClean="0">
                <a:latin typeface="Times New Roman" panose="02020603050405020304" pitchFamily="18" charset="0"/>
                <a:cs typeface="Times New Roman" panose="02020603050405020304" pitchFamily="18" charset="0"/>
              </a:rPr>
              <a:t>connectivity solutions </a:t>
            </a:r>
            <a:r>
              <a:rPr lang="en-US" altLang="zh-TW" dirty="0">
                <a:latin typeface="Times New Roman" panose="02020603050405020304" pitchFamily="18" charset="0"/>
                <a:cs typeface="Times New Roman" panose="02020603050405020304" pitchFamily="18" charset="0"/>
              </a:rPr>
              <a:t>and product clouds, secure </a:t>
            </a:r>
            <a:r>
              <a:rPr lang="en-US" altLang="zh-TW" dirty="0" smtClean="0">
                <a:latin typeface="Times New Roman" panose="02020603050405020304" pitchFamily="18" charset="0"/>
                <a:cs typeface="Times New Roman" panose="02020603050405020304" pitchFamily="18" charset="0"/>
              </a:rPr>
              <a:t>high-performance application </a:t>
            </a:r>
            <a:r>
              <a:rPr lang="en-US" altLang="zh-TW" dirty="0">
                <a:latin typeface="Times New Roman" panose="02020603050405020304" pitchFamily="18" charset="0"/>
                <a:cs typeface="Times New Roman" panose="02020603050405020304" pitchFamily="18" charset="0"/>
              </a:rPr>
              <a:t>platforms, and </a:t>
            </a:r>
            <a:r>
              <a:rPr lang="en-US" altLang="zh-TW" dirty="0" smtClean="0">
                <a:latin typeface="Times New Roman" panose="02020603050405020304" pitchFamily="18" charset="0"/>
                <a:cs typeface="Times New Roman" panose="02020603050405020304" pitchFamily="18" charset="0"/>
              </a:rPr>
              <a:t>ready-to-use </a:t>
            </a:r>
            <a:r>
              <a:rPr lang="en-US" altLang="zh-TW" dirty="0">
                <a:latin typeface="Times New Roman" panose="02020603050405020304" pitchFamily="18" charset="0"/>
                <a:cs typeface="Times New Roman" panose="02020603050405020304" pitchFamily="18" charset="0"/>
              </a:rPr>
              <a:t>data analytics are emerging. This makes it </a:t>
            </a:r>
            <a:r>
              <a:rPr lang="en-US" altLang="zh-TW" dirty="0" smtClean="0">
                <a:latin typeface="Times New Roman" panose="02020603050405020304" pitchFamily="18" charset="0"/>
                <a:cs typeface="Times New Roman" panose="02020603050405020304" pitchFamily="18" charset="0"/>
              </a:rPr>
              <a:t>increasingly challenging </a:t>
            </a:r>
            <a:r>
              <a:rPr lang="en-US" altLang="zh-TW" dirty="0">
                <a:latin typeface="Times New Roman" panose="02020603050405020304" pitchFamily="18" charset="0"/>
                <a:cs typeface="Times New Roman" panose="02020603050405020304" pitchFamily="18" charset="0"/>
              </a:rPr>
              <a:t>for in-house efforts to keep up </a:t>
            </a:r>
            <a:r>
              <a:rPr lang="en-US" altLang="zh-TW" dirty="0" smtClean="0">
                <a:latin typeface="Times New Roman" panose="02020603050405020304" pitchFamily="18" charset="0"/>
                <a:cs typeface="Times New Roman" panose="02020603050405020304" pitchFamily="18" charset="0"/>
              </a:rPr>
              <a:t>and can </a:t>
            </a:r>
            <a:r>
              <a:rPr lang="en-US" altLang="zh-TW" dirty="0">
                <a:latin typeface="Times New Roman" panose="02020603050405020304" pitchFamily="18" charset="0"/>
                <a:cs typeface="Times New Roman" panose="02020603050405020304" pitchFamily="18" charset="0"/>
              </a:rPr>
              <a:t>turn an early lead into a disadvantage.</a:t>
            </a:r>
            <a:endParaRPr lang="zh-TW" altLang="en-US" dirty="0">
              <a:latin typeface="Times New Roman" panose="02020603050405020304" pitchFamily="18" charset="0"/>
              <a:cs typeface="Times New Roman" panose="02020603050405020304" pitchFamily="18" charset="0"/>
            </a:endParaRPr>
          </a:p>
        </p:txBody>
      </p:sp>
      <p:sp>
        <p:nvSpPr>
          <p:cNvPr id="6" name="文字方塊 5"/>
          <p:cNvSpPr txBox="1"/>
          <p:nvPr/>
        </p:nvSpPr>
        <p:spPr>
          <a:xfrm>
            <a:off x="311020" y="760931"/>
            <a:ext cx="778931" cy="369332"/>
          </a:xfrm>
          <a:prstGeom prst="rect">
            <a:avLst/>
          </a:prstGeom>
          <a:noFill/>
        </p:spPr>
        <p:txBody>
          <a:bodyPr wrap="none" rtlCol="0">
            <a:spAutoFit/>
          </a:bodyPr>
          <a:lstStyle/>
          <a:p>
            <a:r>
              <a:rPr lang="en-US" altLang="zh-TW" b="1" dirty="0" smtClean="0">
                <a:latin typeface="Times New Roman" panose="02020603050405020304" pitchFamily="18" charset="0"/>
                <a:cs typeface="Times New Roman" panose="02020603050405020304" pitchFamily="18" charset="0"/>
              </a:rPr>
              <a:t>Trend</a:t>
            </a:r>
            <a:endParaRPr lang="zh-TW" altLang="en-US" b="1" dirty="0">
              <a:latin typeface="Times New Roman" panose="02020603050405020304" pitchFamily="18" charset="0"/>
              <a:cs typeface="Times New Roman" panose="02020603050405020304" pitchFamily="18" charset="0"/>
            </a:endParaRPr>
          </a:p>
        </p:txBody>
      </p:sp>
      <p:graphicFrame>
        <p:nvGraphicFramePr>
          <p:cNvPr id="7" name="資料庫圖表 6"/>
          <p:cNvGraphicFramePr/>
          <p:nvPr>
            <p:extLst>
              <p:ext uri="{D42A27DB-BD31-4B8C-83A1-F6EECF244321}">
                <p14:modId xmlns:p14="http://schemas.microsoft.com/office/powerpoint/2010/main" val="2708005721"/>
              </p:ext>
            </p:extLst>
          </p:nvPr>
        </p:nvGraphicFramePr>
        <p:xfrm>
          <a:off x="7019925" y="2047356"/>
          <a:ext cx="4445000" cy="2823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資料庫圖表 7"/>
          <p:cNvGraphicFramePr/>
          <p:nvPr>
            <p:extLst>
              <p:ext uri="{D42A27DB-BD31-4B8C-83A1-F6EECF244321}">
                <p14:modId xmlns:p14="http://schemas.microsoft.com/office/powerpoint/2010/main" val="1961941016"/>
              </p:ext>
            </p:extLst>
          </p:nvPr>
        </p:nvGraphicFramePr>
        <p:xfrm>
          <a:off x="-98555" y="1819363"/>
          <a:ext cx="5340350" cy="36142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左-右雙向箭號 8"/>
          <p:cNvSpPr/>
          <p:nvPr/>
        </p:nvSpPr>
        <p:spPr>
          <a:xfrm>
            <a:off x="4852987" y="2991623"/>
            <a:ext cx="2295525" cy="977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smtClean="0"/>
              <a:t>Consideration</a:t>
            </a:r>
            <a:endParaRPr lang="zh-TW" altLang="en-US" dirty="0"/>
          </a:p>
        </p:txBody>
      </p:sp>
      <p:sp>
        <p:nvSpPr>
          <p:cNvPr id="10"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34</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4059153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2" presetClass="entr" presetSubtype="1" fill="hold" grpId="0" nodeType="afterEffect">
                                  <p:stCondLst>
                                    <p:cond delay="0"/>
                                  </p:stCondLst>
                                  <p:childTnLst>
                                    <p:set>
                                      <p:cBhvr>
                                        <p:cTn id="17" dur="1" fill="hold">
                                          <p:stCondLst>
                                            <p:cond delay="0"/>
                                          </p:stCondLst>
                                        </p:cTn>
                                        <p:tgtEl>
                                          <p:spTgt spid="8">
                                            <p:graphicEl>
                                              <a:dgm id="{B61B4783-E972-4531-A689-63138003EA76}"/>
                                            </p:graphicEl>
                                          </p:spTgt>
                                        </p:tgtEl>
                                        <p:attrNameLst>
                                          <p:attrName>style.visibility</p:attrName>
                                        </p:attrNameLst>
                                      </p:cBhvr>
                                      <p:to>
                                        <p:strVal val="visible"/>
                                      </p:to>
                                    </p:set>
                                    <p:anim calcmode="lin" valueType="num">
                                      <p:cBhvr additive="base">
                                        <p:cTn id="18" dur="500" fill="hold"/>
                                        <p:tgtEl>
                                          <p:spTgt spid="8">
                                            <p:graphicEl>
                                              <a:dgm id="{B61B4783-E972-4531-A689-63138003EA76}"/>
                                            </p:graphic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graphicEl>
                                              <a:dgm id="{B61B4783-E972-4531-A689-63138003EA76}"/>
                                            </p:graphicEl>
                                          </p:spTgt>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2" presetClass="entr" presetSubtype="1" fill="hold" grpId="0" nodeType="afterEffect">
                                  <p:stCondLst>
                                    <p:cond delay="0"/>
                                  </p:stCondLst>
                                  <p:childTnLst>
                                    <p:set>
                                      <p:cBhvr>
                                        <p:cTn id="22" dur="1" fill="hold">
                                          <p:stCondLst>
                                            <p:cond delay="0"/>
                                          </p:stCondLst>
                                        </p:cTn>
                                        <p:tgtEl>
                                          <p:spTgt spid="8">
                                            <p:graphicEl>
                                              <a:dgm id="{7FAABB28-E246-48F2-8989-8406D103D560}"/>
                                            </p:graphicEl>
                                          </p:spTgt>
                                        </p:tgtEl>
                                        <p:attrNameLst>
                                          <p:attrName>style.visibility</p:attrName>
                                        </p:attrNameLst>
                                      </p:cBhvr>
                                      <p:to>
                                        <p:strVal val="visible"/>
                                      </p:to>
                                    </p:set>
                                    <p:anim calcmode="lin" valueType="num">
                                      <p:cBhvr additive="base">
                                        <p:cTn id="23" dur="500" fill="hold"/>
                                        <p:tgtEl>
                                          <p:spTgt spid="8">
                                            <p:graphicEl>
                                              <a:dgm id="{7FAABB28-E246-48F2-8989-8406D103D56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graphicEl>
                                              <a:dgm id="{7FAABB28-E246-48F2-8989-8406D103D560}"/>
                                            </p:graphicEl>
                                          </p:spTgt>
                                        </p:tgtEl>
                                        <p:attrNameLst>
                                          <p:attrName>ppt_y</p:attrName>
                                        </p:attrNameLst>
                                      </p:cBhvr>
                                      <p:tavLst>
                                        <p:tav tm="0">
                                          <p:val>
                                            <p:strVal val="0-#ppt_h/2"/>
                                          </p:val>
                                        </p:tav>
                                        <p:tav tm="100000">
                                          <p:val>
                                            <p:strVal val="#ppt_y"/>
                                          </p:val>
                                        </p:tav>
                                      </p:tavLst>
                                    </p:anim>
                                  </p:childTnLst>
                                </p:cTn>
                              </p:par>
                            </p:childTnLst>
                          </p:cTn>
                        </p:par>
                        <p:par>
                          <p:cTn id="25" fill="hold">
                            <p:stCondLst>
                              <p:cond delay="2250"/>
                            </p:stCondLst>
                            <p:childTnLst>
                              <p:par>
                                <p:cTn id="26" presetID="2" presetClass="entr" presetSubtype="1" fill="hold" grpId="0" nodeType="afterEffect">
                                  <p:stCondLst>
                                    <p:cond delay="0"/>
                                  </p:stCondLst>
                                  <p:childTnLst>
                                    <p:set>
                                      <p:cBhvr>
                                        <p:cTn id="27" dur="1" fill="hold">
                                          <p:stCondLst>
                                            <p:cond delay="0"/>
                                          </p:stCondLst>
                                        </p:cTn>
                                        <p:tgtEl>
                                          <p:spTgt spid="8">
                                            <p:graphicEl>
                                              <a:dgm id="{570AD54A-8FA0-4DC2-AF8F-E3401CC906CB}"/>
                                            </p:graphicEl>
                                          </p:spTgt>
                                        </p:tgtEl>
                                        <p:attrNameLst>
                                          <p:attrName>style.visibility</p:attrName>
                                        </p:attrNameLst>
                                      </p:cBhvr>
                                      <p:to>
                                        <p:strVal val="visible"/>
                                      </p:to>
                                    </p:set>
                                    <p:anim calcmode="lin" valueType="num">
                                      <p:cBhvr additive="base">
                                        <p:cTn id="28" dur="500" fill="hold"/>
                                        <p:tgtEl>
                                          <p:spTgt spid="8">
                                            <p:graphicEl>
                                              <a:dgm id="{570AD54A-8FA0-4DC2-AF8F-E3401CC906CB}"/>
                                            </p:graphicEl>
                                          </p:spTgt>
                                        </p:tgtEl>
                                        <p:attrNameLst>
                                          <p:attrName>ppt_x</p:attrName>
                                        </p:attrNameLst>
                                      </p:cBhvr>
                                      <p:tavLst>
                                        <p:tav tm="0">
                                          <p:val>
                                            <p:strVal val="#ppt_x"/>
                                          </p:val>
                                        </p:tav>
                                        <p:tav tm="100000">
                                          <p:val>
                                            <p:strVal val="#ppt_x"/>
                                          </p:val>
                                        </p:tav>
                                      </p:tavLst>
                                    </p:anim>
                                    <p:anim calcmode="lin" valueType="num">
                                      <p:cBhvr additive="base">
                                        <p:cTn id="29" dur="500" fill="hold"/>
                                        <p:tgtEl>
                                          <p:spTgt spid="8">
                                            <p:graphicEl>
                                              <a:dgm id="{570AD54A-8FA0-4DC2-AF8F-E3401CC906CB}"/>
                                            </p:graphicEl>
                                          </p:spTgt>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 presetClass="entr" presetSubtype="1" fill="hold" grpId="0" nodeType="afterEffect">
                                  <p:stCondLst>
                                    <p:cond delay="0"/>
                                  </p:stCondLst>
                                  <p:childTnLst>
                                    <p:set>
                                      <p:cBhvr>
                                        <p:cTn id="32" dur="1" fill="hold">
                                          <p:stCondLst>
                                            <p:cond delay="0"/>
                                          </p:stCondLst>
                                        </p:cTn>
                                        <p:tgtEl>
                                          <p:spTgt spid="8">
                                            <p:graphicEl>
                                              <a:dgm id="{36CA54BF-39BB-4FD8-8375-C2FAF0A7AC52}"/>
                                            </p:graphicEl>
                                          </p:spTgt>
                                        </p:tgtEl>
                                        <p:attrNameLst>
                                          <p:attrName>style.visibility</p:attrName>
                                        </p:attrNameLst>
                                      </p:cBhvr>
                                      <p:to>
                                        <p:strVal val="visible"/>
                                      </p:to>
                                    </p:set>
                                    <p:anim calcmode="lin" valueType="num">
                                      <p:cBhvr additive="base">
                                        <p:cTn id="33" dur="500" fill="hold"/>
                                        <p:tgtEl>
                                          <p:spTgt spid="8">
                                            <p:graphicEl>
                                              <a:dgm id="{36CA54BF-39BB-4FD8-8375-C2FAF0A7AC52}"/>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graphicEl>
                                              <a:dgm id="{36CA54BF-39BB-4FD8-8375-C2FAF0A7AC52}"/>
                                            </p:graphicEl>
                                          </p:spTgt>
                                        </p:tgtEl>
                                        <p:attrNameLst>
                                          <p:attrName>ppt_y</p:attrName>
                                        </p:attrNameLst>
                                      </p:cBhvr>
                                      <p:tavLst>
                                        <p:tav tm="0">
                                          <p:val>
                                            <p:strVal val="0-#ppt_h/2"/>
                                          </p:val>
                                        </p:tav>
                                        <p:tav tm="100000">
                                          <p:val>
                                            <p:strVal val="#ppt_y"/>
                                          </p:val>
                                        </p:tav>
                                      </p:tavLst>
                                    </p:anim>
                                  </p:childTnLst>
                                </p:cTn>
                              </p:par>
                            </p:childTnLst>
                          </p:cTn>
                        </p:par>
                        <p:par>
                          <p:cTn id="35" fill="hold">
                            <p:stCondLst>
                              <p:cond delay="3250"/>
                            </p:stCondLst>
                            <p:childTnLst>
                              <p:par>
                                <p:cTn id="36" presetID="2" presetClass="entr" presetSubtype="1" fill="hold" grpId="0" nodeType="afterEffect">
                                  <p:stCondLst>
                                    <p:cond delay="0"/>
                                  </p:stCondLst>
                                  <p:childTnLst>
                                    <p:set>
                                      <p:cBhvr>
                                        <p:cTn id="37" dur="1" fill="hold">
                                          <p:stCondLst>
                                            <p:cond delay="0"/>
                                          </p:stCondLst>
                                        </p:cTn>
                                        <p:tgtEl>
                                          <p:spTgt spid="8">
                                            <p:graphicEl>
                                              <a:dgm id="{4CA6DFCF-95D8-4CD8-B671-3DF450BD2F38}"/>
                                            </p:graphicEl>
                                          </p:spTgt>
                                        </p:tgtEl>
                                        <p:attrNameLst>
                                          <p:attrName>style.visibility</p:attrName>
                                        </p:attrNameLst>
                                      </p:cBhvr>
                                      <p:to>
                                        <p:strVal val="visible"/>
                                      </p:to>
                                    </p:set>
                                    <p:anim calcmode="lin" valueType="num">
                                      <p:cBhvr additive="base">
                                        <p:cTn id="38" dur="500" fill="hold"/>
                                        <p:tgtEl>
                                          <p:spTgt spid="8">
                                            <p:graphicEl>
                                              <a:dgm id="{4CA6DFCF-95D8-4CD8-B671-3DF450BD2F38}"/>
                                            </p:graphicEl>
                                          </p:spTgt>
                                        </p:tgtEl>
                                        <p:attrNameLst>
                                          <p:attrName>ppt_x</p:attrName>
                                        </p:attrNameLst>
                                      </p:cBhvr>
                                      <p:tavLst>
                                        <p:tav tm="0">
                                          <p:val>
                                            <p:strVal val="#ppt_x"/>
                                          </p:val>
                                        </p:tav>
                                        <p:tav tm="100000">
                                          <p:val>
                                            <p:strVal val="#ppt_x"/>
                                          </p:val>
                                        </p:tav>
                                      </p:tavLst>
                                    </p:anim>
                                    <p:anim calcmode="lin" valueType="num">
                                      <p:cBhvr additive="base">
                                        <p:cTn id="39" dur="500" fill="hold"/>
                                        <p:tgtEl>
                                          <p:spTgt spid="8">
                                            <p:graphicEl>
                                              <a:dgm id="{4CA6DFCF-95D8-4CD8-B671-3DF450BD2F38}"/>
                                            </p:graphicEl>
                                          </p:spTgt>
                                        </p:tgtEl>
                                        <p:attrNameLst>
                                          <p:attrName>ppt_y</p:attrName>
                                        </p:attrNameLst>
                                      </p:cBhvr>
                                      <p:tavLst>
                                        <p:tav tm="0">
                                          <p:val>
                                            <p:strVal val="0-#ppt_h/2"/>
                                          </p:val>
                                        </p:tav>
                                        <p:tav tm="100000">
                                          <p:val>
                                            <p:strVal val="#ppt_y"/>
                                          </p:val>
                                        </p:tav>
                                      </p:tavLst>
                                    </p:anim>
                                  </p:childTnLst>
                                </p:cTn>
                              </p:par>
                            </p:childTnLst>
                          </p:cTn>
                        </p:par>
                        <p:par>
                          <p:cTn id="40" fill="hold">
                            <p:stCondLst>
                              <p:cond delay="3750"/>
                            </p:stCondLst>
                            <p:childTnLst>
                              <p:par>
                                <p:cTn id="41" presetID="2" presetClass="entr" presetSubtype="1" fill="hold" grpId="0" nodeType="afterEffect">
                                  <p:stCondLst>
                                    <p:cond delay="0"/>
                                  </p:stCondLst>
                                  <p:childTnLst>
                                    <p:set>
                                      <p:cBhvr>
                                        <p:cTn id="42" dur="1" fill="hold">
                                          <p:stCondLst>
                                            <p:cond delay="0"/>
                                          </p:stCondLst>
                                        </p:cTn>
                                        <p:tgtEl>
                                          <p:spTgt spid="8">
                                            <p:graphicEl>
                                              <a:dgm id="{73967641-DB82-4AFC-837A-09B175AE546D}"/>
                                            </p:graphicEl>
                                          </p:spTgt>
                                        </p:tgtEl>
                                        <p:attrNameLst>
                                          <p:attrName>style.visibility</p:attrName>
                                        </p:attrNameLst>
                                      </p:cBhvr>
                                      <p:to>
                                        <p:strVal val="visible"/>
                                      </p:to>
                                    </p:set>
                                    <p:anim calcmode="lin" valueType="num">
                                      <p:cBhvr additive="base">
                                        <p:cTn id="43" dur="500" fill="hold"/>
                                        <p:tgtEl>
                                          <p:spTgt spid="8">
                                            <p:graphicEl>
                                              <a:dgm id="{73967641-DB82-4AFC-837A-09B175AE546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graphicEl>
                                              <a:dgm id="{73967641-DB82-4AFC-837A-09B175AE546D}"/>
                                            </p:graphicEl>
                                          </p:spTgt>
                                        </p:tgtEl>
                                        <p:attrNameLst>
                                          <p:attrName>ppt_y</p:attrName>
                                        </p:attrNameLst>
                                      </p:cBhvr>
                                      <p:tavLst>
                                        <p:tav tm="0">
                                          <p:val>
                                            <p:strVal val="0-#ppt_h/2"/>
                                          </p:val>
                                        </p:tav>
                                        <p:tav tm="100000">
                                          <p:val>
                                            <p:strVal val="#ppt_y"/>
                                          </p:val>
                                        </p:tav>
                                      </p:tavLst>
                                    </p:anim>
                                  </p:childTnLst>
                                </p:cTn>
                              </p:par>
                            </p:childTnLst>
                          </p:cTn>
                        </p:par>
                        <p:par>
                          <p:cTn id="45" fill="hold">
                            <p:stCondLst>
                              <p:cond delay="4250"/>
                            </p:stCondLst>
                            <p:childTnLst>
                              <p:par>
                                <p:cTn id="46" presetID="2" presetClass="entr" presetSubtype="1" fill="hold" grpId="0" nodeType="afterEffect">
                                  <p:stCondLst>
                                    <p:cond delay="0"/>
                                  </p:stCondLst>
                                  <p:childTnLst>
                                    <p:set>
                                      <p:cBhvr>
                                        <p:cTn id="47" dur="1" fill="hold">
                                          <p:stCondLst>
                                            <p:cond delay="0"/>
                                          </p:stCondLst>
                                        </p:cTn>
                                        <p:tgtEl>
                                          <p:spTgt spid="8">
                                            <p:graphicEl>
                                              <a:dgm id="{AFCCF0C6-D2AF-49CA-9096-73A58A511D01}"/>
                                            </p:graphicEl>
                                          </p:spTgt>
                                        </p:tgtEl>
                                        <p:attrNameLst>
                                          <p:attrName>style.visibility</p:attrName>
                                        </p:attrNameLst>
                                      </p:cBhvr>
                                      <p:to>
                                        <p:strVal val="visible"/>
                                      </p:to>
                                    </p:set>
                                    <p:anim calcmode="lin" valueType="num">
                                      <p:cBhvr additive="base">
                                        <p:cTn id="48" dur="500" fill="hold"/>
                                        <p:tgtEl>
                                          <p:spTgt spid="8">
                                            <p:graphicEl>
                                              <a:dgm id="{AFCCF0C6-D2AF-49CA-9096-73A58A511D01}"/>
                                            </p:graphicEl>
                                          </p:spTgt>
                                        </p:tgtEl>
                                        <p:attrNameLst>
                                          <p:attrName>ppt_x</p:attrName>
                                        </p:attrNameLst>
                                      </p:cBhvr>
                                      <p:tavLst>
                                        <p:tav tm="0">
                                          <p:val>
                                            <p:strVal val="#ppt_x"/>
                                          </p:val>
                                        </p:tav>
                                        <p:tav tm="100000">
                                          <p:val>
                                            <p:strVal val="#ppt_x"/>
                                          </p:val>
                                        </p:tav>
                                      </p:tavLst>
                                    </p:anim>
                                    <p:anim calcmode="lin" valueType="num">
                                      <p:cBhvr additive="base">
                                        <p:cTn id="49" dur="500" fill="hold"/>
                                        <p:tgtEl>
                                          <p:spTgt spid="8">
                                            <p:graphicEl>
                                              <a:dgm id="{AFCCF0C6-D2AF-49CA-9096-73A58A511D01}"/>
                                            </p:graphicEl>
                                          </p:spTgt>
                                        </p:tgtEl>
                                        <p:attrNameLst>
                                          <p:attrName>ppt_y</p:attrName>
                                        </p:attrNameLst>
                                      </p:cBhvr>
                                      <p:tavLst>
                                        <p:tav tm="0">
                                          <p:val>
                                            <p:strVal val="0-#ppt_h/2"/>
                                          </p:val>
                                        </p:tav>
                                        <p:tav tm="100000">
                                          <p:val>
                                            <p:strVal val="#ppt_y"/>
                                          </p:val>
                                        </p:tav>
                                      </p:tavLst>
                                    </p:anim>
                                  </p:childTnLst>
                                </p:cTn>
                              </p:par>
                            </p:childTnLst>
                          </p:cTn>
                        </p:par>
                        <p:par>
                          <p:cTn id="50" fill="hold">
                            <p:stCondLst>
                              <p:cond delay="4750"/>
                            </p:stCondLst>
                            <p:childTnLst>
                              <p:par>
                                <p:cTn id="51" presetID="26"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145">
                                          <p:stCondLst>
                                            <p:cond delay="0"/>
                                          </p:stCondLst>
                                        </p:cTn>
                                        <p:tgtEl>
                                          <p:spTgt spid="9"/>
                                        </p:tgtEl>
                                      </p:cBhvr>
                                    </p:animEffect>
                                    <p:anim calcmode="lin" valueType="num">
                                      <p:cBhvr>
                                        <p:cTn id="54"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5"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6"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57"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58"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59" dur="7">
                                          <p:stCondLst>
                                            <p:cond delay="162"/>
                                          </p:stCondLst>
                                        </p:cTn>
                                        <p:tgtEl>
                                          <p:spTgt spid="9"/>
                                        </p:tgtEl>
                                      </p:cBhvr>
                                      <p:to x="100000" y="60000"/>
                                    </p:animScale>
                                    <p:animScale>
                                      <p:cBhvr>
                                        <p:cTn id="60" dur="41" decel="50000">
                                          <p:stCondLst>
                                            <p:cond delay="169"/>
                                          </p:stCondLst>
                                        </p:cTn>
                                        <p:tgtEl>
                                          <p:spTgt spid="9"/>
                                        </p:tgtEl>
                                      </p:cBhvr>
                                      <p:to x="100000" y="100000"/>
                                    </p:animScale>
                                    <p:animScale>
                                      <p:cBhvr>
                                        <p:cTn id="61" dur="7">
                                          <p:stCondLst>
                                            <p:cond delay="328"/>
                                          </p:stCondLst>
                                        </p:cTn>
                                        <p:tgtEl>
                                          <p:spTgt spid="9"/>
                                        </p:tgtEl>
                                      </p:cBhvr>
                                      <p:to x="100000" y="80000"/>
                                    </p:animScale>
                                    <p:animScale>
                                      <p:cBhvr>
                                        <p:cTn id="62" dur="41" decel="50000">
                                          <p:stCondLst>
                                            <p:cond delay="335"/>
                                          </p:stCondLst>
                                        </p:cTn>
                                        <p:tgtEl>
                                          <p:spTgt spid="9"/>
                                        </p:tgtEl>
                                      </p:cBhvr>
                                      <p:to x="100000" y="100000"/>
                                    </p:animScale>
                                    <p:animScale>
                                      <p:cBhvr>
                                        <p:cTn id="63" dur="7">
                                          <p:stCondLst>
                                            <p:cond delay="410"/>
                                          </p:stCondLst>
                                        </p:cTn>
                                        <p:tgtEl>
                                          <p:spTgt spid="9"/>
                                        </p:tgtEl>
                                      </p:cBhvr>
                                      <p:to x="100000" y="90000"/>
                                    </p:animScale>
                                    <p:animScale>
                                      <p:cBhvr>
                                        <p:cTn id="64" dur="41" decel="50000">
                                          <p:stCondLst>
                                            <p:cond delay="417"/>
                                          </p:stCondLst>
                                        </p:cTn>
                                        <p:tgtEl>
                                          <p:spTgt spid="9"/>
                                        </p:tgtEl>
                                      </p:cBhvr>
                                      <p:to x="100000" y="100000"/>
                                    </p:animScale>
                                    <p:animScale>
                                      <p:cBhvr>
                                        <p:cTn id="65" dur="7">
                                          <p:stCondLst>
                                            <p:cond delay="452"/>
                                          </p:stCondLst>
                                        </p:cTn>
                                        <p:tgtEl>
                                          <p:spTgt spid="9"/>
                                        </p:tgtEl>
                                      </p:cBhvr>
                                      <p:to x="100000" y="95000"/>
                                    </p:animScale>
                                    <p:animScale>
                                      <p:cBhvr>
                                        <p:cTn id="66" dur="41" decel="50000">
                                          <p:stCondLst>
                                            <p:cond delay="459"/>
                                          </p:stCondLst>
                                        </p:cTn>
                                        <p:tgtEl>
                                          <p:spTgt spid="9"/>
                                        </p:tgtEl>
                                      </p:cBhvr>
                                      <p:to x="100000" y="100000"/>
                                    </p:animScale>
                                  </p:childTnLst>
                                </p:cTn>
                              </p:par>
                            </p:childTnLst>
                          </p:cTn>
                        </p:par>
                        <p:par>
                          <p:cTn id="67" fill="hold">
                            <p:stCondLst>
                              <p:cond delay="5250"/>
                            </p:stCondLst>
                            <p:childTnLst>
                              <p:par>
                                <p:cTn id="68" presetID="21" presetClass="entr" presetSubtype="1" fill="hold" grpId="0" nodeType="afterEffect">
                                  <p:stCondLst>
                                    <p:cond delay="0"/>
                                  </p:stCondLst>
                                  <p:childTnLst>
                                    <p:set>
                                      <p:cBhvr>
                                        <p:cTn id="69" dur="1" fill="hold">
                                          <p:stCondLst>
                                            <p:cond delay="0"/>
                                          </p:stCondLst>
                                        </p:cTn>
                                        <p:tgtEl>
                                          <p:spTgt spid="7">
                                            <p:graphicEl>
                                              <a:dgm id="{3CCAF425-706B-4726-A4F6-BF2FD66C069C}"/>
                                            </p:graphicEl>
                                          </p:spTgt>
                                        </p:tgtEl>
                                        <p:attrNameLst>
                                          <p:attrName>style.visibility</p:attrName>
                                        </p:attrNameLst>
                                      </p:cBhvr>
                                      <p:to>
                                        <p:strVal val="visible"/>
                                      </p:to>
                                    </p:set>
                                    <p:animEffect transition="in" filter="wheel(1)">
                                      <p:cBhvr>
                                        <p:cTn id="70" dur="500"/>
                                        <p:tgtEl>
                                          <p:spTgt spid="7">
                                            <p:graphicEl>
                                              <a:dgm id="{3CCAF425-706B-4726-A4F6-BF2FD66C069C}"/>
                                            </p:graphicEl>
                                          </p:spTgt>
                                        </p:tgtEl>
                                      </p:cBhvr>
                                    </p:animEffect>
                                  </p:childTnLst>
                                </p:cTn>
                              </p:par>
                            </p:childTnLst>
                          </p:cTn>
                        </p:par>
                        <p:par>
                          <p:cTn id="71" fill="hold">
                            <p:stCondLst>
                              <p:cond delay="5750"/>
                            </p:stCondLst>
                            <p:childTnLst>
                              <p:par>
                                <p:cTn id="72" presetID="21" presetClass="entr" presetSubtype="1" fill="hold" grpId="0" nodeType="afterEffect">
                                  <p:stCondLst>
                                    <p:cond delay="0"/>
                                  </p:stCondLst>
                                  <p:childTnLst>
                                    <p:set>
                                      <p:cBhvr>
                                        <p:cTn id="73" dur="1" fill="hold">
                                          <p:stCondLst>
                                            <p:cond delay="0"/>
                                          </p:stCondLst>
                                        </p:cTn>
                                        <p:tgtEl>
                                          <p:spTgt spid="7">
                                            <p:graphicEl>
                                              <a:dgm id="{3CCF9172-A77B-4812-B955-61D3FB8A30DA}"/>
                                            </p:graphicEl>
                                          </p:spTgt>
                                        </p:tgtEl>
                                        <p:attrNameLst>
                                          <p:attrName>style.visibility</p:attrName>
                                        </p:attrNameLst>
                                      </p:cBhvr>
                                      <p:to>
                                        <p:strVal val="visible"/>
                                      </p:to>
                                    </p:set>
                                    <p:animEffect transition="in" filter="wheel(1)">
                                      <p:cBhvr>
                                        <p:cTn id="74" dur="500"/>
                                        <p:tgtEl>
                                          <p:spTgt spid="7">
                                            <p:graphicEl>
                                              <a:dgm id="{3CCF9172-A77B-4812-B955-61D3FB8A30DA}"/>
                                            </p:graphicEl>
                                          </p:spTgt>
                                        </p:tgtEl>
                                      </p:cBhvr>
                                    </p:animEffect>
                                  </p:childTnLst>
                                </p:cTn>
                              </p:par>
                            </p:childTnLst>
                          </p:cTn>
                        </p:par>
                        <p:par>
                          <p:cTn id="75" fill="hold">
                            <p:stCondLst>
                              <p:cond delay="6250"/>
                            </p:stCondLst>
                            <p:childTnLst>
                              <p:par>
                                <p:cTn id="76" presetID="21" presetClass="entr" presetSubtype="1" fill="hold" grpId="0" nodeType="afterEffect">
                                  <p:stCondLst>
                                    <p:cond delay="0"/>
                                  </p:stCondLst>
                                  <p:childTnLst>
                                    <p:set>
                                      <p:cBhvr>
                                        <p:cTn id="77" dur="1" fill="hold">
                                          <p:stCondLst>
                                            <p:cond delay="0"/>
                                          </p:stCondLst>
                                        </p:cTn>
                                        <p:tgtEl>
                                          <p:spTgt spid="7">
                                            <p:graphicEl>
                                              <a:dgm id="{BD750423-E3CC-4107-8636-750A5ABA34CC}"/>
                                            </p:graphicEl>
                                          </p:spTgt>
                                        </p:tgtEl>
                                        <p:attrNameLst>
                                          <p:attrName>style.visibility</p:attrName>
                                        </p:attrNameLst>
                                      </p:cBhvr>
                                      <p:to>
                                        <p:strVal val="visible"/>
                                      </p:to>
                                    </p:set>
                                    <p:animEffect transition="in" filter="wheel(1)">
                                      <p:cBhvr>
                                        <p:cTn id="78" dur="500"/>
                                        <p:tgtEl>
                                          <p:spTgt spid="7">
                                            <p:graphicEl>
                                              <a:dgm id="{BD750423-E3CC-4107-8636-750A5ABA34CC}"/>
                                            </p:graphicEl>
                                          </p:spTgt>
                                        </p:tgtEl>
                                      </p:cBhvr>
                                    </p:animEffect>
                                  </p:childTnLst>
                                </p:cTn>
                              </p:par>
                            </p:childTnLst>
                          </p:cTn>
                        </p:par>
                        <p:par>
                          <p:cTn id="79" fill="hold">
                            <p:stCondLst>
                              <p:cond delay="6750"/>
                            </p:stCondLst>
                            <p:childTnLst>
                              <p:par>
                                <p:cTn id="80" presetID="21" presetClass="entr" presetSubtype="1" fill="hold" grpId="0" nodeType="afterEffect">
                                  <p:stCondLst>
                                    <p:cond delay="0"/>
                                  </p:stCondLst>
                                  <p:childTnLst>
                                    <p:set>
                                      <p:cBhvr>
                                        <p:cTn id="81" dur="1" fill="hold">
                                          <p:stCondLst>
                                            <p:cond delay="0"/>
                                          </p:stCondLst>
                                        </p:cTn>
                                        <p:tgtEl>
                                          <p:spTgt spid="7">
                                            <p:graphicEl>
                                              <a:dgm id="{BE99CEEA-0DA6-4EF4-ACB3-CCA059738E3A}"/>
                                            </p:graphicEl>
                                          </p:spTgt>
                                        </p:tgtEl>
                                        <p:attrNameLst>
                                          <p:attrName>style.visibility</p:attrName>
                                        </p:attrNameLst>
                                      </p:cBhvr>
                                      <p:to>
                                        <p:strVal val="visible"/>
                                      </p:to>
                                    </p:set>
                                    <p:animEffect transition="in" filter="wheel(1)">
                                      <p:cBhvr>
                                        <p:cTn id="82" dur="500"/>
                                        <p:tgtEl>
                                          <p:spTgt spid="7">
                                            <p:graphicEl>
                                              <a:dgm id="{BE99CEEA-0DA6-4EF4-ACB3-CCA059738E3A}"/>
                                            </p:graphicEl>
                                          </p:spTgt>
                                        </p:tgtEl>
                                      </p:cBhvr>
                                    </p:animEffect>
                                  </p:childTnLst>
                                </p:cTn>
                              </p:par>
                            </p:childTnLst>
                          </p:cTn>
                        </p:par>
                        <p:par>
                          <p:cTn id="83" fill="hold">
                            <p:stCondLst>
                              <p:cond delay="7250"/>
                            </p:stCondLst>
                            <p:childTnLst>
                              <p:par>
                                <p:cTn id="84" presetID="21" presetClass="entr" presetSubtype="1" fill="hold" grpId="0" nodeType="afterEffect">
                                  <p:stCondLst>
                                    <p:cond delay="0"/>
                                  </p:stCondLst>
                                  <p:childTnLst>
                                    <p:set>
                                      <p:cBhvr>
                                        <p:cTn id="85" dur="1" fill="hold">
                                          <p:stCondLst>
                                            <p:cond delay="0"/>
                                          </p:stCondLst>
                                        </p:cTn>
                                        <p:tgtEl>
                                          <p:spTgt spid="7">
                                            <p:graphicEl>
                                              <a:dgm id="{1D9498D4-778E-4410-9519-7B07AD3CF3B4}"/>
                                            </p:graphicEl>
                                          </p:spTgt>
                                        </p:tgtEl>
                                        <p:attrNameLst>
                                          <p:attrName>style.visibility</p:attrName>
                                        </p:attrNameLst>
                                      </p:cBhvr>
                                      <p:to>
                                        <p:strVal val="visible"/>
                                      </p:to>
                                    </p:set>
                                    <p:animEffect transition="in" filter="wheel(1)">
                                      <p:cBhvr>
                                        <p:cTn id="86" dur="500"/>
                                        <p:tgtEl>
                                          <p:spTgt spid="7">
                                            <p:graphicEl>
                                              <a:dgm id="{1D9498D4-778E-4410-9519-7B07AD3CF3B4}"/>
                                            </p:graphicEl>
                                          </p:spTgt>
                                        </p:tgtEl>
                                      </p:cBhvr>
                                    </p:animEffect>
                                  </p:childTnLst>
                                </p:cTn>
                              </p:par>
                            </p:childTnLst>
                          </p:cTn>
                        </p:par>
                        <p:par>
                          <p:cTn id="87" fill="hold">
                            <p:stCondLst>
                              <p:cond delay="7750"/>
                            </p:stCondLst>
                            <p:childTnLst>
                              <p:par>
                                <p:cTn id="88" presetID="21" presetClass="entr" presetSubtype="1" fill="hold" grpId="0" nodeType="afterEffect">
                                  <p:stCondLst>
                                    <p:cond delay="0"/>
                                  </p:stCondLst>
                                  <p:childTnLst>
                                    <p:set>
                                      <p:cBhvr>
                                        <p:cTn id="89" dur="1" fill="hold">
                                          <p:stCondLst>
                                            <p:cond delay="0"/>
                                          </p:stCondLst>
                                        </p:cTn>
                                        <p:tgtEl>
                                          <p:spTgt spid="7">
                                            <p:graphicEl>
                                              <a:dgm id="{657723D3-3897-44F4-8AD5-600724A67E72}"/>
                                            </p:graphicEl>
                                          </p:spTgt>
                                        </p:tgtEl>
                                        <p:attrNameLst>
                                          <p:attrName>style.visibility</p:attrName>
                                        </p:attrNameLst>
                                      </p:cBhvr>
                                      <p:to>
                                        <p:strVal val="visible"/>
                                      </p:to>
                                    </p:set>
                                    <p:animEffect transition="in" filter="wheel(1)">
                                      <p:cBhvr>
                                        <p:cTn id="90" dur="500"/>
                                        <p:tgtEl>
                                          <p:spTgt spid="7">
                                            <p:graphicEl>
                                              <a:dgm id="{657723D3-3897-44F4-8AD5-600724A67E72}"/>
                                            </p:graphicEl>
                                          </p:spTgt>
                                        </p:tgtEl>
                                      </p:cBhvr>
                                    </p:animEffect>
                                  </p:childTnLst>
                                </p:cTn>
                              </p:par>
                            </p:childTnLst>
                          </p:cTn>
                        </p:par>
                        <p:par>
                          <p:cTn id="91" fill="hold">
                            <p:stCondLst>
                              <p:cond delay="8250"/>
                            </p:stCondLst>
                            <p:childTnLst>
                              <p:par>
                                <p:cTn id="92" presetID="21" presetClass="entr" presetSubtype="1" fill="hold" grpId="0" nodeType="afterEffect">
                                  <p:stCondLst>
                                    <p:cond delay="0"/>
                                  </p:stCondLst>
                                  <p:childTnLst>
                                    <p:set>
                                      <p:cBhvr>
                                        <p:cTn id="93" dur="1" fill="hold">
                                          <p:stCondLst>
                                            <p:cond delay="0"/>
                                          </p:stCondLst>
                                        </p:cTn>
                                        <p:tgtEl>
                                          <p:spTgt spid="7">
                                            <p:graphicEl>
                                              <a:dgm id="{BE384525-6F6A-44AB-8ACF-443B7BF92453}"/>
                                            </p:graphicEl>
                                          </p:spTgt>
                                        </p:tgtEl>
                                        <p:attrNameLst>
                                          <p:attrName>style.visibility</p:attrName>
                                        </p:attrNameLst>
                                      </p:cBhvr>
                                      <p:to>
                                        <p:strVal val="visible"/>
                                      </p:to>
                                    </p:set>
                                    <p:animEffect transition="in" filter="wheel(1)">
                                      <p:cBhvr>
                                        <p:cTn id="94" dur="500"/>
                                        <p:tgtEl>
                                          <p:spTgt spid="7">
                                            <p:graphicEl>
                                              <a:dgm id="{BE384525-6F6A-44AB-8ACF-443B7BF92453}"/>
                                            </p:graphicEl>
                                          </p:spTgt>
                                        </p:tgtEl>
                                      </p:cBhvr>
                                    </p:animEffect>
                                  </p:childTnLst>
                                </p:cTn>
                              </p:par>
                            </p:childTnLst>
                          </p:cTn>
                        </p:par>
                        <p:par>
                          <p:cTn id="95" fill="hold">
                            <p:stCondLst>
                              <p:cond delay="8750"/>
                            </p:stCondLst>
                            <p:childTnLst>
                              <p:par>
                                <p:cTn id="96" presetID="21" presetClass="entr" presetSubtype="1" fill="hold" grpId="0" nodeType="afterEffect">
                                  <p:stCondLst>
                                    <p:cond delay="0"/>
                                  </p:stCondLst>
                                  <p:childTnLst>
                                    <p:set>
                                      <p:cBhvr>
                                        <p:cTn id="97" dur="1" fill="hold">
                                          <p:stCondLst>
                                            <p:cond delay="0"/>
                                          </p:stCondLst>
                                        </p:cTn>
                                        <p:tgtEl>
                                          <p:spTgt spid="7">
                                            <p:graphicEl>
                                              <a:dgm id="{759767FA-29AE-4D30-A5E0-7C62F295E5F3}"/>
                                            </p:graphicEl>
                                          </p:spTgt>
                                        </p:tgtEl>
                                        <p:attrNameLst>
                                          <p:attrName>style.visibility</p:attrName>
                                        </p:attrNameLst>
                                      </p:cBhvr>
                                      <p:to>
                                        <p:strVal val="visible"/>
                                      </p:to>
                                    </p:set>
                                    <p:animEffect transition="in" filter="wheel(1)">
                                      <p:cBhvr>
                                        <p:cTn id="98" dur="500"/>
                                        <p:tgtEl>
                                          <p:spTgt spid="7">
                                            <p:graphicEl>
                                              <a:dgm id="{759767FA-29AE-4D30-A5E0-7C62F295E5F3}"/>
                                            </p:graphicEl>
                                          </p:spTgt>
                                        </p:tgtEl>
                                      </p:cBhvr>
                                    </p:animEffect>
                                  </p:childTnLst>
                                </p:cTn>
                              </p:par>
                            </p:childTnLst>
                          </p:cTn>
                        </p:par>
                        <p:par>
                          <p:cTn id="99" fill="hold">
                            <p:stCondLst>
                              <p:cond delay="9250"/>
                            </p:stCondLst>
                            <p:childTnLst>
                              <p:par>
                                <p:cTn id="100" presetID="21" presetClass="entr" presetSubtype="1" fill="hold" grpId="0" nodeType="afterEffect">
                                  <p:stCondLst>
                                    <p:cond delay="0"/>
                                  </p:stCondLst>
                                  <p:childTnLst>
                                    <p:set>
                                      <p:cBhvr>
                                        <p:cTn id="101" dur="1" fill="hold">
                                          <p:stCondLst>
                                            <p:cond delay="0"/>
                                          </p:stCondLst>
                                        </p:cTn>
                                        <p:tgtEl>
                                          <p:spTgt spid="7">
                                            <p:graphicEl>
                                              <a:dgm id="{C97A99AD-8DED-4248-9313-9E990DC534CC}"/>
                                            </p:graphicEl>
                                          </p:spTgt>
                                        </p:tgtEl>
                                        <p:attrNameLst>
                                          <p:attrName>style.visibility</p:attrName>
                                        </p:attrNameLst>
                                      </p:cBhvr>
                                      <p:to>
                                        <p:strVal val="visible"/>
                                      </p:to>
                                    </p:set>
                                    <p:animEffect transition="in" filter="wheel(1)">
                                      <p:cBhvr>
                                        <p:cTn id="102" dur="500"/>
                                        <p:tgtEl>
                                          <p:spTgt spid="7">
                                            <p:graphicEl>
                                              <a:dgm id="{C97A99AD-8DED-4248-9313-9E990DC534CC}"/>
                                            </p:graphicEl>
                                          </p:spTgt>
                                        </p:tgtEl>
                                      </p:cBhvr>
                                    </p:animEffect>
                                  </p:childTnLst>
                                </p:cTn>
                              </p:par>
                            </p:childTnLst>
                          </p:cTn>
                        </p:par>
                        <p:par>
                          <p:cTn id="103" fill="hold">
                            <p:stCondLst>
                              <p:cond delay="9750"/>
                            </p:stCondLst>
                            <p:childTnLst>
                              <p:par>
                                <p:cTn id="104" presetID="22" presetClass="entr" presetSubtype="1" fill="hold" grpId="0" nodeType="afterEffect">
                                  <p:stCondLst>
                                    <p:cond delay="0"/>
                                  </p:stCondLst>
                                  <p:childTnLst>
                                    <p:set>
                                      <p:cBhvr>
                                        <p:cTn id="105" dur="1" fill="hold">
                                          <p:stCondLst>
                                            <p:cond delay="0"/>
                                          </p:stCondLst>
                                        </p:cTn>
                                        <p:tgtEl>
                                          <p:spTgt spid="5"/>
                                        </p:tgtEl>
                                        <p:attrNameLst>
                                          <p:attrName>style.visibility</p:attrName>
                                        </p:attrNameLst>
                                      </p:cBhvr>
                                      <p:to>
                                        <p:strVal val="visible"/>
                                      </p:to>
                                    </p:set>
                                    <p:animEffect transition="in" filter="wipe(up)">
                                      <p:cBhvr>
                                        <p:cTn id="106" dur="500"/>
                                        <p:tgtEl>
                                          <p:spTgt spid="5"/>
                                        </p:tgtEl>
                                      </p:cBhvr>
                                    </p:animEffect>
                                  </p:childTnLst>
                                </p:cTn>
                              </p:par>
                            </p:childTnLst>
                          </p:cTn>
                        </p:par>
                        <p:par>
                          <p:cTn id="107" fill="hold">
                            <p:stCondLst>
                              <p:cond delay="10250"/>
                            </p:stCondLst>
                            <p:childTnLst>
                              <p:par>
                                <p:cTn id="108" presetID="22" presetClass="entr" presetSubtype="8" fill="hold" grpId="0" nodeType="after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wipe(left)">
                                      <p:cBhvr>
                                        <p:cTn id="1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Graphic spid="7" grpId="0">
        <p:bldSub>
          <a:bldDgm bld="lvlOne"/>
        </p:bldSub>
      </p:bldGraphic>
      <p:bldGraphic spid="8" grpId="0">
        <p:bldSub>
          <a:bldDgm bld="one"/>
        </p:bldSub>
      </p:bldGraphic>
      <p:bldP spid="9" grpId="0" animBg="1"/>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1" y="0"/>
            <a:ext cx="12192000" cy="685800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8076686" y="212557"/>
            <a:ext cx="4076900" cy="2086428"/>
          </a:xfrm>
          <a:prstGeom prst="parallelogram">
            <a:avLst>
              <a:gd name="adj" fmla="val 100151"/>
            </a:avLst>
          </a:prstGeom>
          <a:blipFill>
            <a:blip r:embed="rId3">
              <a:grayscl/>
            </a:blip>
            <a:srcRect/>
            <a:stretch>
              <a:fillRect t="-15200" b="-150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28979" y="1725318"/>
            <a:ext cx="4710293" cy="2410578"/>
          </a:xfrm>
          <a:prstGeom prst="parallelogram">
            <a:avLst>
              <a:gd name="adj" fmla="val 100151"/>
            </a:avLst>
          </a:prstGeom>
          <a:blipFill>
            <a:blip r:embed="rId4">
              <a:grayscl/>
            </a:blip>
            <a:srcRect/>
            <a:stretch>
              <a:fillRect t="-15103" b="-1496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8077516" y="3789363"/>
            <a:ext cx="2692083" cy="1377723"/>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4977956" y="1016465"/>
            <a:ext cx="2236090" cy="1144360"/>
          </a:xfrm>
          <a:prstGeom prst="parallelogram">
            <a:avLst>
              <a:gd name="adj" fmla="val 100151"/>
            </a:avLst>
          </a:prstGeom>
          <a:blipFill>
            <a:blip r:embed="rId5">
              <a:grayscl/>
            </a:blip>
            <a:srcRect/>
            <a:stretch>
              <a:fillRect l="-1918" r="-18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447716" y="4219116"/>
            <a:ext cx="1961655" cy="1644655"/>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a:off x="2763437" y="3201735"/>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H="1">
            <a:off x="8078606" y="2254457"/>
            <a:ext cx="1711678" cy="170909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6538" y="39436"/>
            <a:ext cx="5454594" cy="1815882"/>
          </a:xfrm>
          <a:prstGeom prst="rect">
            <a:avLst/>
          </a:prstGeom>
        </p:spPr>
        <p:txBody>
          <a:bodyPr wrap="square">
            <a:spAutoFit/>
            <a:scene3d>
              <a:camera prst="orthographicFront"/>
              <a:lightRig rig="threePt" dir="t"/>
            </a:scene3d>
            <a:sp3d contourW="12700"/>
          </a:bodyPr>
          <a:lstStyle/>
          <a:p>
            <a:pPr defTabSz="914400"/>
            <a:r>
              <a:rPr lang="en-US" altLang="zh-TW" sz="2800" b="1" dirty="0">
                <a:solidFill>
                  <a:prstClr val="black"/>
                </a:solidFill>
                <a:latin typeface="+mj-lt"/>
                <a:cs typeface="Times New Roman" panose="02020603050405020304" pitchFamily="18" charset="0"/>
              </a:rPr>
              <a:t>5. What data must the company capture, secure, and analyze to maximize the value of its offering?</a:t>
            </a:r>
            <a:endParaRPr lang="zh-TW" altLang="en-US" sz="2800" b="1" dirty="0">
              <a:solidFill>
                <a:prstClr val="black"/>
              </a:solidFill>
              <a:latin typeface="+mj-lt"/>
              <a:cs typeface="Times New Roman" panose="02020603050405020304" pitchFamily="18" charset="0"/>
            </a:endParaRPr>
          </a:p>
        </p:txBody>
      </p:sp>
      <p:grpSp>
        <p:nvGrpSpPr>
          <p:cNvPr id="15" name="组合 14"/>
          <p:cNvGrpSpPr/>
          <p:nvPr/>
        </p:nvGrpSpPr>
        <p:grpSpPr>
          <a:xfrm>
            <a:off x="4212226" y="3022363"/>
            <a:ext cx="2806751" cy="2626077"/>
            <a:chOff x="8386921" y="2192795"/>
            <a:chExt cx="2806751" cy="2626077"/>
          </a:xfrm>
        </p:grpSpPr>
        <p:sp>
          <p:nvSpPr>
            <p:cNvPr id="16" name="矩形 15"/>
            <p:cNvSpPr/>
            <p:nvPr/>
          </p:nvSpPr>
          <p:spPr>
            <a:xfrm>
              <a:off x="8386922" y="2192795"/>
              <a:ext cx="2501951"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bg1">
                      <a:lumMod val="95000"/>
                    </a:schemeClr>
                  </a:solidFill>
                </a:rPr>
                <a:t>Requirement</a:t>
              </a:r>
            </a:p>
          </p:txBody>
        </p:sp>
        <p:sp>
          <p:nvSpPr>
            <p:cNvPr id="17" name="文本框 16"/>
            <p:cNvSpPr txBox="1"/>
            <p:nvPr/>
          </p:nvSpPr>
          <p:spPr>
            <a:xfrm>
              <a:off x="8386921" y="2542351"/>
              <a:ext cx="2806751" cy="2276521"/>
            </a:xfrm>
            <a:prstGeom prst="rect">
              <a:avLst/>
            </a:prstGeom>
            <a:noFill/>
          </p:spPr>
          <p:txBody>
            <a:bodyPr wrap="square" rtlCol="0">
              <a:spAutoFit/>
              <a:scene3d>
                <a:camera prst="orthographicFront"/>
                <a:lightRig rig="threePt" dir="t"/>
              </a:scene3d>
              <a:sp3d contourW="12700"/>
            </a:bodyPr>
            <a:lstStyle/>
            <a:p>
              <a:pPr marL="285750" indent="-285750">
                <a:lnSpc>
                  <a:spcPct val="114000"/>
                </a:lnSpc>
                <a:buFont typeface="Arial" panose="020B0604020202020204" pitchFamily="34" charset="0"/>
                <a:buChar char="•"/>
              </a:pPr>
              <a:r>
                <a:rPr lang="en-US" altLang="zh-CN" dirty="0">
                  <a:solidFill>
                    <a:schemeClr val="bg1">
                      <a:lumMod val="95000"/>
                    </a:schemeClr>
                  </a:solidFill>
                  <a:ea typeface="+mj-ea"/>
                </a:rPr>
                <a:t>Collecting data requires sensors, which add cost to the product, as does transmitting, storing, securing, and </a:t>
              </a:r>
              <a:r>
                <a:rPr lang="en-US" altLang="zh-CN" dirty="0" smtClean="0">
                  <a:solidFill>
                    <a:schemeClr val="bg1">
                      <a:lumMod val="95000"/>
                    </a:schemeClr>
                  </a:solidFill>
                  <a:ea typeface="+mj-ea"/>
                </a:rPr>
                <a:t>analyzing this </a:t>
              </a:r>
              <a:r>
                <a:rPr lang="en-US" altLang="zh-CN" dirty="0">
                  <a:solidFill>
                    <a:schemeClr val="bg1">
                      <a:lumMod val="95000"/>
                    </a:schemeClr>
                  </a:solidFill>
                  <a:ea typeface="+mj-ea"/>
                </a:rPr>
                <a:t>data.</a:t>
              </a:r>
            </a:p>
          </p:txBody>
        </p:sp>
      </p:grpSp>
      <p:grpSp>
        <p:nvGrpSpPr>
          <p:cNvPr id="18" name="组合 17"/>
          <p:cNvGrpSpPr/>
          <p:nvPr/>
        </p:nvGrpSpPr>
        <p:grpSpPr>
          <a:xfrm>
            <a:off x="7175631" y="2774684"/>
            <a:ext cx="4977956" cy="3777524"/>
            <a:chOff x="8365261" y="2192795"/>
            <a:chExt cx="2806751" cy="5345738"/>
          </a:xfrm>
        </p:grpSpPr>
        <p:sp>
          <p:nvSpPr>
            <p:cNvPr id="19" name="矩形 18"/>
            <p:cNvSpPr/>
            <p:nvPr/>
          </p:nvSpPr>
          <p:spPr>
            <a:xfrm>
              <a:off x="8386922" y="2192795"/>
              <a:ext cx="2501951" cy="605322"/>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rgbClr val="FF0000"/>
                  </a:solidFill>
                </a:rPr>
                <a:t>Consideration</a:t>
              </a:r>
            </a:p>
          </p:txBody>
        </p:sp>
        <p:sp>
          <p:nvSpPr>
            <p:cNvPr id="20" name="文本框 19"/>
            <p:cNvSpPr txBox="1"/>
            <p:nvPr/>
          </p:nvSpPr>
          <p:spPr>
            <a:xfrm>
              <a:off x="8365261" y="2938965"/>
              <a:ext cx="2806751" cy="4599568"/>
            </a:xfrm>
            <a:prstGeom prst="rect">
              <a:avLst/>
            </a:prstGeom>
            <a:noFill/>
          </p:spPr>
          <p:txBody>
            <a:bodyPr wrap="square" rtlCol="0">
              <a:spAutoFit/>
              <a:scene3d>
                <a:camera prst="orthographicFront"/>
                <a:lightRig rig="threePt" dir="t"/>
              </a:scene3d>
              <a:sp3d contourW="12700"/>
            </a:bodyPr>
            <a:lstStyle/>
            <a:p>
              <a:pPr marL="171450" indent="-171450">
                <a:lnSpc>
                  <a:spcPct val="114000"/>
                </a:lnSpc>
                <a:buFont typeface="Arial" panose="020B0604020202020204" pitchFamily="34" charset="0"/>
                <a:buChar char="•"/>
              </a:pPr>
              <a:r>
                <a:rPr lang="en-US" altLang="zh-CN" dirty="0">
                  <a:solidFill>
                    <a:srgbClr val="FF0000"/>
                  </a:solidFill>
                  <a:latin typeface="+mj-lt"/>
                  <a:ea typeface="+mj-ea"/>
                </a:rPr>
                <a:t>Companies must also consider the product integrity, security, or privacy risks for each type of data and the associated cost</a:t>
              </a:r>
              <a:r>
                <a:rPr lang="en-US" altLang="zh-CN" dirty="0" smtClean="0">
                  <a:solidFill>
                    <a:srgbClr val="FF0000"/>
                  </a:solidFill>
                  <a:latin typeface="+mj-lt"/>
                  <a:ea typeface="+mj-ea"/>
                </a:rPr>
                <a:t>.</a:t>
              </a:r>
            </a:p>
            <a:p>
              <a:pPr marL="171450" indent="-171450">
                <a:lnSpc>
                  <a:spcPct val="114000"/>
                </a:lnSpc>
                <a:buFont typeface="Arial" panose="020B0604020202020204" pitchFamily="34" charset="0"/>
                <a:buChar char="•"/>
              </a:pPr>
              <a:r>
                <a:rPr lang="en-US" altLang="zh-TW" dirty="0">
                  <a:solidFill>
                    <a:srgbClr val="FF0000"/>
                  </a:solidFill>
                  <a:latin typeface="+mj-lt"/>
                  <a:cs typeface="Times New Roman" panose="02020603050405020304" pitchFamily="18" charset="0"/>
                </a:rPr>
                <a:t>The types of data a company chooses to collect and analyze also depend on its positioning. If the company’s strategy is focused on leading in product performance or minimizing service cost, it must usually capture extensive “immediate value” data that can be leveraged in real time</a:t>
              </a:r>
              <a:r>
                <a:rPr lang="en-US" altLang="zh-TW" dirty="0" smtClean="0">
                  <a:solidFill>
                    <a:srgbClr val="FF0000"/>
                  </a:solidFill>
                  <a:latin typeface="+mj-lt"/>
                  <a:cs typeface="Times New Roman" panose="02020603050405020304" pitchFamily="18" charset="0"/>
                </a:rPr>
                <a:t>.</a:t>
              </a:r>
              <a:endParaRPr lang="zh-TW" altLang="en-US" dirty="0">
                <a:solidFill>
                  <a:srgbClr val="FF0000"/>
                </a:solidFill>
                <a:latin typeface="+mj-lt"/>
                <a:cs typeface="Times New Roman" panose="02020603050405020304" pitchFamily="18" charset="0"/>
              </a:endParaRPr>
            </a:p>
          </p:txBody>
        </p:sp>
      </p:grpSp>
      <p:sp>
        <p:nvSpPr>
          <p:cNvPr id="21"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35</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661312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par>
                          <p:cTn id="30" fill="hold">
                            <p:stCondLst>
                              <p:cond delay="1000"/>
                            </p:stCondLst>
                            <p:childTnLst>
                              <p:par>
                                <p:cTn id="31" presetID="22" presetClass="entr" presetSubtype="4"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par>
                                <p:cTn id="37" presetID="2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left)">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63054" y="-1"/>
            <a:ext cx="11974287" cy="6858000"/>
          </a:xfrm>
          <a:custGeom>
            <a:avLst/>
            <a:gdLst>
              <a:gd name="connsiteX0" fmla="*/ 5344356 w 11974287"/>
              <a:gd name="connsiteY0" fmla="*/ 0 h 6858000"/>
              <a:gd name="connsiteX1" fmla="*/ 11974287 w 11974287"/>
              <a:gd name="connsiteY1" fmla="*/ 0 h 6858000"/>
              <a:gd name="connsiteX2" fmla="*/ 5105931 w 11974287"/>
              <a:gd name="connsiteY2" fmla="*/ 6858000 h 6858000"/>
              <a:gd name="connsiteX3" fmla="*/ 0 w 11974287"/>
              <a:gd name="connsiteY3" fmla="*/ 6858000 h 6858000"/>
              <a:gd name="connsiteX4" fmla="*/ 0 w 11974287"/>
              <a:gd name="connsiteY4" fmla="*/ 5336298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4287" h="6858000">
                <a:moveTo>
                  <a:pt x="5344356" y="0"/>
                </a:moveTo>
                <a:lnTo>
                  <a:pt x="11974287" y="0"/>
                </a:lnTo>
                <a:lnTo>
                  <a:pt x="5105931" y="6858000"/>
                </a:lnTo>
                <a:lnTo>
                  <a:pt x="0" y="6858000"/>
                </a:lnTo>
                <a:lnTo>
                  <a:pt x="0" y="5336298"/>
                </a:lnTo>
                <a:close/>
              </a:path>
            </a:pathLst>
          </a:custGeom>
          <a:blipFill>
            <a:blip r:embed="rId3"/>
            <a:srcRect/>
            <a:stretch>
              <a:fillRect l="-910" r="-90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H="1">
            <a:off x="168296" y="3088320"/>
            <a:ext cx="1846271" cy="18434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平行四边形 6"/>
          <p:cNvSpPr/>
          <p:nvPr/>
        </p:nvSpPr>
        <p:spPr>
          <a:xfrm>
            <a:off x="1091432" y="2579630"/>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9375092" y="997799"/>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568418" y="3318824"/>
            <a:ext cx="4623582" cy="4934428"/>
          </a:xfrm>
          <a:prstGeom prst="rect">
            <a:avLst/>
          </a:prstGeom>
          <a:noFill/>
        </p:spPr>
        <p:txBody>
          <a:bodyPr wrap="square" rtlCol="0">
            <a:spAutoFit/>
            <a:scene3d>
              <a:camera prst="orthographicFront"/>
              <a:lightRig rig="threePt" dir="t"/>
            </a:scene3d>
            <a:sp3d contourW="12700"/>
          </a:bodyPr>
          <a:lstStyle/>
          <a:p>
            <a:pPr algn="r">
              <a:lnSpc>
                <a:spcPct val="114000"/>
              </a:lnSpc>
            </a:pPr>
            <a:r>
              <a:rPr lang="en-US" altLang="zh-CN" sz="2000" b="1" dirty="0" smtClean="0">
                <a:ea typeface="+mj-ea"/>
              </a:rPr>
              <a:t>Establishment</a:t>
            </a:r>
          </a:p>
          <a:p>
            <a:pPr marL="285750" indent="-285750" algn="r">
              <a:lnSpc>
                <a:spcPct val="114000"/>
              </a:lnSpc>
              <a:buFont typeface="Arial" panose="020B0604020202020204" pitchFamily="34" charset="0"/>
              <a:buChar char="•"/>
            </a:pPr>
            <a:r>
              <a:rPr lang="en-US" altLang="zh-TW" dirty="0" smtClean="0">
                <a:solidFill>
                  <a:schemeClr val="tx2">
                    <a:lumMod val="75000"/>
                  </a:schemeClr>
                </a:solidFill>
                <a:latin typeface="Times New Roman" panose="02020603050405020304" pitchFamily="18" charset="0"/>
                <a:cs typeface="Times New Roman" panose="02020603050405020304" pitchFamily="18" charset="0"/>
              </a:rPr>
              <a:t>Companies </a:t>
            </a:r>
            <a:r>
              <a:rPr lang="en-US" altLang="zh-TW" dirty="0">
                <a:solidFill>
                  <a:schemeClr val="tx2">
                    <a:lumMod val="75000"/>
                  </a:schemeClr>
                </a:solidFill>
                <a:latin typeface="Times New Roman" panose="02020603050405020304" pitchFamily="18" charset="0"/>
                <a:cs typeface="Times New Roman" panose="02020603050405020304" pitchFamily="18" charset="0"/>
              </a:rPr>
              <a:t>may pursue outright ownership of product data, or seek joint ownership</a:t>
            </a:r>
            <a:r>
              <a:rPr lang="en-US" altLang="zh-TW" dirty="0" smtClean="0">
                <a:solidFill>
                  <a:schemeClr val="tx2">
                    <a:lumMod val="75000"/>
                  </a:schemeClr>
                </a:solidFill>
                <a:latin typeface="Times New Roman" panose="02020603050405020304" pitchFamily="18" charset="0"/>
                <a:cs typeface="Times New Roman" panose="02020603050405020304" pitchFamily="18" charset="0"/>
              </a:rPr>
              <a:t>.</a:t>
            </a:r>
          </a:p>
          <a:p>
            <a:pPr marL="342900" indent="-342900" algn="r">
              <a:lnSpc>
                <a:spcPct val="114000"/>
              </a:lnSpc>
              <a:buFont typeface="Arial" panose="020B0604020202020204" pitchFamily="34" charset="0"/>
              <a:buChar char="•"/>
            </a:pPr>
            <a:r>
              <a:rPr lang="en-US" altLang="zh-TW" dirty="0">
                <a:solidFill>
                  <a:schemeClr val="tx2">
                    <a:lumMod val="75000"/>
                  </a:schemeClr>
                </a:solidFill>
                <a:latin typeface="Times New Roman" panose="02020603050405020304" pitchFamily="18" charset="0"/>
                <a:cs typeface="Times New Roman" panose="02020603050405020304" pitchFamily="18" charset="0"/>
              </a:rPr>
              <a:t>Providing information about the component’s condition and performance but not about its location</a:t>
            </a:r>
            <a:r>
              <a:rPr lang="en-US" altLang="zh-TW" dirty="0" smtClean="0">
                <a:solidFill>
                  <a:schemeClr val="tx2">
                    <a:lumMod val="75000"/>
                  </a:schemeClr>
                </a:solidFill>
                <a:latin typeface="Times New Roman" panose="02020603050405020304" pitchFamily="18" charset="0"/>
                <a:cs typeface="Times New Roman" panose="02020603050405020304" pitchFamily="18" charset="0"/>
              </a:rPr>
              <a:t>.</a:t>
            </a:r>
          </a:p>
          <a:p>
            <a:pPr algn="r">
              <a:lnSpc>
                <a:spcPct val="114000"/>
              </a:lnSpc>
            </a:pPr>
            <a:r>
              <a:rPr lang="en-US" altLang="zh-TW" sz="2000" b="1" dirty="0" smtClean="0">
                <a:cs typeface="Times New Roman" panose="02020603050405020304" pitchFamily="18" charset="0"/>
              </a:rPr>
              <a:t>Issue</a:t>
            </a:r>
          </a:p>
          <a:p>
            <a:pPr marL="342900" indent="-342900" algn="r">
              <a:lnSpc>
                <a:spcPct val="114000"/>
              </a:lnSpc>
              <a:buFont typeface="Arial" panose="020B0604020202020204" pitchFamily="34" charset="0"/>
              <a:buChar char="•"/>
            </a:pPr>
            <a:r>
              <a:rPr lang="en-US" altLang="zh-TW" dirty="0">
                <a:solidFill>
                  <a:schemeClr val="tx2">
                    <a:lumMod val="75000"/>
                  </a:schemeClr>
                </a:solidFill>
                <a:latin typeface="Times New Roman" panose="02020603050405020304" pitchFamily="18" charset="0"/>
                <a:cs typeface="Times New Roman" panose="02020603050405020304" pitchFamily="18" charset="0"/>
              </a:rPr>
              <a:t>The difficulty to get the data from customers</a:t>
            </a:r>
            <a:r>
              <a:rPr lang="en-US" altLang="zh-TW" dirty="0" smtClean="0">
                <a:solidFill>
                  <a:schemeClr val="tx2">
                    <a:lumMod val="75000"/>
                  </a:schemeClr>
                </a:solidFill>
                <a:latin typeface="Times New Roman" panose="02020603050405020304" pitchFamily="18" charset="0"/>
                <a:cs typeface="Times New Roman" panose="02020603050405020304" pitchFamily="18" charset="0"/>
              </a:rPr>
              <a:t>.</a:t>
            </a:r>
          </a:p>
          <a:p>
            <a:pPr marL="342900" indent="-342900" algn="r">
              <a:lnSpc>
                <a:spcPct val="114000"/>
              </a:lnSpc>
              <a:buFont typeface="Arial" panose="020B0604020202020204" pitchFamily="34" charset="0"/>
              <a:buChar char="•"/>
            </a:pPr>
            <a:r>
              <a:rPr lang="en-US" altLang="zh-TW" dirty="0">
                <a:solidFill>
                  <a:schemeClr val="tx2">
                    <a:lumMod val="75000"/>
                  </a:schemeClr>
                </a:solidFill>
                <a:latin typeface="Times New Roman" panose="02020603050405020304" pitchFamily="18" charset="0"/>
                <a:cs typeface="Times New Roman" panose="02020603050405020304" pitchFamily="18" charset="0"/>
              </a:rPr>
              <a:t>Ongoing security risk is part of the business case for which data to collect and how to manage it</a:t>
            </a:r>
            <a:r>
              <a:rPr lang="en-US" altLang="zh-TW" dirty="0" smtClean="0">
                <a:solidFill>
                  <a:schemeClr val="tx2">
                    <a:lumMod val="75000"/>
                  </a:schemeClr>
                </a:solidFill>
                <a:latin typeface="Times New Roman" panose="02020603050405020304" pitchFamily="18" charset="0"/>
                <a:cs typeface="Times New Roman" panose="02020603050405020304" pitchFamily="18" charset="0"/>
              </a:rPr>
              <a:t>.</a:t>
            </a:r>
            <a:endParaRPr lang="en-US" altLang="zh-TW" dirty="0">
              <a:solidFill>
                <a:schemeClr val="tx2">
                  <a:lumMod val="75000"/>
                </a:schemeClr>
              </a:solidFill>
              <a:latin typeface="Times New Roman" panose="02020603050405020304" pitchFamily="18" charset="0"/>
              <a:cs typeface="Times New Roman" panose="02020603050405020304" pitchFamily="18" charset="0"/>
            </a:endParaRPr>
          </a:p>
          <a:p>
            <a:pPr marL="342900" indent="-342900">
              <a:lnSpc>
                <a:spcPct val="114000"/>
              </a:lnSpc>
              <a:buFont typeface="Arial" panose="020B0604020202020204" pitchFamily="34" charset="0"/>
              <a:buChar char="•"/>
            </a:pPr>
            <a:endParaRPr lang="zh-TW" altLang="en-US" dirty="0">
              <a:cs typeface="Times New Roman" panose="02020603050405020304" pitchFamily="18" charset="0"/>
            </a:endParaRPr>
          </a:p>
          <a:p>
            <a:pPr marL="342900" indent="-342900">
              <a:lnSpc>
                <a:spcPct val="114000"/>
              </a:lnSpc>
              <a:buFont typeface="Arial" panose="020B0604020202020204" pitchFamily="34" charset="0"/>
              <a:buChar char="•"/>
            </a:pPr>
            <a:endParaRPr lang="en-US" altLang="zh-TW" dirty="0" smtClean="0">
              <a:latin typeface="Times New Roman" panose="02020603050405020304" pitchFamily="18" charset="0"/>
              <a:cs typeface="Times New Roman" panose="02020603050405020304" pitchFamily="18" charset="0"/>
            </a:endParaRPr>
          </a:p>
          <a:p>
            <a:pPr marL="342900" indent="-342900">
              <a:lnSpc>
                <a:spcPct val="114000"/>
              </a:lnSpc>
              <a:buFont typeface="Arial" panose="020B0604020202020204" pitchFamily="34" charset="0"/>
              <a:buChar char="•"/>
            </a:pPr>
            <a:endParaRPr lang="zh-TW" altLang="en-US" dirty="0">
              <a:latin typeface="Times New Roman" panose="02020603050405020304" pitchFamily="18" charset="0"/>
              <a:cs typeface="Times New Roman" panose="02020603050405020304" pitchFamily="18" charset="0"/>
            </a:endParaRPr>
          </a:p>
          <a:p>
            <a:pPr marL="342900" indent="-342900">
              <a:lnSpc>
                <a:spcPct val="114000"/>
              </a:lnSpc>
              <a:buFont typeface="Arial" panose="020B0604020202020204" pitchFamily="34" charset="0"/>
              <a:buChar char="•"/>
            </a:pPr>
            <a:endParaRPr lang="en-US" altLang="zh-CN" sz="2000" b="1" dirty="0">
              <a:ea typeface="+mj-ea"/>
            </a:endParaRPr>
          </a:p>
        </p:txBody>
      </p:sp>
      <p:sp>
        <p:nvSpPr>
          <p:cNvPr id="2" name="矩形 1"/>
          <p:cNvSpPr/>
          <p:nvPr/>
        </p:nvSpPr>
        <p:spPr>
          <a:xfrm>
            <a:off x="0" y="65974"/>
            <a:ext cx="5331655" cy="1815882"/>
          </a:xfrm>
          <a:prstGeom prst="rect">
            <a:avLst/>
          </a:prstGeom>
        </p:spPr>
        <p:txBody>
          <a:bodyPr wrap="square">
            <a:spAutoFit/>
          </a:bodyPr>
          <a:lstStyle/>
          <a:p>
            <a:r>
              <a:rPr lang="en-US" altLang="zh-TW" sz="2800" b="1" dirty="0">
                <a:latin typeface="+mj-lt"/>
                <a:cs typeface="Times New Roman" panose="02020603050405020304" pitchFamily="18" charset="0"/>
              </a:rPr>
              <a:t>6. How does the company manage ownership and access rights to its product data?</a:t>
            </a:r>
            <a:endParaRPr lang="zh-TW" altLang="en-US" sz="2800" b="1" dirty="0">
              <a:latin typeface="+mj-lt"/>
              <a:cs typeface="Times New Roman" panose="02020603050405020304" pitchFamily="18" charset="0"/>
            </a:endParaRPr>
          </a:p>
        </p:txBody>
      </p:sp>
      <p:sp>
        <p:nvSpPr>
          <p:cNvPr id="14" name="文字方塊 13"/>
          <p:cNvSpPr txBox="1"/>
          <p:nvPr/>
        </p:nvSpPr>
        <p:spPr>
          <a:xfrm>
            <a:off x="8224247" y="1118398"/>
            <a:ext cx="3967753" cy="369332"/>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TW" b="1" dirty="0">
                <a:latin typeface="Times New Roman" panose="02020603050405020304" pitchFamily="18" charset="0"/>
                <a:cs typeface="Times New Roman" panose="02020603050405020304" pitchFamily="18" charset="0"/>
              </a:rPr>
              <a:t>The key is </a:t>
            </a:r>
            <a:r>
              <a:rPr lang="en-US" altLang="zh-TW" b="1" dirty="0" smtClean="0">
                <a:latin typeface="Times New Roman" panose="02020603050405020304" pitchFamily="18" charset="0"/>
                <a:cs typeface="Times New Roman" panose="02020603050405020304" pitchFamily="18" charset="0"/>
              </a:rPr>
              <a:t>who actually </a:t>
            </a:r>
            <a:r>
              <a:rPr lang="en-US" altLang="zh-TW" b="1" dirty="0">
                <a:latin typeface="Times New Roman" panose="02020603050405020304" pitchFamily="18" charset="0"/>
                <a:cs typeface="Times New Roman" panose="02020603050405020304" pitchFamily="18" charset="0"/>
              </a:rPr>
              <a:t>owns the data</a:t>
            </a:r>
            <a:r>
              <a:rPr lang="en-US" altLang="zh-TW" b="1" dirty="0"/>
              <a:t>.</a:t>
            </a:r>
            <a:endParaRPr lang="zh-TW" altLang="en-US" b="1" dirty="0"/>
          </a:p>
        </p:txBody>
      </p:sp>
      <p:sp>
        <p:nvSpPr>
          <p:cNvPr id="15" name="椭圆 14"/>
          <p:cNvSpPr/>
          <p:nvPr/>
        </p:nvSpPr>
        <p:spPr>
          <a:xfrm>
            <a:off x="7116685" y="888769"/>
            <a:ext cx="962391" cy="96239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6" name="Freeform 13"/>
          <p:cNvSpPr>
            <a:spLocks noEditPoints="1"/>
          </p:cNvSpPr>
          <p:nvPr/>
        </p:nvSpPr>
        <p:spPr bwMode="auto">
          <a:xfrm>
            <a:off x="7398643" y="1118398"/>
            <a:ext cx="398474" cy="397824"/>
          </a:xfrm>
          <a:custGeom>
            <a:avLst/>
            <a:gdLst>
              <a:gd name="T0" fmla="*/ 2555 w 2593"/>
              <a:gd name="T1" fmla="*/ 1341 h 2588"/>
              <a:gd name="T2" fmla="*/ 79 w 2593"/>
              <a:gd name="T3" fmla="*/ 18 h 2588"/>
              <a:gd name="T4" fmla="*/ 5 w 2593"/>
              <a:gd name="T5" fmla="*/ 66 h 2588"/>
              <a:gd name="T6" fmla="*/ 197 w 2593"/>
              <a:gd name="T7" fmla="*/ 2352 h 2588"/>
              <a:gd name="T8" fmla="*/ 269 w 2593"/>
              <a:gd name="T9" fmla="*/ 2396 h 2588"/>
              <a:gd name="T10" fmla="*/ 1067 w 2593"/>
              <a:gd name="T11" fmla="*/ 2060 h 2588"/>
              <a:gd name="T12" fmla="*/ 1505 w 2593"/>
              <a:gd name="T13" fmla="*/ 2557 h 2588"/>
              <a:gd name="T14" fmla="*/ 1592 w 2593"/>
              <a:gd name="T15" fmla="*/ 2537 h 2588"/>
              <a:gd name="T16" fmla="*/ 1802 w 2593"/>
              <a:gd name="T17" fmla="*/ 1751 h 2588"/>
              <a:gd name="T18" fmla="*/ 2555 w 2593"/>
              <a:gd name="T19" fmla="*/ 1433 h 2588"/>
              <a:gd name="T20" fmla="*/ 2555 w 2593"/>
              <a:gd name="T21" fmla="*/ 1341 h 2588"/>
              <a:gd name="T22" fmla="*/ 1505 w 2593"/>
              <a:gd name="T23" fmla="*/ 2319 h 2588"/>
              <a:gd name="T24" fmla="*/ 1275 w 2593"/>
              <a:gd name="T25" fmla="*/ 1909 h 2588"/>
              <a:gd name="T26" fmla="*/ 97 w 2593"/>
              <a:gd name="T27" fmla="*/ 92 h 2588"/>
              <a:gd name="T28" fmla="*/ 1659 w 2593"/>
              <a:gd name="T29" fmla="*/ 1705 h 2588"/>
              <a:gd name="T30" fmla="*/ 1505 w 2593"/>
              <a:gd name="T31" fmla="*/ 2319 h 2588"/>
              <a:gd name="T32" fmla="*/ 1505 w 2593"/>
              <a:gd name="T33" fmla="*/ 2319 h 2588"/>
              <a:gd name="T34" fmla="*/ 1505 w 2593"/>
              <a:gd name="T35" fmla="*/ 2319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93" h="2588">
                <a:moveTo>
                  <a:pt x="2555" y="1341"/>
                </a:moveTo>
                <a:cubicBezTo>
                  <a:pt x="79" y="18"/>
                  <a:pt x="79" y="18"/>
                  <a:pt x="79" y="18"/>
                </a:cubicBezTo>
                <a:cubicBezTo>
                  <a:pt x="43" y="0"/>
                  <a:pt x="0" y="28"/>
                  <a:pt x="5" y="66"/>
                </a:cubicBezTo>
                <a:cubicBezTo>
                  <a:pt x="197" y="2352"/>
                  <a:pt x="197" y="2352"/>
                  <a:pt x="197" y="2352"/>
                </a:cubicBezTo>
                <a:cubicBezTo>
                  <a:pt x="199" y="2388"/>
                  <a:pt x="235" y="2409"/>
                  <a:pt x="269" y="2396"/>
                </a:cubicBezTo>
                <a:cubicBezTo>
                  <a:pt x="1067" y="2060"/>
                  <a:pt x="1067" y="2060"/>
                  <a:pt x="1067" y="2060"/>
                </a:cubicBezTo>
                <a:cubicBezTo>
                  <a:pt x="1505" y="2557"/>
                  <a:pt x="1505" y="2557"/>
                  <a:pt x="1505" y="2557"/>
                </a:cubicBezTo>
                <a:cubicBezTo>
                  <a:pt x="1533" y="2588"/>
                  <a:pt x="1582" y="2575"/>
                  <a:pt x="1592" y="2537"/>
                </a:cubicBezTo>
                <a:cubicBezTo>
                  <a:pt x="1802" y="1751"/>
                  <a:pt x="1802" y="1751"/>
                  <a:pt x="1802" y="1751"/>
                </a:cubicBezTo>
                <a:cubicBezTo>
                  <a:pt x="2555" y="1433"/>
                  <a:pt x="2555" y="1433"/>
                  <a:pt x="2555" y="1433"/>
                </a:cubicBezTo>
                <a:cubicBezTo>
                  <a:pt x="2591" y="1415"/>
                  <a:pt x="2593" y="1362"/>
                  <a:pt x="2555" y="1341"/>
                </a:cubicBezTo>
                <a:close/>
                <a:moveTo>
                  <a:pt x="1505" y="2319"/>
                </a:moveTo>
                <a:cubicBezTo>
                  <a:pt x="1275" y="1909"/>
                  <a:pt x="1275" y="1909"/>
                  <a:pt x="1275" y="1909"/>
                </a:cubicBezTo>
                <a:cubicBezTo>
                  <a:pt x="97" y="92"/>
                  <a:pt x="97" y="92"/>
                  <a:pt x="97" y="92"/>
                </a:cubicBezTo>
                <a:cubicBezTo>
                  <a:pt x="1659" y="1705"/>
                  <a:pt x="1659" y="1705"/>
                  <a:pt x="1659" y="1705"/>
                </a:cubicBezTo>
                <a:lnTo>
                  <a:pt x="1505" y="2319"/>
                </a:lnTo>
                <a:close/>
                <a:moveTo>
                  <a:pt x="1505" y="2319"/>
                </a:moveTo>
                <a:cubicBezTo>
                  <a:pt x="1505" y="2319"/>
                  <a:pt x="1505" y="2319"/>
                  <a:pt x="1505" y="231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1" name="文本框 20"/>
          <p:cNvSpPr txBox="1"/>
          <p:nvPr/>
        </p:nvSpPr>
        <p:spPr>
          <a:xfrm>
            <a:off x="5338910"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36</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1557659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42" presetClass="path" presetSubtype="0" decel="50000" fill="hold" grpId="1" nodeType="withEffect">
                                  <p:stCondLst>
                                    <p:cond delay="500"/>
                                  </p:stCondLst>
                                  <p:childTnLst>
                                    <p:animMotion origin="layout" path="M 2.91667E-6 1.48148E-6 L -0.03321 -0.05949 " pathEditMode="relative" rAng="0" ptsTypes="AA">
                                      <p:cBhvr>
                                        <p:cTn id="27" dur="750" spd="-100000" fill="hold"/>
                                        <p:tgtEl>
                                          <p:spTgt spid="15"/>
                                        </p:tgtEl>
                                        <p:attrNameLst>
                                          <p:attrName>ppt_x</p:attrName>
                                          <p:attrName>ppt_y</p:attrName>
                                        </p:attrNameLst>
                                      </p:cBhvr>
                                      <p:rCtr x="-1667" y="-2986"/>
                                    </p:animMotion>
                                  </p:childTnLst>
                                </p:cTn>
                              </p:par>
                              <p:par>
                                <p:cTn id="28" presetID="53" presetClass="entr" presetSubtype="16" fill="hold" grpId="0" nodeType="withEffect">
                                  <p:stCondLst>
                                    <p:cond delay="1000"/>
                                  </p:stCondLst>
                                  <p:childTnLst>
                                    <p:set>
                                      <p:cBhvr>
                                        <p:cTn id="29" dur="1" fill="hold">
                                          <p:stCondLst>
                                            <p:cond delay="0"/>
                                          </p:stCondLst>
                                        </p:cTn>
                                        <p:tgtEl>
                                          <p:spTgt spid="16"/>
                                        </p:tgtEl>
                                        <p:attrNameLst>
                                          <p:attrName>style.visibility</p:attrName>
                                        </p:attrNameLst>
                                      </p:cBhvr>
                                      <p:to>
                                        <p:strVal val="visible"/>
                                      </p:to>
                                    </p:set>
                                    <p:anim calcmode="lin" valueType="num">
                                      <p:cBhvr>
                                        <p:cTn id="30" dur="750" fill="hold"/>
                                        <p:tgtEl>
                                          <p:spTgt spid="16"/>
                                        </p:tgtEl>
                                        <p:attrNameLst>
                                          <p:attrName>ppt_w</p:attrName>
                                        </p:attrNameLst>
                                      </p:cBhvr>
                                      <p:tavLst>
                                        <p:tav tm="0">
                                          <p:val>
                                            <p:fltVal val="0"/>
                                          </p:val>
                                        </p:tav>
                                        <p:tav tm="100000">
                                          <p:val>
                                            <p:strVal val="#ppt_w"/>
                                          </p:val>
                                        </p:tav>
                                      </p:tavLst>
                                    </p:anim>
                                    <p:anim calcmode="lin" valueType="num">
                                      <p:cBhvr>
                                        <p:cTn id="31" dur="750" fill="hold"/>
                                        <p:tgtEl>
                                          <p:spTgt spid="16"/>
                                        </p:tgtEl>
                                        <p:attrNameLst>
                                          <p:attrName>ppt_h</p:attrName>
                                        </p:attrNameLst>
                                      </p:cBhvr>
                                      <p:tavLst>
                                        <p:tav tm="0">
                                          <p:val>
                                            <p:fltVal val="0"/>
                                          </p:val>
                                        </p:tav>
                                        <p:tav tm="100000">
                                          <p:val>
                                            <p:strVal val="#ppt_h"/>
                                          </p:val>
                                        </p:tav>
                                      </p:tavLst>
                                    </p:anim>
                                    <p:animEffect transition="in" filter="fade">
                                      <p:cBhvr>
                                        <p:cTn id="32" dur="750"/>
                                        <p:tgtEl>
                                          <p:spTgt spid="16"/>
                                        </p:tgtEl>
                                      </p:cBhvr>
                                    </p:animEffect>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2" grpId="0"/>
      <p:bldP spid="15" grpId="0" animBg="1"/>
      <p:bldP spid="15" grpId="1" animBg="1"/>
      <p:bldP spid="16"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e0b6ad73-686c-49fd-bc37-e8d334bec4d6">
            <a:extLst>
              <a:ext uri="{FF2B5EF4-FFF2-40B4-BE49-F238E27FC236}">
                <a16:creationId xmlns="" xmlns:a16="http://schemas.microsoft.com/office/drawing/2014/main" id="{C33DE67C-1AEE-42B2-BD27-C1B210CF0673}"/>
              </a:ext>
            </a:extLst>
          </p:cNvPr>
          <p:cNvGrpSpPr>
            <a:grpSpLocks noChangeAspect="1"/>
          </p:cNvGrpSpPr>
          <p:nvPr/>
        </p:nvGrpSpPr>
        <p:grpSpPr>
          <a:xfrm>
            <a:off x="66550" y="977456"/>
            <a:ext cx="12111186" cy="6670764"/>
            <a:chOff x="66550" y="527514"/>
            <a:chExt cx="11823416" cy="6670764"/>
          </a:xfrm>
        </p:grpSpPr>
        <p:sp>
          <p:nvSpPr>
            <p:cNvPr id="3" name="is1ide-Rectangle 1">
              <a:extLst>
                <a:ext uri="{FF2B5EF4-FFF2-40B4-BE49-F238E27FC236}">
                  <a16:creationId xmlns="" xmlns:a16="http://schemas.microsoft.com/office/drawing/2014/main" id="{AE08D01C-F931-4805-B925-516A84EA8A34}"/>
                </a:ext>
              </a:extLst>
            </p:cNvPr>
            <p:cNvSpPr/>
            <p:nvPr/>
          </p:nvSpPr>
          <p:spPr>
            <a:xfrm rot="18900000">
              <a:off x="5302469" y="1633840"/>
              <a:ext cx="1588917" cy="1588917"/>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 name="is1ide-Rectangle 2">
              <a:extLst>
                <a:ext uri="{FF2B5EF4-FFF2-40B4-BE49-F238E27FC236}">
                  <a16:creationId xmlns="" xmlns:a16="http://schemas.microsoft.com/office/drawing/2014/main" id="{4B76B13D-A866-4430-92F0-960F0D775BFF}"/>
                </a:ext>
              </a:extLst>
            </p:cNvPr>
            <p:cNvSpPr/>
            <p:nvPr/>
          </p:nvSpPr>
          <p:spPr>
            <a:xfrm rot="18900000">
              <a:off x="5310703" y="3994353"/>
              <a:ext cx="1572448" cy="1572448"/>
            </a:xfrm>
            <a:prstGeom prst="rect">
              <a:avLst/>
            </a:prstGeom>
            <a:solidFill>
              <a:schemeClr val="accent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5" name="is1ide-Rectangle 3">
              <a:extLst>
                <a:ext uri="{FF2B5EF4-FFF2-40B4-BE49-F238E27FC236}">
                  <a16:creationId xmlns="" xmlns:a16="http://schemas.microsoft.com/office/drawing/2014/main" id="{03688918-5C64-4C03-AEF3-A887D6548F8F}"/>
                </a:ext>
              </a:extLst>
            </p:cNvPr>
            <p:cNvSpPr/>
            <p:nvPr/>
          </p:nvSpPr>
          <p:spPr>
            <a:xfrm rot="18900000">
              <a:off x="4131876" y="2810890"/>
              <a:ext cx="1589215" cy="1589215"/>
            </a:xfrm>
            <a:prstGeom prst="rect">
              <a:avLst/>
            </a:prstGeom>
            <a:solidFill>
              <a:schemeClr val="accent4"/>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6" name="is1ide-Rectangle 4">
              <a:extLst>
                <a:ext uri="{FF2B5EF4-FFF2-40B4-BE49-F238E27FC236}">
                  <a16:creationId xmlns="" xmlns:a16="http://schemas.microsoft.com/office/drawing/2014/main" id="{C649531D-E7C0-44BB-97DC-3CADBBE3352E}"/>
                </a:ext>
              </a:extLst>
            </p:cNvPr>
            <p:cNvSpPr/>
            <p:nvPr/>
          </p:nvSpPr>
          <p:spPr>
            <a:xfrm rot="18900000">
              <a:off x="6476283" y="2802392"/>
              <a:ext cx="1606208" cy="1606208"/>
            </a:xfrm>
            <a:prstGeom prst="rect">
              <a:avLst/>
            </a:prstGeom>
            <a:solidFill>
              <a:schemeClr val="accent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7" name="is1ide-Rectangle 5">
              <a:extLst>
                <a:ext uri="{FF2B5EF4-FFF2-40B4-BE49-F238E27FC236}">
                  <a16:creationId xmlns="" xmlns:a16="http://schemas.microsoft.com/office/drawing/2014/main" id="{663C2107-8E6B-4F3C-B922-FCDE878D736E}"/>
                </a:ext>
              </a:extLst>
            </p:cNvPr>
            <p:cNvSpPr/>
            <p:nvPr/>
          </p:nvSpPr>
          <p:spPr>
            <a:xfrm rot="18900000">
              <a:off x="5386816" y="2895387"/>
              <a:ext cx="1420218" cy="142021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8" name="is1ide-Freeform: Shape 33">
              <a:extLst>
                <a:ext uri="{FF2B5EF4-FFF2-40B4-BE49-F238E27FC236}">
                  <a16:creationId xmlns="" xmlns:a16="http://schemas.microsoft.com/office/drawing/2014/main" id="{E4A1079B-590F-4B73-A2B9-2CBD4C25A464}"/>
                </a:ext>
              </a:extLst>
            </p:cNvPr>
            <p:cNvSpPr>
              <a:spLocks/>
            </p:cNvSpPr>
            <p:nvPr/>
          </p:nvSpPr>
          <p:spPr bwMode="auto">
            <a:xfrm>
              <a:off x="4461846" y="3381435"/>
              <a:ext cx="468052" cy="46805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9" name="is1ide-Freeform: Shape 34">
              <a:extLst>
                <a:ext uri="{FF2B5EF4-FFF2-40B4-BE49-F238E27FC236}">
                  <a16:creationId xmlns="" xmlns:a16="http://schemas.microsoft.com/office/drawing/2014/main" id="{16780139-C28C-4C06-A023-74FBD26D9F5C}"/>
                </a:ext>
              </a:extLst>
            </p:cNvPr>
            <p:cNvSpPr>
              <a:spLocks/>
            </p:cNvSpPr>
            <p:nvPr/>
          </p:nvSpPr>
          <p:spPr bwMode="auto">
            <a:xfrm>
              <a:off x="7279387" y="3381435"/>
              <a:ext cx="468052" cy="468052"/>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bg1"/>
            </a:solidFill>
            <a:ln>
              <a:noFill/>
            </a:ln>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0" name="is1ide-Freeform: Shape 35">
              <a:extLst>
                <a:ext uri="{FF2B5EF4-FFF2-40B4-BE49-F238E27FC236}">
                  <a16:creationId xmlns="" xmlns:a16="http://schemas.microsoft.com/office/drawing/2014/main" id="{7CE64FE9-3AA7-4D93-A8E2-FB2A9C0B257B}"/>
                </a:ext>
              </a:extLst>
            </p:cNvPr>
            <p:cNvSpPr>
              <a:spLocks/>
            </p:cNvSpPr>
            <p:nvPr/>
          </p:nvSpPr>
          <p:spPr bwMode="auto">
            <a:xfrm>
              <a:off x="5860675" y="1786581"/>
              <a:ext cx="468052" cy="468052"/>
            </a:xfrm>
            <a:custGeom>
              <a:avLst/>
              <a:gdLst>
                <a:gd name="T0" fmla="*/ 116 w 232"/>
                <a:gd name="T1" fmla="*/ 0 h 232"/>
                <a:gd name="T2" fmla="*/ 0 w 232"/>
                <a:gd name="T3" fmla="*/ 116 h 232"/>
                <a:gd name="T4" fmla="*/ 116 w 232"/>
                <a:gd name="T5" fmla="*/ 232 h 232"/>
                <a:gd name="T6" fmla="*/ 232 w 232"/>
                <a:gd name="T7" fmla="*/ 116 h 232"/>
                <a:gd name="T8" fmla="*/ 116 w 232"/>
                <a:gd name="T9" fmla="*/ 0 h 232"/>
                <a:gd name="T10" fmla="*/ 129 w 232"/>
                <a:gd name="T11" fmla="*/ 208 h 232"/>
                <a:gd name="T12" fmla="*/ 129 w 232"/>
                <a:gd name="T13" fmla="*/ 190 h 232"/>
                <a:gd name="T14" fmla="*/ 117 w 232"/>
                <a:gd name="T15" fmla="*/ 178 h 232"/>
                <a:gd name="T16" fmla="*/ 105 w 232"/>
                <a:gd name="T17" fmla="*/ 190 h 232"/>
                <a:gd name="T18" fmla="*/ 105 w 232"/>
                <a:gd name="T19" fmla="*/ 208 h 232"/>
                <a:gd name="T20" fmla="*/ 25 w 232"/>
                <a:gd name="T21" fmla="*/ 129 h 232"/>
                <a:gd name="T22" fmla="*/ 42 w 232"/>
                <a:gd name="T23" fmla="*/ 129 h 232"/>
                <a:gd name="T24" fmla="*/ 53 w 232"/>
                <a:gd name="T25" fmla="*/ 117 h 232"/>
                <a:gd name="T26" fmla="*/ 42 w 232"/>
                <a:gd name="T27" fmla="*/ 105 h 232"/>
                <a:gd name="T28" fmla="*/ 24 w 232"/>
                <a:gd name="T29" fmla="*/ 105 h 232"/>
                <a:gd name="T30" fmla="*/ 104 w 232"/>
                <a:gd name="T31" fmla="*/ 25 h 232"/>
                <a:gd name="T32" fmla="*/ 104 w 232"/>
                <a:gd name="T33" fmla="*/ 41 h 232"/>
                <a:gd name="T34" fmla="*/ 116 w 232"/>
                <a:gd name="T35" fmla="*/ 53 h 232"/>
                <a:gd name="T36" fmla="*/ 128 w 232"/>
                <a:gd name="T37" fmla="*/ 41 h 232"/>
                <a:gd name="T38" fmla="*/ 128 w 232"/>
                <a:gd name="T39" fmla="*/ 25 h 232"/>
                <a:gd name="T40" fmla="*/ 208 w 232"/>
                <a:gd name="T41" fmla="*/ 104 h 232"/>
                <a:gd name="T42" fmla="*/ 190 w 232"/>
                <a:gd name="T43" fmla="*/ 104 h 232"/>
                <a:gd name="T44" fmla="*/ 179 w 232"/>
                <a:gd name="T45" fmla="*/ 116 h 232"/>
                <a:gd name="T46" fmla="*/ 190 w 232"/>
                <a:gd name="T47" fmla="*/ 128 h 232"/>
                <a:gd name="T48" fmla="*/ 208 w 232"/>
                <a:gd name="T49" fmla="*/ 128 h 232"/>
                <a:gd name="T50" fmla="*/ 129 w 232"/>
                <a:gd name="T51" fmla="*/ 208 h 232"/>
                <a:gd name="T52" fmla="*/ 124 w 232"/>
                <a:gd name="T53" fmla="*/ 94 h 232"/>
                <a:gd name="T54" fmla="*/ 70 w 232"/>
                <a:gd name="T55" fmla="*/ 69 h 232"/>
                <a:gd name="T56" fmla="*/ 94 w 232"/>
                <a:gd name="T57" fmla="*/ 124 h 232"/>
                <a:gd name="T58" fmla="*/ 109 w 232"/>
                <a:gd name="T59" fmla="*/ 138 h 232"/>
                <a:gd name="T60" fmla="*/ 163 w 232"/>
                <a:gd name="T61" fmla="*/ 163 h 232"/>
                <a:gd name="T62" fmla="*/ 138 w 232"/>
                <a:gd name="T63" fmla="*/ 108 h 232"/>
                <a:gd name="T64" fmla="*/ 124 w 232"/>
                <a:gd name="T65" fmla="*/ 94 h 232"/>
                <a:gd name="T66" fmla="*/ 123 w 232"/>
                <a:gd name="T67" fmla="*/ 123 h 232"/>
                <a:gd name="T68" fmla="*/ 110 w 232"/>
                <a:gd name="T69" fmla="*/ 123 h 232"/>
                <a:gd name="T70" fmla="*/ 110 w 232"/>
                <a:gd name="T71" fmla="*/ 109 h 232"/>
                <a:gd name="T72" fmla="*/ 123 w 232"/>
                <a:gd name="T73" fmla="*/ 109 h 232"/>
                <a:gd name="T74" fmla="*/ 123 w 232"/>
                <a:gd name="T75" fmla="*/ 12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29" y="208"/>
                  </a:moveTo>
                  <a:cubicBezTo>
                    <a:pt x="129" y="190"/>
                    <a:pt x="129" y="190"/>
                    <a:pt x="129" y="190"/>
                  </a:cubicBezTo>
                  <a:cubicBezTo>
                    <a:pt x="129" y="183"/>
                    <a:pt x="123" y="178"/>
                    <a:pt x="117" y="178"/>
                  </a:cubicBezTo>
                  <a:cubicBezTo>
                    <a:pt x="110" y="178"/>
                    <a:pt x="105" y="183"/>
                    <a:pt x="105" y="190"/>
                  </a:cubicBezTo>
                  <a:cubicBezTo>
                    <a:pt x="105" y="208"/>
                    <a:pt x="105" y="208"/>
                    <a:pt x="105" y="208"/>
                  </a:cubicBezTo>
                  <a:cubicBezTo>
                    <a:pt x="63" y="203"/>
                    <a:pt x="30" y="170"/>
                    <a:pt x="25" y="129"/>
                  </a:cubicBezTo>
                  <a:cubicBezTo>
                    <a:pt x="42" y="129"/>
                    <a:pt x="42" y="129"/>
                    <a:pt x="42" y="129"/>
                  </a:cubicBezTo>
                  <a:cubicBezTo>
                    <a:pt x="48" y="129"/>
                    <a:pt x="53" y="123"/>
                    <a:pt x="53" y="117"/>
                  </a:cubicBezTo>
                  <a:cubicBezTo>
                    <a:pt x="53" y="110"/>
                    <a:pt x="48" y="105"/>
                    <a:pt x="42" y="105"/>
                  </a:cubicBezTo>
                  <a:cubicBezTo>
                    <a:pt x="24" y="105"/>
                    <a:pt x="24" y="105"/>
                    <a:pt x="24" y="105"/>
                  </a:cubicBezTo>
                  <a:cubicBezTo>
                    <a:pt x="29" y="63"/>
                    <a:pt x="63" y="30"/>
                    <a:pt x="104" y="25"/>
                  </a:cubicBezTo>
                  <a:cubicBezTo>
                    <a:pt x="104" y="41"/>
                    <a:pt x="104" y="41"/>
                    <a:pt x="104" y="41"/>
                  </a:cubicBezTo>
                  <a:cubicBezTo>
                    <a:pt x="104" y="47"/>
                    <a:pt x="109" y="53"/>
                    <a:pt x="116" y="53"/>
                  </a:cubicBezTo>
                  <a:cubicBezTo>
                    <a:pt x="122" y="53"/>
                    <a:pt x="128" y="47"/>
                    <a:pt x="128" y="41"/>
                  </a:cubicBezTo>
                  <a:cubicBezTo>
                    <a:pt x="128" y="25"/>
                    <a:pt x="128" y="25"/>
                    <a:pt x="128" y="25"/>
                  </a:cubicBezTo>
                  <a:cubicBezTo>
                    <a:pt x="169" y="30"/>
                    <a:pt x="202" y="63"/>
                    <a:pt x="208" y="104"/>
                  </a:cubicBezTo>
                  <a:cubicBezTo>
                    <a:pt x="190" y="104"/>
                    <a:pt x="190" y="104"/>
                    <a:pt x="190" y="104"/>
                  </a:cubicBezTo>
                  <a:cubicBezTo>
                    <a:pt x="184" y="104"/>
                    <a:pt x="179" y="109"/>
                    <a:pt x="179" y="116"/>
                  </a:cubicBezTo>
                  <a:cubicBezTo>
                    <a:pt x="179" y="122"/>
                    <a:pt x="184" y="128"/>
                    <a:pt x="190" y="128"/>
                  </a:cubicBezTo>
                  <a:cubicBezTo>
                    <a:pt x="208" y="128"/>
                    <a:pt x="208" y="128"/>
                    <a:pt x="208" y="128"/>
                  </a:cubicBezTo>
                  <a:cubicBezTo>
                    <a:pt x="203" y="169"/>
                    <a:pt x="170" y="202"/>
                    <a:pt x="129" y="208"/>
                  </a:cubicBezTo>
                  <a:close/>
                  <a:moveTo>
                    <a:pt x="124" y="94"/>
                  </a:moveTo>
                  <a:cubicBezTo>
                    <a:pt x="70" y="69"/>
                    <a:pt x="70" y="69"/>
                    <a:pt x="70" y="69"/>
                  </a:cubicBezTo>
                  <a:cubicBezTo>
                    <a:pt x="94" y="124"/>
                    <a:pt x="94" y="124"/>
                    <a:pt x="94" y="124"/>
                  </a:cubicBezTo>
                  <a:cubicBezTo>
                    <a:pt x="97" y="129"/>
                    <a:pt x="103" y="136"/>
                    <a:pt x="109" y="138"/>
                  </a:cubicBezTo>
                  <a:cubicBezTo>
                    <a:pt x="163" y="163"/>
                    <a:pt x="163" y="163"/>
                    <a:pt x="163" y="163"/>
                  </a:cubicBezTo>
                  <a:cubicBezTo>
                    <a:pt x="138" y="108"/>
                    <a:pt x="138" y="108"/>
                    <a:pt x="138" y="108"/>
                  </a:cubicBezTo>
                  <a:cubicBezTo>
                    <a:pt x="136" y="103"/>
                    <a:pt x="130" y="96"/>
                    <a:pt x="124" y="94"/>
                  </a:cubicBezTo>
                  <a:close/>
                  <a:moveTo>
                    <a:pt x="123" y="123"/>
                  </a:moveTo>
                  <a:cubicBezTo>
                    <a:pt x="119" y="126"/>
                    <a:pt x="113" y="126"/>
                    <a:pt x="110" y="123"/>
                  </a:cubicBezTo>
                  <a:cubicBezTo>
                    <a:pt x="106" y="119"/>
                    <a:pt x="106" y="113"/>
                    <a:pt x="110" y="109"/>
                  </a:cubicBezTo>
                  <a:cubicBezTo>
                    <a:pt x="113" y="106"/>
                    <a:pt x="119" y="106"/>
                    <a:pt x="123" y="109"/>
                  </a:cubicBezTo>
                  <a:cubicBezTo>
                    <a:pt x="127" y="113"/>
                    <a:pt x="127" y="119"/>
                    <a:pt x="123" y="123"/>
                  </a:cubicBezTo>
                  <a:close/>
                </a:path>
              </a:pathLst>
            </a:custGeom>
            <a:solidFill>
              <a:schemeClr val="bg1"/>
            </a:solidFill>
            <a:ln>
              <a:noFill/>
            </a:ln>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1" name="is1ide-Freeform: Shape 36">
              <a:extLst>
                <a:ext uri="{FF2B5EF4-FFF2-40B4-BE49-F238E27FC236}">
                  <a16:creationId xmlns="" xmlns:a16="http://schemas.microsoft.com/office/drawing/2014/main" id="{6EE575E8-9C00-4B14-AD43-8BB5057DA801}"/>
                </a:ext>
              </a:extLst>
            </p:cNvPr>
            <p:cNvSpPr>
              <a:spLocks/>
            </p:cNvSpPr>
            <p:nvPr/>
          </p:nvSpPr>
          <p:spPr bwMode="auto">
            <a:xfrm>
              <a:off x="5860675" y="4963269"/>
              <a:ext cx="468052" cy="46805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chemeClr val="bg1"/>
            </a:solidFill>
            <a:ln>
              <a:noFill/>
            </a:ln>
            <a:extLst/>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nvGrpSpPr>
            <p:cNvPr id="12" name="Group 10">
              <a:extLst>
                <a:ext uri="{FF2B5EF4-FFF2-40B4-BE49-F238E27FC236}">
                  <a16:creationId xmlns="" xmlns:a16="http://schemas.microsoft.com/office/drawing/2014/main" id="{1784901E-C077-4261-BE0C-055B6677EC34}"/>
                </a:ext>
              </a:extLst>
            </p:cNvPr>
            <p:cNvGrpSpPr/>
            <p:nvPr/>
          </p:nvGrpSpPr>
          <p:grpSpPr>
            <a:xfrm>
              <a:off x="8245693" y="527514"/>
              <a:ext cx="3644273" cy="2112774"/>
              <a:chOff x="8245693" y="527514"/>
              <a:chExt cx="3644273" cy="2112774"/>
            </a:xfrm>
          </p:grpSpPr>
          <p:sp>
            <p:nvSpPr>
              <p:cNvPr id="25" name="is1ide-Rectangle 37">
                <a:extLst>
                  <a:ext uri="{FF2B5EF4-FFF2-40B4-BE49-F238E27FC236}">
                    <a16:creationId xmlns="" xmlns:a16="http://schemas.microsoft.com/office/drawing/2014/main" id="{0800F099-DF13-4718-B5AC-FCA88232B9E1}"/>
                  </a:ext>
                </a:extLst>
              </p:cNvPr>
              <p:cNvSpPr/>
              <p:nvPr/>
            </p:nvSpPr>
            <p:spPr>
              <a:xfrm>
                <a:off x="8245693" y="879898"/>
                <a:ext cx="3644273" cy="1760390"/>
              </a:xfrm>
              <a:prstGeom prst="rect">
                <a:avLst/>
              </a:prstGeom>
            </p:spPr>
            <p:txBody>
              <a:bodyPr wrap="square" lIns="0" tIns="0" rIns="0" bIns="0">
                <a:noAutofit/>
              </a:bodyPr>
              <a:lstStyle/>
              <a:p>
                <a:pPr marL="285750" lvl="0" indent="-285750">
                  <a:buFont typeface="Arial" panose="020B0604020202020204" pitchFamily="34" charset="0"/>
                  <a:buChar char="•"/>
                </a:pPr>
                <a:r>
                  <a:rPr lang="en-US" altLang="zh-TW" sz="1600" dirty="0">
                    <a:solidFill>
                      <a:schemeClr val="accent1"/>
                    </a:solidFill>
                    <a:latin typeface="+mj-lt"/>
                    <a:cs typeface="Times New Roman" panose="02020603050405020304" pitchFamily="18" charset="0"/>
                  </a:rPr>
                  <a:t>Customers must take delivery of and sometimes install a physical product, and some types of service visits are still necessary.</a:t>
                </a:r>
              </a:p>
              <a:p>
                <a:pPr marL="285750" lvl="0" indent="-285750">
                  <a:buFont typeface="Arial" panose="020B0604020202020204" pitchFamily="34" charset="0"/>
                  <a:buChar char="•"/>
                </a:pPr>
                <a:r>
                  <a:rPr lang="en-US" altLang="zh-TW" sz="1600" dirty="0">
                    <a:latin typeface="+mj-lt"/>
                    <a:cs typeface="Times New Roman" panose="02020603050405020304" pitchFamily="18" charset="0"/>
                  </a:rPr>
                  <a:t>Assuming roles formerly handled by partners—such as direct selling or service—can be challenging, involving high start-up costs and major new investments in value chain functions such as sales, logistics, inventory, and infrastructure.</a:t>
                </a:r>
                <a:endParaRPr lang="zh-TW" altLang="en-US" sz="1600" dirty="0">
                  <a:latin typeface="+mj-lt"/>
                  <a:cs typeface="Times New Roman" panose="02020603050405020304" pitchFamily="18" charset="0"/>
                </a:endParaRPr>
              </a:p>
            </p:txBody>
          </p:sp>
          <p:sp>
            <p:nvSpPr>
              <p:cNvPr id="26" name="is1ide-TextBox 38">
                <a:extLst>
                  <a:ext uri="{FF2B5EF4-FFF2-40B4-BE49-F238E27FC236}">
                    <a16:creationId xmlns="" xmlns:a16="http://schemas.microsoft.com/office/drawing/2014/main" id="{C9F4753A-36E8-463E-8D9B-48B9F766AF70}"/>
                  </a:ext>
                </a:extLst>
              </p:cNvPr>
              <p:cNvSpPr txBox="1">
                <a:spLocks/>
              </p:cNvSpPr>
              <p:nvPr/>
            </p:nvSpPr>
            <p:spPr bwMode="auto">
              <a:xfrm>
                <a:off x="8245693" y="527514"/>
                <a:ext cx="2147157" cy="221599"/>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Autofit/>
                <a:sp3d/>
              </a:bodyPr>
              <a:lstStyle/>
              <a:p>
                <a:pPr>
                  <a:buClr>
                    <a:prstClr val="white"/>
                  </a:buClr>
                  <a:defRPr/>
                </a:pPr>
                <a:r>
                  <a:rPr lang="en-US" altLang="zh-CN" b="1" dirty="0">
                    <a:solidFill>
                      <a:schemeClr val="accent1"/>
                    </a:solidFill>
                    <a:latin typeface="Arial" panose="020B0604020202020204" pitchFamily="34" charset="0"/>
                    <a:ea typeface="微软雅黑" panose="020B0503020204020204" pitchFamily="34" charset="-122"/>
                    <a:sym typeface="Arial" panose="020B0604020202020204" pitchFamily="34" charset="0"/>
                  </a:rPr>
                  <a:t>Disadvantages</a:t>
                </a:r>
              </a:p>
            </p:txBody>
          </p:sp>
        </p:grpSp>
        <p:grpSp>
          <p:nvGrpSpPr>
            <p:cNvPr id="15" name="Group 7">
              <a:extLst>
                <a:ext uri="{FF2B5EF4-FFF2-40B4-BE49-F238E27FC236}">
                  <a16:creationId xmlns="" xmlns:a16="http://schemas.microsoft.com/office/drawing/2014/main" id="{062FE2EA-628E-49E5-A368-A9AFEE21714D}"/>
                </a:ext>
              </a:extLst>
            </p:cNvPr>
            <p:cNvGrpSpPr/>
            <p:nvPr/>
          </p:nvGrpSpPr>
          <p:grpSpPr>
            <a:xfrm>
              <a:off x="66550" y="879898"/>
              <a:ext cx="3736188" cy="6318380"/>
              <a:chOff x="66550" y="879898"/>
              <a:chExt cx="3736188" cy="6318380"/>
            </a:xfrm>
          </p:grpSpPr>
          <p:sp>
            <p:nvSpPr>
              <p:cNvPr id="19" name="is1ide-Rectangle 43">
                <a:extLst>
                  <a:ext uri="{FF2B5EF4-FFF2-40B4-BE49-F238E27FC236}">
                    <a16:creationId xmlns="" xmlns:a16="http://schemas.microsoft.com/office/drawing/2014/main" id="{9EB0BFD0-FDF9-449B-AF38-421E78E49BCB}"/>
                  </a:ext>
                </a:extLst>
              </p:cNvPr>
              <p:cNvSpPr/>
              <p:nvPr/>
            </p:nvSpPr>
            <p:spPr>
              <a:xfrm>
                <a:off x="66550" y="1304764"/>
                <a:ext cx="3689490" cy="5893514"/>
              </a:xfrm>
              <a:prstGeom prst="rect">
                <a:avLst/>
              </a:prstGeom>
            </p:spPr>
            <p:txBody>
              <a:bodyPr wrap="square" lIns="0" tIns="0" rIns="0" bIns="0">
                <a:noAutofit/>
              </a:bodyPr>
              <a:lstStyle/>
              <a:p>
                <a:pPr marL="285750" indent="-285750" algn="r">
                  <a:lnSpc>
                    <a:spcPct val="120000"/>
                  </a:lnSpc>
                  <a:buFont typeface="Arial" panose="020B0604020202020204" pitchFamily="34" charset="0"/>
                  <a:buChar char="•"/>
                  <a:defRPr/>
                </a:pPr>
                <a:r>
                  <a:rPr lang="en-US" altLang="zh-CN" sz="1600"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Smart, connected products enable firms to maintain direct and deep customer relationships, which can reduce the need for </a:t>
                </a:r>
                <a:r>
                  <a:rPr lang="en-US" altLang="zh-CN" sz="1600"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distribution channel </a:t>
                </a:r>
                <a:r>
                  <a:rPr lang="en-US" altLang="zh-CN" sz="1600"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partners.</a:t>
                </a:r>
              </a:p>
              <a:p>
                <a:pPr marL="285750" indent="-285750" algn="r">
                  <a:lnSpc>
                    <a:spcPct val="120000"/>
                  </a:lnSpc>
                  <a:buFont typeface="Arial" panose="020B0604020202020204" pitchFamily="34" charset="0"/>
                  <a:buChar char="•"/>
                  <a:defRPr/>
                </a:pPr>
                <a:r>
                  <a:rPr lang="en-US" altLang="zh-CN" sz="1600"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Companies can also diagnose product performance problems and failures and sometimes make repairs remotely, reducing reliance on service partners.</a:t>
                </a:r>
              </a:p>
              <a:p>
                <a:pPr marL="285750" indent="-285750" algn="r">
                  <a:lnSpc>
                    <a:spcPct val="120000"/>
                  </a:lnSpc>
                  <a:buFont typeface="Arial" panose="020B0604020202020204" pitchFamily="34" charset="0"/>
                  <a:buChar char="•"/>
                  <a:defRPr/>
                </a:pPr>
                <a:r>
                  <a:rPr lang="en-US" altLang="zh-CN" sz="1600"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They can also improve their knowledge of customer needs, strengthen brand awareness, and boost loyalty by </a:t>
                </a:r>
                <a:r>
                  <a:rPr lang="en-US" altLang="zh-CN" sz="1600"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educating customers </a:t>
                </a:r>
                <a:r>
                  <a:rPr lang="en-US" altLang="zh-CN" sz="1600"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more directly about product value.</a:t>
                </a:r>
              </a:p>
            </p:txBody>
          </p:sp>
          <p:sp>
            <p:nvSpPr>
              <p:cNvPr id="20" name="is1ide-TextBox 44">
                <a:extLst>
                  <a:ext uri="{FF2B5EF4-FFF2-40B4-BE49-F238E27FC236}">
                    <a16:creationId xmlns="" xmlns:a16="http://schemas.microsoft.com/office/drawing/2014/main" id="{96E2555B-7A8C-4F12-8B58-EF2AC8102075}"/>
                  </a:ext>
                </a:extLst>
              </p:cNvPr>
              <p:cNvSpPr txBox="1">
                <a:spLocks/>
              </p:cNvSpPr>
              <p:nvPr/>
            </p:nvSpPr>
            <p:spPr bwMode="auto">
              <a:xfrm>
                <a:off x="1655581" y="879898"/>
                <a:ext cx="2147157" cy="221599"/>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Autofit/>
                <a:sp3d/>
              </a:bodyPr>
              <a:lstStyle/>
              <a:p>
                <a:pPr algn="r"/>
                <a:r>
                  <a:rPr lang="en-US" altLang="zh-TW" b="1" dirty="0">
                    <a:latin typeface="+mj-lt"/>
                    <a:cs typeface="Times New Roman" panose="02020603050405020304" pitchFamily="18" charset="0"/>
                  </a:rPr>
                  <a:t>Advantages</a:t>
                </a:r>
                <a:endParaRPr lang="zh-TW" altLang="en-US" b="1" dirty="0">
                  <a:latin typeface="+mj-lt"/>
                  <a:cs typeface="Times New Roman" panose="02020603050405020304" pitchFamily="18" charset="0"/>
                </a:endParaRPr>
              </a:p>
            </p:txBody>
          </p:sp>
        </p:grpSp>
      </p:grpSp>
      <p:sp>
        <p:nvSpPr>
          <p:cNvPr id="27" name="矩形 26"/>
          <p:cNvSpPr/>
          <p:nvPr/>
        </p:nvSpPr>
        <p:spPr>
          <a:xfrm>
            <a:off x="47625" y="0"/>
            <a:ext cx="12144375" cy="954107"/>
          </a:xfrm>
          <a:prstGeom prst="rect">
            <a:avLst/>
          </a:prstGeom>
        </p:spPr>
        <p:txBody>
          <a:bodyPr wrap="square">
            <a:spAutoFit/>
          </a:bodyPr>
          <a:lstStyle/>
          <a:p>
            <a:r>
              <a:rPr lang="en-US" altLang="zh-TW" sz="2800" b="1" dirty="0">
                <a:latin typeface="+mj-lt"/>
                <a:cs typeface="Times New Roman" panose="02020603050405020304" pitchFamily="18" charset="0"/>
              </a:rPr>
              <a:t>7. Should the company fully or partially disintermediate distribution channels or service networks?</a:t>
            </a:r>
            <a:endParaRPr lang="zh-TW" altLang="en-US" sz="2800" b="1" dirty="0">
              <a:latin typeface="+mj-lt"/>
              <a:cs typeface="Times New Roman" panose="02020603050405020304" pitchFamily="18" charset="0"/>
            </a:endParaRPr>
          </a:p>
        </p:txBody>
      </p:sp>
      <p:sp>
        <p:nvSpPr>
          <p:cNvPr id="28" name="is1ide-Rectangle 5">
            <a:extLst>
              <a:ext uri="{FF2B5EF4-FFF2-40B4-BE49-F238E27FC236}">
                <a16:creationId xmlns="" xmlns:a16="http://schemas.microsoft.com/office/drawing/2014/main" id="{663C2107-8E6B-4F3C-B922-FCDE878D736E}"/>
              </a:ext>
            </a:extLst>
          </p:cNvPr>
          <p:cNvSpPr/>
          <p:nvPr/>
        </p:nvSpPr>
        <p:spPr>
          <a:xfrm rot="18900000">
            <a:off x="9213763" y="6938110"/>
            <a:ext cx="1454785" cy="142021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9" name="is1ide-Rectangle 5">
            <a:extLst>
              <a:ext uri="{FF2B5EF4-FFF2-40B4-BE49-F238E27FC236}">
                <a16:creationId xmlns="" xmlns:a16="http://schemas.microsoft.com/office/drawing/2014/main" id="{663C2107-8E6B-4F3C-B922-FCDE878D736E}"/>
              </a:ext>
            </a:extLst>
          </p:cNvPr>
          <p:cNvSpPr/>
          <p:nvPr/>
        </p:nvSpPr>
        <p:spPr>
          <a:xfrm>
            <a:off x="2268043" y="1107506"/>
            <a:ext cx="7467310" cy="3785545"/>
          </a:xfrm>
          <a:prstGeom prst="rect">
            <a:avLst/>
          </a:prstGeom>
          <a:solidFill>
            <a:schemeClr val="accent2">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0" name="is1ide-Rectangle 39">
            <a:extLst>
              <a:ext uri="{FF2B5EF4-FFF2-40B4-BE49-F238E27FC236}">
                <a16:creationId xmlns="" xmlns:a16="http://schemas.microsoft.com/office/drawing/2014/main" id="{A61207CB-6917-43E5-B6A9-C0AFF69E2A16}"/>
              </a:ext>
            </a:extLst>
          </p:cNvPr>
          <p:cNvSpPr/>
          <p:nvPr/>
        </p:nvSpPr>
        <p:spPr>
          <a:xfrm>
            <a:off x="2907377" y="1847509"/>
            <a:ext cx="6668086" cy="4648305"/>
          </a:xfrm>
          <a:prstGeom prst="rect">
            <a:avLst/>
          </a:prstGeom>
        </p:spPr>
        <p:txBody>
          <a:bodyPr wrap="square" lIns="0" tIns="0" rIns="0" bIns="0">
            <a:noAutofit/>
          </a:bodyPr>
          <a:lstStyle/>
          <a:p>
            <a:pPr>
              <a:lnSpc>
                <a:spcPct val="120000"/>
              </a:lnSpc>
              <a:defRPr/>
            </a:pPr>
            <a:r>
              <a:rPr lang="en-US" altLang="zh-CN"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Do </a:t>
            </a:r>
            <a:r>
              <a:rPr lang="en-US" altLang="zh-CN"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partners simply distribute products, or are they critical to delivering training and service in the </a:t>
            </a:r>
            <a:r>
              <a:rPr lang="en-US" altLang="zh-CN"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field?</a:t>
            </a:r>
          </a:p>
          <a:p>
            <a:pPr>
              <a:lnSpc>
                <a:spcPct val="120000"/>
              </a:lnSpc>
              <a:defRPr/>
            </a:pPr>
            <a:r>
              <a:rPr lang="en-US" altLang="zh-CN"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What </a:t>
            </a:r>
            <a:r>
              <a:rPr lang="en-US" altLang="zh-CN"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percentage of partner activities can be replaced through smart, connected product </a:t>
            </a:r>
            <a:r>
              <a:rPr lang="en-US" altLang="zh-CN"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capabilities?</a:t>
            </a:r>
          </a:p>
          <a:p>
            <a:pPr>
              <a:lnSpc>
                <a:spcPct val="120000"/>
              </a:lnSpc>
              <a:defRPr/>
            </a:pPr>
            <a:r>
              <a:rPr lang="en-US" altLang="zh-CN" dirty="0" smtClean="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Do </a:t>
            </a:r>
            <a:r>
              <a:rPr lang="en-US" altLang="zh-CN"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customers understand the value of eliminating the middleman? Do customers understand that traditional relationships with established channels are no longer necessary and involve extra cost?</a:t>
            </a:r>
          </a:p>
        </p:txBody>
      </p:sp>
      <p:sp>
        <p:nvSpPr>
          <p:cNvPr id="31" name="is1ide-TextBox 40">
            <a:extLst>
              <a:ext uri="{FF2B5EF4-FFF2-40B4-BE49-F238E27FC236}">
                <a16:creationId xmlns="" xmlns:a16="http://schemas.microsoft.com/office/drawing/2014/main" id="{2D330F09-C30D-4ED3-949C-1E6FD820671F}"/>
              </a:ext>
            </a:extLst>
          </p:cNvPr>
          <p:cNvSpPr txBox="1">
            <a:spLocks/>
          </p:cNvSpPr>
          <p:nvPr/>
        </p:nvSpPr>
        <p:spPr bwMode="auto">
          <a:xfrm>
            <a:off x="2609128" y="1422643"/>
            <a:ext cx="2199417" cy="221599"/>
          </a:xfrm>
          <a:prstGeom prst="rect">
            <a:avLst/>
          </a:prstGeom>
          <a:noFill/>
          <a:scene3d>
            <a:camera prst="orthographicFront">
              <a:rot lat="0" lon="0" rev="0"/>
            </a:camera>
            <a:lightRig rig="threePt" dir="t"/>
          </a:scene3d>
          <a:sp3d prstMaterial="matte">
            <a:bevelT w="1270" h="1270"/>
          </a:sp3d>
        </p:spPr>
        <p:txBody>
          <a:bodyPr wrap="none" lIns="0" tIns="0" rIns="0" bIns="0" anchor="t" anchorCtr="0">
            <a:noAutofit/>
            <a:sp3d/>
          </a:bodyPr>
          <a:lstStyle/>
          <a:p>
            <a:r>
              <a:rPr lang="en-US" altLang="zh-TW" sz="2000" b="1" dirty="0">
                <a:solidFill>
                  <a:schemeClr val="bg1"/>
                </a:solidFill>
                <a:latin typeface="+mj-lt"/>
                <a:cs typeface="Times New Roman" panose="02020603050405020304" pitchFamily="18" charset="0"/>
              </a:rPr>
              <a:t>Decision making</a:t>
            </a:r>
            <a:endParaRPr lang="zh-TW" altLang="en-US" sz="2000" b="1" dirty="0">
              <a:solidFill>
                <a:schemeClr val="bg1"/>
              </a:solidFill>
              <a:latin typeface="+mj-lt"/>
              <a:cs typeface="Times New Roman" panose="02020603050405020304" pitchFamily="18" charset="0"/>
            </a:endParaRPr>
          </a:p>
        </p:txBody>
      </p:sp>
      <p:sp>
        <p:nvSpPr>
          <p:cNvPr id="23"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37</a:t>
            </a:r>
            <a:endParaRPr lang="zh-CN" altLang="en-US" sz="12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32783922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2"/>
                                        </p:tgtEl>
                                        <p:attrNameLst>
                                          <p:attrName>ppt_w</p:attrName>
                                        </p:attrNameLst>
                                      </p:cBhvr>
                                      <p:tavLst>
                                        <p:tav tm="0">
                                          <p:val>
                                            <p:strVal val="ppt_w"/>
                                          </p:val>
                                        </p:tav>
                                        <p:tav tm="100000">
                                          <p:val>
                                            <p:fltVal val="0"/>
                                          </p:val>
                                        </p:tav>
                                      </p:tavLst>
                                    </p:anim>
                                    <p:anim calcmode="lin" valueType="num">
                                      <p:cBhvr>
                                        <p:cTn id="14" dur="500"/>
                                        <p:tgtEl>
                                          <p:spTgt spid="2"/>
                                        </p:tgtEl>
                                        <p:attrNameLst>
                                          <p:attrName>ppt_h</p:attrName>
                                        </p:attrNameLst>
                                      </p:cBhvr>
                                      <p:tavLst>
                                        <p:tav tm="0">
                                          <p:val>
                                            <p:strVal val="ppt_h"/>
                                          </p:val>
                                        </p:tav>
                                        <p:tav tm="100000">
                                          <p:val>
                                            <p:fltVal val="0"/>
                                          </p:val>
                                        </p:tav>
                                      </p:tavLst>
                                    </p:anim>
                                    <p:animEffect transition="out" filter="fade">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par>
                          <p:cTn id="17" fill="hold">
                            <p:stCondLst>
                              <p:cond delay="500"/>
                            </p:stCondLst>
                            <p:childTnLst>
                              <p:par>
                                <p:cTn id="18" presetID="21" presetClass="entr" presetSubtype="1"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heel(1)">
                                      <p:cBhvr>
                                        <p:cTn id="20" dur="2000"/>
                                        <p:tgtEl>
                                          <p:spTgt spid="29"/>
                                        </p:tgtEl>
                                      </p:cBhvr>
                                    </p:animEffect>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1000"/>
                                        <p:tgtEl>
                                          <p:spTgt spid="31"/>
                                        </p:tgtEl>
                                      </p:cBhvr>
                                    </p:animEffect>
                                    <p:anim calcmode="lin" valueType="num">
                                      <p:cBhvr>
                                        <p:cTn id="25" dur="1000" fill="hold"/>
                                        <p:tgtEl>
                                          <p:spTgt spid="31"/>
                                        </p:tgtEl>
                                        <p:attrNameLst>
                                          <p:attrName>ppt_x</p:attrName>
                                        </p:attrNameLst>
                                      </p:cBhvr>
                                      <p:tavLst>
                                        <p:tav tm="0">
                                          <p:val>
                                            <p:strVal val="#ppt_x"/>
                                          </p:val>
                                        </p:tav>
                                        <p:tav tm="100000">
                                          <p:val>
                                            <p:strVal val="#ppt_x"/>
                                          </p:val>
                                        </p:tav>
                                      </p:tavLst>
                                    </p:anim>
                                    <p:anim calcmode="lin" valueType="num">
                                      <p:cBhvr>
                                        <p:cTn id="26" dur="1000" fill="hold"/>
                                        <p:tgtEl>
                                          <p:spTgt spid="3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2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 xmlns:a16="http://schemas.microsoft.com/office/drawing/2014/main" id="{2C3156E6-7ED6-4308-A771-093C68C3A294}"/>
              </a:ext>
            </a:extLst>
          </p:cNvPr>
          <p:cNvGrpSpPr/>
          <p:nvPr/>
        </p:nvGrpSpPr>
        <p:grpSpPr>
          <a:xfrm>
            <a:off x="1341688" y="680024"/>
            <a:ext cx="14428194" cy="2365123"/>
            <a:chOff x="1061484" y="2189572"/>
            <a:chExt cx="9213478" cy="2365123"/>
          </a:xfrm>
        </p:grpSpPr>
        <p:sp>
          <p:nvSpPr>
            <p:cNvPr id="6" name="íṩľíḍè-Freeform: Shape 4">
              <a:extLst>
                <a:ext uri="{FF2B5EF4-FFF2-40B4-BE49-F238E27FC236}">
                  <a16:creationId xmlns="" xmlns:a16="http://schemas.microsoft.com/office/drawing/2014/main" id="{9DA10CD8-7645-41F3-9769-1579AD10637B}"/>
                </a:ext>
              </a:extLst>
            </p:cNvPr>
            <p:cNvSpPr>
              <a:spLocks/>
            </p:cNvSpPr>
            <p:nvPr/>
          </p:nvSpPr>
          <p:spPr bwMode="auto">
            <a:xfrm>
              <a:off x="6463167" y="2733460"/>
              <a:ext cx="988469" cy="1281802"/>
            </a:xfrm>
            <a:custGeom>
              <a:avLst/>
              <a:gdLst>
                <a:gd name="T0" fmla="*/ 0 w 119"/>
                <a:gd name="T1" fmla="*/ 38 h 153"/>
                <a:gd name="T2" fmla="*/ 0 w 119"/>
                <a:gd name="T3" fmla="*/ 114 h 153"/>
                <a:gd name="T4" fmla="*/ 39 w 119"/>
                <a:gd name="T5" fmla="*/ 153 h 153"/>
                <a:gd name="T6" fmla="*/ 54 w 119"/>
                <a:gd name="T7" fmla="*/ 153 h 153"/>
                <a:gd name="T8" fmla="*/ 104 w 119"/>
                <a:gd name="T9" fmla="*/ 103 h 153"/>
                <a:gd name="T10" fmla="*/ 104 w 119"/>
                <a:gd name="T11" fmla="*/ 49 h 153"/>
                <a:gd name="T12" fmla="*/ 54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4" y="153"/>
                    <a:pt x="54" y="153"/>
                    <a:pt x="54" y="153"/>
                  </a:cubicBezTo>
                  <a:cubicBezTo>
                    <a:pt x="104" y="103"/>
                    <a:pt x="104" y="103"/>
                    <a:pt x="104" y="103"/>
                  </a:cubicBezTo>
                  <a:cubicBezTo>
                    <a:pt x="119" y="88"/>
                    <a:pt x="119" y="64"/>
                    <a:pt x="104" y="49"/>
                  </a:cubicBezTo>
                  <a:cubicBezTo>
                    <a:pt x="54" y="0"/>
                    <a:pt x="54" y="0"/>
                    <a:pt x="54" y="0"/>
                  </a:cubicBezTo>
                  <a:cubicBezTo>
                    <a:pt x="39" y="0"/>
                    <a:pt x="39" y="0"/>
                    <a:pt x="39" y="0"/>
                  </a:cubicBezTo>
                  <a:cubicBezTo>
                    <a:pt x="18" y="0"/>
                    <a:pt x="0" y="17"/>
                    <a:pt x="0" y="38"/>
                  </a:cubicBezTo>
                  <a:close/>
                </a:path>
              </a:pathLst>
            </a:custGeom>
            <a:solidFill>
              <a:schemeClr val="accent4">
                <a:lumMod val="75000"/>
                <a:alpha val="50000"/>
              </a:schemeClr>
            </a:solidFill>
            <a:ln>
              <a:noFill/>
            </a:ln>
            <a:extLst/>
          </p:spPr>
          <p:txBody>
            <a:bodyPr anchor="ctr"/>
            <a:lstStyle/>
            <a:p>
              <a:pPr algn="ctr"/>
              <a:endParaRPr/>
            </a:p>
          </p:txBody>
        </p:sp>
        <p:sp>
          <p:nvSpPr>
            <p:cNvPr id="7" name="íṩľíḍè-Freeform: Shape 5">
              <a:extLst>
                <a:ext uri="{FF2B5EF4-FFF2-40B4-BE49-F238E27FC236}">
                  <a16:creationId xmlns="" xmlns:a16="http://schemas.microsoft.com/office/drawing/2014/main" id="{9BFADC25-3BC4-4037-A3A2-0498A923411F}"/>
                </a:ext>
              </a:extLst>
            </p:cNvPr>
            <p:cNvSpPr>
              <a:spLocks/>
            </p:cNvSpPr>
            <p:nvPr/>
          </p:nvSpPr>
          <p:spPr bwMode="auto">
            <a:xfrm>
              <a:off x="4561091" y="2189572"/>
              <a:ext cx="2757629" cy="2361937"/>
            </a:xfrm>
            <a:custGeom>
              <a:avLst/>
              <a:gdLst>
                <a:gd name="T0" fmla="*/ 317 w 332"/>
                <a:gd name="T1" fmla="*/ 168 h 282"/>
                <a:gd name="T2" fmla="*/ 317 w 332"/>
                <a:gd name="T3" fmla="*/ 114 h 282"/>
                <a:gd name="T4" fmla="*/ 218 w 332"/>
                <a:gd name="T5" fmla="*/ 15 h 282"/>
                <a:gd name="T6" fmla="*/ 191 w 332"/>
                <a:gd name="T7" fmla="*/ 26 h 282"/>
                <a:gd name="T8" fmla="*/ 191 w 332"/>
                <a:gd name="T9" fmla="*/ 26 h 282"/>
                <a:gd name="T10" fmla="*/ 153 w 332"/>
                <a:gd name="T11" fmla="*/ 65 h 282"/>
                <a:gd name="T12" fmla="*/ 38 w 332"/>
                <a:gd name="T13" fmla="*/ 65 h 282"/>
                <a:gd name="T14" fmla="*/ 0 w 332"/>
                <a:gd name="T15" fmla="*/ 103 h 282"/>
                <a:gd name="T16" fmla="*/ 0 w 332"/>
                <a:gd name="T17" fmla="*/ 179 h 282"/>
                <a:gd name="T18" fmla="*/ 38 w 332"/>
                <a:gd name="T19" fmla="*/ 218 h 282"/>
                <a:gd name="T20" fmla="*/ 153 w 332"/>
                <a:gd name="T21" fmla="*/ 218 h 282"/>
                <a:gd name="T22" fmla="*/ 191 w 332"/>
                <a:gd name="T23" fmla="*/ 256 h 282"/>
                <a:gd name="T24" fmla="*/ 191 w 332"/>
                <a:gd name="T25" fmla="*/ 256 h 282"/>
                <a:gd name="T26" fmla="*/ 218 w 332"/>
                <a:gd name="T27" fmla="*/ 267 h 282"/>
                <a:gd name="T28" fmla="*/ 317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7" y="168"/>
                  </a:moveTo>
                  <a:cubicBezTo>
                    <a:pt x="332" y="153"/>
                    <a:pt x="332" y="129"/>
                    <a:pt x="317" y="114"/>
                  </a:cubicBezTo>
                  <a:cubicBezTo>
                    <a:pt x="218" y="15"/>
                    <a:pt x="218" y="15"/>
                    <a:pt x="218" y="15"/>
                  </a:cubicBezTo>
                  <a:cubicBezTo>
                    <a:pt x="203" y="0"/>
                    <a:pt x="191" y="5"/>
                    <a:pt x="191" y="26"/>
                  </a:cubicBezTo>
                  <a:cubicBezTo>
                    <a:pt x="191" y="26"/>
                    <a:pt x="191" y="26"/>
                    <a:pt x="191" y="26"/>
                  </a:cubicBezTo>
                  <a:cubicBezTo>
                    <a:pt x="191" y="47"/>
                    <a:pt x="174" y="65"/>
                    <a:pt x="153" y="65"/>
                  </a:cubicBezTo>
                  <a:cubicBezTo>
                    <a:pt x="38" y="65"/>
                    <a:pt x="38" y="65"/>
                    <a:pt x="38" y="65"/>
                  </a:cubicBezTo>
                  <a:cubicBezTo>
                    <a:pt x="17" y="65"/>
                    <a:pt x="0" y="82"/>
                    <a:pt x="0" y="103"/>
                  </a:cubicBezTo>
                  <a:cubicBezTo>
                    <a:pt x="0" y="179"/>
                    <a:pt x="0" y="179"/>
                    <a:pt x="0" y="179"/>
                  </a:cubicBezTo>
                  <a:cubicBezTo>
                    <a:pt x="0" y="200"/>
                    <a:pt x="17" y="218"/>
                    <a:pt x="38" y="218"/>
                  </a:cubicBezTo>
                  <a:cubicBezTo>
                    <a:pt x="153" y="218"/>
                    <a:pt x="153" y="218"/>
                    <a:pt x="153" y="218"/>
                  </a:cubicBezTo>
                  <a:cubicBezTo>
                    <a:pt x="174" y="218"/>
                    <a:pt x="191" y="235"/>
                    <a:pt x="191" y="256"/>
                  </a:cubicBezTo>
                  <a:cubicBezTo>
                    <a:pt x="191" y="256"/>
                    <a:pt x="191" y="256"/>
                    <a:pt x="191" y="256"/>
                  </a:cubicBezTo>
                  <a:cubicBezTo>
                    <a:pt x="191" y="277"/>
                    <a:pt x="203" y="282"/>
                    <a:pt x="218" y="267"/>
                  </a:cubicBezTo>
                  <a:lnTo>
                    <a:pt x="317" y="168"/>
                  </a:lnTo>
                  <a:close/>
                </a:path>
              </a:pathLst>
            </a:custGeom>
            <a:solidFill>
              <a:schemeClr val="accent3"/>
            </a:solidFill>
            <a:ln>
              <a:noFill/>
            </a:ln>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íṩľíḍè-Freeform: Shape 6">
              <a:extLst>
                <a:ext uri="{FF2B5EF4-FFF2-40B4-BE49-F238E27FC236}">
                  <a16:creationId xmlns="" xmlns:a16="http://schemas.microsoft.com/office/drawing/2014/main" id="{62C3AAF6-3D06-4B84-A8FE-3A63C95DCAAA}"/>
                </a:ext>
              </a:extLst>
            </p:cNvPr>
            <p:cNvSpPr>
              <a:spLocks/>
            </p:cNvSpPr>
            <p:nvPr/>
          </p:nvSpPr>
          <p:spPr bwMode="auto">
            <a:xfrm>
              <a:off x="4561091" y="2733460"/>
              <a:ext cx="979302" cy="1281802"/>
            </a:xfrm>
            <a:custGeom>
              <a:avLst/>
              <a:gdLst>
                <a:gd name="T0" fmla="*/ 0 w 118"/>
                <a:gd name="T1" fmla="*/ 38 h 153"/>
                <a:gd name="T2" fmla="*/ 0 w 118"/>
                <a:gd name="T3" fmla="*/ 114 h 153"/>
                <a:gd name="T4" fmla="*/ 38 w 118"/>
                <a:gd name="T5" fmla="*/ 153 h 153"/>
                <a:gd name="T6" fmla="*/ 54 w 118"/>
                <a:gd name="T7" fmla="*/ 153 h 153"/>
                <a:gd name="T8" fmla="*/ 103 w 118"/>
                <a:gd name="T9" fmla="*/ 103 h 153"/>
                <a:gd name="T10" fmla="*/ 103 w 118"/>
                <a:gd name="T11" fmla="*/ 49 h 153"/>
                <a:gd name="T12" fmla="*/ 54 w 118"/>
                <a:gd name="T13" fmla="*/ 0 h 153"/>
                <a:gd name="T14" fmla="*/ 38 w 118"/>
                <a:gd name="T15" fmla="*/ 0 h 153"/>
                <a:gd name="T16" fmla="*/ 0 w 118"/>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153">
                  <a:moveTo>
                    <a:pt x="0" y="38"/>
                  </a:moveTo>
                  <a:cubicBezTo>
                    <a:pt x="0" y="114"/>
                    <a:pt x="0" y="114"/>
                    <a:pt x="0" y="114"/>
                  </a:cubicBezTo>
                  <a:cubicBezTo>
                    <a:pt x="0" y="135"/>
                    <a:pt x="17" y="153"/>
                    <a:pt x="38" y="153"/>
                  </a:cubicBezTo>
                  <a:cubicBezTo>
                    <a:pt x="54" y="153"/>
                    <a:pt x="54" y="153"/>
                    <a:pt x="54" y="153"/>
                  </a:cubicBezTo>
                  <a:cubicBezTo>
                    <a:pt x="103" y="103"/>
                    <a:pt x="103" y="103"/>
                    <a:pt x="103" y="103"/>
                  </a:cubicBezTo>
                  <a:cubicBezTo>
                    <a:pt x="118" y="88"/>
                    <a:pt x="118" y="64"/>
                    <a:pt x="103" y="49"/>
                  </a:cubicBezTo>
                  <a:cubicBezTo>
                    <a:pt x="54" y="0"/>
                    <a:pt x="54" y="0"/>
                    <a:pt x="54" y="0"/>
                  </a:cubicBezTo>
                  <a:cubicBezTo>
                    <a:pt x="38" y="0"/>
                    <a:pt x="38" y="0"/>
                    <a:pt x="38" y="0"/>
                  </a:cubicBezTo>
                  <a:cubicBezTo>
                    <a:pt x="17" y="0"/>
                    <a:pt x="0" y="17"/>
                    <a:pt x="0" y="38"/>
                  </a:cubicBezTo>
                  <a:close/>
                </a:path>
              </a:pathLst>
            </a:custGeom>
            <a:solidFill>
              <a:schemeClr val="accent3">
                <a:lumMod val="75000"/>
                <a:alpha val="50000"/>
              </a:schemeClr>
            </a:solidFill>
            <a:ln>
              <a:noFill/>
            </a:ln>
            <a:extLst/>
          </p:spPr>
          <p:txBody>
            <a:bodyPr anchor="ctr"/>
            <a:lstStyle/>
            <a:p>
              <a:pPr algn="ctr"/>
              <a:endParaRPr/>
            </a:p>
          </p:txBody>
        </p:sp>
        <p:sp>
          <p:nvSpPr>
            <p:cNvPr id="9" name="íṩľíḍè-Freeform: Shape 7">
              <a:extLst>
                <a:ext uri="{FF2B5EF4-FFF2-40B4-BE49-F238E27FC236}">
                  <a16:creationId xmlns="" xmlns:a16="http://schemas.microsoft.com/office/drawing/2014/main" id="{E81E8F05-DF1E-42B6-A68C-23FC33209049}"/>
                </a:ext>
              </a:extLst>
            </p:cNvPr>
            <p:cNvSpPr>
              <a:spLocks/>
            </p:cNvSpPr>
            <p:nvPr/>
          </p:nvSpPr>
          <p:spPr bwMode="auto">
            <a:xfrm>
              <a:off x="2649844" y="2192759"/>
              <a:ext cx="2757629" cy="2361936"/>
            </a:xfrm>
            <a:custGeom>
              <a:avLst/>
              <a:gdLst>
                <a:gd name="T0" fmla="*/ 318 w 332"/>
                <a:gd name="T1" fmla="*/ 168 h 282"/>
                <a:gd name="T2" fmla="*/ 318 w 332"/>
                <a:gd name="T3" fmla="*/ 114 h 282"/>
                <a:gd name="T4" fmla="*/ 219 w 332"/>
                <a:gd name="T5" fmla="*/ 15 h 282"/>
                <a:gd name="T6" fmla="*/ 192 w 332"/>
                <a:gd name="T7" fmla="*/ 26 h 282"/>
                <a:gd name="T8" fmla="*/ 192 w 332"/>
                <a:gd name="T9" fmla="*/ 26 h 282"/>
                <a:gd name="T10" fmla="*/ 153 w 332"/>
                <a:gd name="T11" fmla="*/ 65 h 282"/>
                <a:gd name="T12" fmla="*/ 39 w 332"/>
                <a:gd name="T13" fmla="*/ 65 h 282"/>
                <a:gd name="T14" fmla="*/ 0 w 332"/>
                <a:gd name="T15" fmla="*/ 103 h 282"/>
                <a:gd name="T16" fmla="*/ 0 w 332"/>
                <a:gd name="T17" fmla="*/ 179 h 282"/>
                <a:gd name="T18" fmla="*/ 39 w 332"/>
                <a:gd name="T19" fmla="*/ 218 h 282"/>
                <a:gd name="T20" fmla="*/ 153 w 332"/>
                <a:gd name="T21" fmla="*/ 218 h 282"/>
                <a:gd name="T22" fmla="*/ 192 w 332"/>
                <a:gd name="T23" fmla="*/ 256 h 282"/>
                <a:gd name="T24" fmla="*/ 192 w 332"/>
                <a:gd name="T25" fmla="*/ 256 h 282"/>
                <a:gd name="T26" fmla="*/ 219 w 332"/>
                <a:gd name="T27" fmla="*/ 267 h 282"/>
                <a:gd name="T28" fmla="*/ 318 w 332"/>
                <a:gd name="T29" fmla="*/ 16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282">
                  <a:moveTo>
                    <a:pt x="318" y="168"/>
                  </a:moveTo>
                  <a:cubicBezTo>
                    <a:pt x="332" y="153"/>
                    <a:pt x="332" y="129"/>
                    <a:pt x="318" y="114"/>
                  </a:cubicBezTo>
                  <a:cubicBezTo>
                    <a:pt x="219" y="15"/>
                    <a:pt x="219" y="15"/>
                    <a:pt x="219" y="15"/>
                  </a:cubicBezTo>
                  <a:cubicBezTo>
                    <a:pt x="204" y="0"/>
                    <a:pt x="192" y="5"/>
                    <a:pt x="192" y="26"/>
                  </a:cubicBezTo>
                  <a:cubicBezTo>
                    <a:pt x="192" y="26"/>
                    <a:pt x="192" y="26"/>
                    <a:pt x="192" y="26"/>
                  </a:cubicBezTo>
                  <a:cubicBezTo>
                    <a:pt x="192" y="47"/>
                    <a:pt x="174" y="65"/>
                    <a:pt x="153" y="65"/>
                  </a:cubicBezTo>
                  <a:cubicBezTo>
                    <a:pt x="39" y="65"/>
                    <a:pt x="39" y="65"/>
                    <a:pt x="39" y="65"/>
                  </a:cubicBezTo>
                  <a:cubicBezTo>
                    <a:pt x="18" y="65"/>
                    <a:pt x="0" y="82"/>
                    <a:pt x="0" y="103"/>
                  </a:cubicBezTo>
                  <a:cubicBezTo>
                    <a:pt x="0" y="179"/>
                    <a:pt x="0" y="179"/>
                    <a:pt x="0" y="179"/>
                  </a:cubicBezTo>
                  <a:cubicBezTo>
                    <a:pt x="0" y="200"/>
                    <a:pt x="18" y="218"/>
                    <a:pt x="39" y="218"/>
                  </a:cubicBezTo>
                  <a:cubicBezTo>
                    <a:pt x="153" y="218"/>
                    <a:pt x="153" y="218"/>
                    <a:pt x="153" y="218"/>
                  </a:cubicBezTo>
                  <a:cubicBezTo>
                    <a:pt x="174" y="218"/>
                    <a:pt x="192" y="235"/>
                    <a:pt x="192" y="256"/>
                  </a:cubicBezTo>
                  <a:cubicBezTo>
                    <a:pt x="192" y="256"/>
                    <a:pt x="192" y="256"/>
                    <a:pt x="192" y="256"/>
                  </a:cubicBezTo>
                  <a:cubicBezTo>
                    <a:pt x="192" y="277"/>
                    <a:pt x="204" y="282"/>
                    <a:pt x="219" y="267"/>
                  </a:cubicBezTo>
                  <a:lnTo>
                    <a:pt x="318" y="168"/>
                  </a:lnTo>
                  <a:close/>
                </a:path>
              </a:pathLst>
            </a:custGeom>
            <a:solidFill>
              <a:schemeClr val="accent2"/>
            </a:solidFill>
            <a:ln>
              <a:noFill/>
            </a:ln>
            <a:effectLst/>
            <a:extLst/>
          </p:spPr>
          <p:txBody>
            <a:bodyPr anchor="ctr"/>
            <a:lstStyle/>
            <a:p>
              <a:pPr algn="ctr"/>
              <a:endParaRPr/>
            </a:p>
          </p:txBody>
        </p:sp>
        <p:sp>
          <p:nvSpPr>
            <p:cNvPr id="10" name="íṩľíḍè-Freeform: Shape 8">
              <a:extLst>
                <a:ext uri="{FF2B5EF4-FFF2-40B4-BE49-F238E27FC236}">
                  <a16:creationId xmlns="" xmlns:a16="http://schemas.microsoft.com/office/drawing/2014/main" id="{C95EC365-A713-4ED4-80DB-EC2BBB37FB69}"/>
                </a:ext>
              </a:extLst>
            </p:cNvPr>
            <p:cNvSpPr>
              <a:spLocks/>
            </p:cNvSpPr>
            <p:nvPr/>
          </p:nvSpPr>
          <p:spPr bwMode="auto">
            <a:xfrm>
              <a:off x="2649844" y="2736645"/>
              <a:ext cx="988469" cy="1281801"/>
            </a:xfrm>
            <a:custGeom>
              <a:avLst/>
              <a:gdLst>
                <a:gd name="T0" fmla="*/ 0 w 119"/>
                <a:gd name="T1" fmla="*/ 38 h 153"/>
                <a:gd name="T2" fmla="*/ 0 w 119"/>
                <a:gd name="T3" fmla="*/ 114 h 153"/>
                <a:gd name="T4" fmla="*/ 39 w 119"/>
                <a:gd name="T5" fmla="*/ 153 h 153"/>
                <a:gd name="T6" fmla="*/ 55 w 119"/>
                <a:gd name="T7" fmla="*/ 153 h 153"/>
                <a:gd name="T8" fmla="*/ 104 w 119"/>
                <a:gd name="T9" fmla="*/ 103 h 153"/>
                <a:gd name="T10" fmla="*/ 104 w 119"/>
                <a:gd name="T11" fmla="*/ 49 h 153"/>
                <a:gd name="T12" fmla="*/ 55 w 119"/>
                <a:gd name="T13" fmla="*/ 0 h 153"/>
                <a:gd name="T14" fmla="*/ 39 w 119"/>
                <a:gd name="T15" fmla="*/ 0 h 153"/>
                <a:gd name="T16" fmla="*/ 0 w 119"/>
                <a:gd name="T17" fmla="*/ 3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53">
                  <a:moveTo>
                    <a:pt x="0" y="38"/>
                  </a:moveTo>
                  <a:cubicBezTo>
                    <a:pt x="0" y="114"/>
                    <a:pt x="0" y="114"/>
                    <a:pt x="0" y="114"/>
                  </a:cubicBezTo>
                  <a:cubicBezTo>
                    <a:pt x="0" y="135"/>
                    <a:pt x="18" y="153"/>
                    <a:pt x="39" y="153"/>
                  </a:cubicBezTo>
                  <a:cubicBezTo>
                    <a:pt x="55" y="153"/>
                    <a:pt x="55" y="153"/>
                    <a:pt x="55" y="153"/>
                  </a:cubicBezTo>
                  <a:cubicBezTo>
                    <a:pt x="104" y="103"/>
                    <a:pt x="104" y="103"/>
                    <a:pt x="104" y="103"/>
                  </a:cubicBezTo>
                  <a:cubicBezTo>
                    <a:pt x="119" y="88"/>
                    <a:pt x="119" y="64"/>
                    <a:pt x="104" y="49"/>
                  </a:cubicBezTo>
                  <a:cubicBezTo>
                    <a:pt x="55" y="0"/>
                    <a:pt x="55" y="0"/>
                    <a:pt x="55" y="0"/>
                  </a:cubicBezTo>
                  <a:cubicBezTo>
                    <a:pt x="39" y="0"/>
                    <a:pt x="39" y="0"/>
                    <a:pt x="39" y="0"/>
                  </a:cubicBezTo>
                  <a:cubicBezTo>
                    <a:pt x="18" y="0"/>
                    <a:pt x="0" y="17"/>
                    <a:pt x="0" y="38"/>
                  </a:cubicBezTo>
                  <a:close/>
                </a:path>
              </a:pathLst>
            </a:custGeom>
            <a:solidFill>
              <a:schemeClr val="accent2">
                <a:lumMod val="50000"/>
                <a:alpha val="20000"/>
              </a:schemeClr>
            </a:solidFill>
            <a:ln>
              <a:noFill/>
            </a:ln>
            <a:extLst/>
          </p:spPr>
          <p:txBody>
            <a:bodyPr anchor="ctr"/>
            <a:lstStyle/>
            <a:p>
              <a:pPr algn="ctr"/>
              <a:endParaRPr/>
            </a:p>
          </p:txBody>
        </p:sp>
        <p:sp>
          <p:nvSpPr>
            <p:cNvPr id="11" name="íṩľíḍè-Freeform: Shape 9">
              <a:extLst>
                <a:ext uri="{FF2B5EF4-FFF2-40B4-BE49-F238E27FC236}">
                  <a16:creationId xmlns="" xmlns:a16="http://schemas.microsoft.com/office/drawing/2014/main" id="{B0457C92-E8F6-47EA-A3C4-5F25A957CD53}"/>
                </a:ext>
              </a:extLst>
            </p:cNvPr>
            <p:cNvSpPr>
              <a:spLocks/>
            </p:cNvSpPr>
            <p:nvPr/>
          </p:nvSpPr>
          <p:spPr bwMode="auto">
            <a:xfrm>
              <a:off x="1061484" y="2242663"/>
              <a:ext cx="2412765" cy="2255755"/>
            </a:xfrm>
            <a:custGeom>
              <a:avLst/>
              <a:gdLst>
                <a:gd name="connsiteX0" fmla="*/ 1424916 w 2507091"/>
                <a:gd name="connsiteY0" fmla="*/ 112 h 2343942"/>
                <a:gd name="connsiteX1" fmla="*/ 1555542 w 2507091"/>
                <a:gd name="connsiteY1" fmla="*/ 75381 h 2343942"/>
                <a:gd name="connsiteX2" fmla="*/ 2409995 w 2507091"/>
                <a:gd name="connsiteY2" fmla="*/ 936988 h 2343942"/>
                <a:gd name="connsiteX3" fmla="*/ 2409995 w 2507091"/>
                <a:gd name="connsiteY3" fmla="*/ 1406955 h 2343942"/>
                <a:gd name="connsiteX4" fmla="*/ 1555542 w 2507091"/>
                <a:gd name="connsiteY4" fmla="*/ 2268563 h 2343942"/>
                <a:gd name="connsiteX5" fmla="*/ 1322510 w 2507091"/>
                <a:gd name="connsiteY5" fmla="*/ 2172828 h 2343942"/>
                <a:gd name="connsiteX6" fmla="*/ 994538 w 2507091"/>
                <a:gd name="connsiteY6" fmla="*/ 1842111 h 2343942"/>
                <a:gd name="connsiteX7" fmla="*/ 1992 w 2507091"/>
                <a:gd name="connsiteY7" fmla="*/ 1842111 h 2343942"/>
                <a:gd name="connsiteX8" fmla="*/ 0 w 2507091"/>
                <a:gd name="connsiteY8" fmla="*/ 1841897 h 2343942"/>
                <a:gd name="connsiteX9" fmla="*/ 8587 w 2507091"/>
                <a:gd name="connsiteY9" fmla="*/ 1841897 h 2343942"/>
                <a:gd name="connsiteX10" fmla="*/ 66848 w 2507091"/>
                <a:gd name="connsiteY10" fmla="*/ 1841897 h 2343942"/>
                <a:gd name="connsiteX11" fmla="*/ 489776 w 2507091"/>
                <a:gd name="connsiteY11" fmla="*/ 1406631 h 2343942"/>
                <a:gd name="connsiteX12" fmla="*/ 489776 w 2507091"/>
                <a:gd name="connsiteY12" fmla="*/ 936545 h 2343942"/>
                <a:gd name="connsiteX13" fmla="*/ 67674 w 2507091"/>
                <a:gd name="connsiteY13" fmla="*/ 510817 h 2343942"/>
                <a:gd name="connsiteX14" fmla="*/ 67395 w 2507091"/>
                <a:gd name="connsiteY14" fmla="*/ 510536 h 2343942"/>
                <a:gd name="connsiteX15" fmla="*/ 85108 w 2507091"/>
                <a:gd name="connsiteY15" fmla="*/ 510536 h 2343942"/>
                <a:gd name="connsiteX16" fmla="*/ 994538 w 2507091"/>
                <a:gd name="connsiteY16" fmla="*/ 510536 h 2343942"/>
                <a:gd name="connsiteX17" fmla="*/ 1322510 w 2507091"/>
                <a:gd name="connsiteY17" fmla="*/ 171115 h 2343942"/>
                <a:gd name="connsiteX18" fmla="*/ 1424916 w 2507091"/>
                <a:gd name="connsiteY18" fmla="*/ 112 h 234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7091" h="2343942">
                  <a:moveTo>
                    <a:pt x="1424916" y="112"/>
                  </a:moveTo>
                  <a:cubicBezTo>
                    <a:pt x="1462086" y="1948"/>
                    <a:pt x="1506994" y="26426"/>
                    <a:pt x="1555542" y="75381"/>
                  </a:cubicBezTo>
                  <a:cubicBezTo>
                    <a:pt x="1555542" y="75381"/>
                    <a:pt x="1555542" y="75381"/>
                    <a:pt x="2409995" y="936988"/>
                  </a:cubicBezTo>
                  <a:cubicBezTo>
                    <a:pt x="2539457" y="1067534"/>
                    <a:pt x="2539457" y="1276409"/>
                    <a:pt x="2409995" y="1406955"/>
                  </a:cubicBezTo>
                  <a:lnTo>
                    <a:pt x="1555542" y="2268563"/>
                  </a:lnTo>
                  <a:cubicBezTo>
                    <a:pt x="1426080" y="2399109"/>
                    <a:pt x="1322510" y="2355594"/>
                    <a:pt x="1322510" y="2172828"/>
                  </a:cubicBezTo>
                  <a:cubicBezTo>
                    <a:pt x="1322510" y="1990063"/>
                    <a:pt x="1175785" y="1842111"/>
                    <a:pt x="994538" y="1842111"/>
                  </a:cubicBezTo>
                  <a:cubicBezTo>
                    <a:pt x="994538" y="1842111"/>
                    <a:pt x="994538" y="1842111"/>
                    <a:pt x="1992" y="1842111"/>
                  </a:cubicBezTo>
                  <a:lnTo>
                    <a:pt x="0" y="1841897"/>
                  </a:lnTo>
                  <a:lnTo>
                    <a:pt x="8587" y="1841897"/>
                  </a:lnTo>
                  <a:cubicBezTo>
                    <a:pt x="66848" y="1841897"/>
                    <a:pt x="66848" y="1841897"/>
                    <a:pt x="66848" y="1841897"/>
                  </a:cubicBezTo>
                  <a:cubicBezTo>
                    <a:pt x="489776" y="1406631"/>
                    <a:pt x="489776" y="1406631"/>
                    <a:pt x="489776" y="1406631"/>
                  </a:cubicBezTo>
                  <a:cubicBezTo>
                    <a:pt x="619244" y="1276052"/>
                    <a:pt x="619244" y="1067124"/>
                    <a:pt x="489776" y="936545"/>
                  </a:cubicBezTo>
                  <a:cubicBezTo>
                    <a:pt x="119714" y="563304"/>
                    <a:pt x="73456" y="516649"/>
                    <a:pt x="67674" y="510817"/>
                  </a:cubicBezTo>
                  <a:lnTo>
                    <a:pt x="67395" y="510536"/>
                  </a:lnTo>
                  <a:lnTo>
                    <a:pt x="85108" y="510536"/>
                  </a:lnTo>
                  <a:cubicBezTo>
                    <a:pt x="191971" y="510536"/>
                    <a:pt x="436231" y="510536"/>
                    <a:pt x="994538" y="510536"/>
                  </a:cubicBezTo>
                  <a:cubicBezTo>
                    <a:pt x="1175785" y="510536"/>
                    <a:pt x="1322510" y="353880"/>
                    <a:pt x="1322510" y="171115"/>
                  </a:cubicBezTo>
                  <a:cubicBezTo>
                    <a:pt x="1322510" y="56887"/>
                    <a:pt x="1362967" y="-2947"/>
                    <a:pt x="1424916" y="112"/>
                  </a:cubicBezTo>
                  <a:close/>
                </a:path>
              </a:pathLst>
            </a:custGeom>
            <a:solidFill>
              <a:schemeClr val="accent1"/>
            </a:solidFill>
            <a:ln>
              <a:noFill/>
            </a:ln>
            <a:effectLst/>
          </p:spPr>
          <p:txBody>
            <a:bodyPr anchor="ctr"/>
            <a:lstStyle/>
            <a:p>
              <a:pPr algn="ctr"/>
              <a:endParaRPr/>
            </a:p>
          </p:txBody>
        </p:sp>
        <p:sp>
          <p:nvSpPr>
            <p:cNvPr id="12" name="íṩľíḍè-Oval 10">
              <a:extLst>
                <a:ext uri="{FF2B5EF4-FFF2-40B4-BE49-F238E27FC236}">
                  <a16:creationId xmlns="" xmlns:a16="http://schemas.microsoft.com/office/drawing/2014/main" id="{BDA2AFB8-C5AD-4B12-AB06-0AF78DFC9CEC}"/>
                </a:ext>
              </a:extLst>
            </p:cNvPr>
            <p:cNvSpPr/>
            <p:nvPr/>
          </p:nvSpPr>
          <p:spPr>
            <a:xfrm>
              <a:off x="2001259" y="3046248"/>
              <a:ext cx="648586" cy="648586"/>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íślíḋè-Freeform: Shape 11">
              <a:extLst>
                <a:ext uri="{FF2B5EF4-FFF2-40B4-BE49-F238E27FC236}">
                  <a16:creationId xmlns="" xmlns:a16="http://schemas.microsoft.com/office/drawing/2014/main" id="{CC668C1B-802F-4027-B52C-E72DE2D7E6CD}"/>
                </a:ext>
              </a:extLst>
            </p:cNvPr>
            <p:cNvSpPr>
              <a:spLocks/>
            </p:cNvSpPr>
            <p:nvPr/>
          </p:nvSpPr>
          <p:spPr bwMode="auto">
            <a:xfrm>
              <a:off x="2203000" y="3267671"/>
              <a:ext cx="245104" cy="219748"/>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íślíḋè-Oval 12">
              <a:extLst>
                <a:ext uri="{FF2B5EF4-FFF2-40B4-BE49-F238E27FC236}">
                  <a16:creationId xmlns="" xmlns:a16="http://schemas.microsoft.com/office/drawing/2014/main" id="{CA39753E-3615-462F-BFA2-7E21DB65B3B0}"/>
                </a:ext>
              </a:extLst>
            </p:cNvPr>
            <p:cNvSpPr/>
            <p:nvPr/>
          </p:nvSpPr>
          <p:spPr>
            <a:xfrm>
              <a:off x="3913912" y="3046248"/>
              <a:ext cx="648586" cy="648586"/>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íślíḋè-Freeform: Shape 13">
              <a:extLst>
                <a:ext uri="{FF2B5EF4-FFF2-40B4-BE49-F238E27FC236}">
                  <a16:creationId xmlns="" xmlns:a16="http://schemas.microsoft.com/office/drawing/2014/main" id="{8BF70AEB-B105-4495-9A31-D8ACB143BE4C}"/>
                </a:ext>
              </a:extLst>
            </p:cNvPr>
            <p:cNvSpPr>
              <a:spLocks/>
            </p:cNvSpPr>
            <p:nvPr/>
          </p:nvSpPr>
          <p:spPr bwMode="auto">
            <a:xfrm>
              <a:off x="4114597" y="3254328"/>
              <a:ext cx="247217" cy="232427"/>
            </a:xfrm>
            <a:custGeom>
              <a:avLst/>
              <a:gdLst>
                <a:gd name="T0" fmla="*/ 344 w 402"/>
                <a:gd name="T1" fmla="*/ 125 h 382"/>
                <a:gd name="T2" fmla="*/ 303 w 402"/>
                <a:gd name="T3" fmla="*/ 13 h 382"/>
                <a:gd name="T4" fmla="*/ 284 w 402"/>
                <a:gd name="T5" fmla="*/ 3 h 382"/>
                <a:gd name="T6" fmla="*/ 12 w 402"/>
                <a:gd name="T7" fmla="*/ 102 h 382"/>
                <a:gd name="T8" fmla="*/ 3 w 402"/>
                <a:gd name="T9" fmla="*/ 122 h 382"/>
                <a:gd name="T10" fmla="*/ 46 w 402"/>
                <a:gd name="T11" fmla="*/ 241 h 382"/>
                <a:gd name="T12" fmla="*/ 46 w 402"/>
                <a:gd name="T13" fmla="*/ 177 h 382"/>
                <a:gd name="T14" fmla="*/ 97 w 402"/>
                <a:gd name="T15" fmla="*/ 125 h 382"/>
                <a:gd name="T16" fmla="*/ 169 w 402"/>
                <a:gd name="T17" fmla="*/ 125 h 382"/>
                <a:gd name="T18" fmla="*/ 255 w 402"/>
                <a:gd name="T19" fmla="*/ 65 h 382"/>
                <a:gd name="T20" fmla="*/ 304 w 402"/>
                <a:gd name="T21" fmla="*/ 125 h 382"/>
                <a:gd name="T22" fmla="*/ 344 w 402"/>
                <a:gd name="T23" fmla="*/ 125 h 382"/>
                <a:gd name="T24" fmla="*/ 387 w 402"/>
                <a:gd name="T25" fmla="*/ 161 h 382"/>
                <a:gd name="T26" fmla="*/ 97 w 402"/>
                <a:gd name="T27" fmla="*/ 161 h 382"/>
                <a:gd name="T28" fmla="*/ 82 w 402"/>
                <a:gd name="T29" fmla="*/ 177 h 382"/>
                <a:gd name="T30" fmla="*/ 82 w 402"/>
                <a:gd name="T31" fmla="*/ 366 h 382"/>
                <a:gd name="T32" fmla="*/ 97 w 402"/>
                <a:gd name="T33" fmla="*/ 382 h 382"/>
                <a:gd name="T34" fmla="*/ 387 w 402"/>
                <a:gd name="T35" fmla="*/ 382 h 382"/>
                <a:gd name="T36" fmla="*/ 402 w 402"/>
                <a:gd name="T37" fmla="*/ 366 h 382"/>
                <a:gd name="T38" fmla="*/ 402 w 402"/>
                <a:gd name="T39" fmla="*/ 177 h 382"/>
                <a:gd name="T40" fmla="*/ 387 w 402"/>
                <a:gd name="T41" fmla="*/ 161 h 382"/>
                <a:gd name="T42" fmla="*/ 364 w 402"/>
                <a:gd name="T43" fmla="*/ 342 h 382"/>
                <a:gd name="T44" fmla="*/ 125 w 402"/>
                <a:gd name="T45" fmla="*/ 342 h 382"/>
                <a:gd name="T46" fmla="*/ 125 w 402"/>
                <a:gd name="T47" fmla="*/ 307 h 382"/>
                <a:gd name="T48" fmla="*/ 161 w 402"/>
                <a:gd name="T49" fmla="*/ 222 h 382"/>
                <a:gd name="T50" fmla="*/ 217 w 402"/>
                <a:gd name="T51" fmla="*/ 290 h 382"/>
                <a:gd name="T52" fmla="*/ 269 w 402"/>
                <a:gd name="T53" fmla="*/ 237 h 382"/>
                <a:gd name="T54" fmla="*/ 336 w 402"/>
                <a:gd name="T55" fmla="*/ 213 h 382"/>
                <a:gd name="T56" fmla="*/ 364 w 402"/>
                <a:gd name="T57" fmla="*/ 277 h 382"/>
                <a:gd name="T58" fmla="*/ 364 w 402"/>
                <a:gd name="T59" fmla="*/ 34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2" h="382">
                  <a:moveTo>
                    <a:pt x="344" y="125"/>
                  </a:moveTo>
                  <a:cubicBezTo>
                    <a:pt x="303" y="13"/>
                    <a:pt x="303" y="13"/>
                    <a:pt x="303" y="13"/>
                  </a:cubicBezTo>
                  <a:cubicBezTo>
                    <a:pt x="300" y="4"/>
                    <a:pt x="291" y="0"/>
                    <a:pt x="284" y="3"/>
                  </a:cubicBezTo>
                  <a:cubicBezTo>
                    <a:pt x="12" y="102"/>
                    <a:pt x="12" y="102"/>
                    <a:pt x="12" y="102"/>
                  </a:cubicBezTo>
                  <a:cubicBezTo>
                    <a:pt x="4" y="105"/>
                    <a:pt x="0" y="114"/>
                    <a:pt x="3" y="122"/>
                  </a:cubicBezTo>
                  <a:cubicBezTo>
                    <a:pt x="46" y="241"/>
                    <a:pt x="46" y="241"/>
                    <a:pt x="46" y="241"/>
                  </a:cubicBezTo>
                  <a:cubicBezTo>
                    <a:pt x="46" y="177"/>
                    <a:pt x="46" y="177"/>
                    <a:pt x="46" y="177"/>
                  </a:cubicBezTo>
                  <a:cubicBezTo>
                    <a:pt x="46" y="149"/>
                    <a:pt x="69" y="125"/>
                    <a:pt x="97" y="125"/>
                  </a:cubicBezTo>
                  <a:cubicBezTo>
                    <a:pt x="169" y="125"/>
                    <a:pt x="169" y="125"/>
                    <a:pt x="169" y="125"/>
                  </a:cubicBezTo>
                  <a:cubicBezTo>
                    <a:pt x="255" y="65"/>
                    <a:pt x="255" y="65"/>
                    <a:pt x="255" y="65"/>
                  </a:cubicBezTo>
                  <a:cubicBezTo>
                    <a:pt x="304" y="125"/>
                    <a:pt x="304" y="125"/>
                    <a:pt x="304" y="125"/>
                  </a:cubicBezTo>
                  <a:lnTo>
                    <a:pt x="344" y="125"/>
                  </a:lnTo>
                  <a:close/>
                  <a:moveTo>
                    <a:pt x="387" y="161"/>
                  </a:moveTo>
                  <a:cubicBezTo>
                    <a:pt x="97" y="161"/>
                    <a:pt x="97" y="161"/>
                    <a:pt x="97" y="161"/>
                  </a:cubicBezTo>
                  <a:cubicBezTo>
                    <a:pt x="89" y="161"/>
                    <a:pt x="82" y="169"/>
                    <a:pt x="82" y="177"/>
                  </a:cubicBezTo>
                  <a:cubicBezTo>
                    <a:pt x="82" y="366"/>
                    <a:pt x="82" y="366"/>
                    <a:pt x="82" y="366"/>
                  </a:cubicBezTo>
                  <a:cubicBezTo>
                    <a:pt x="82" y="375"/>
                    <a:pt x="89" y="382"/>
                    <a:pt x="97" y="382"/>
                  </a:cubicBezTo>
                  <a:cubicBezTo>
                    <a:pt x="387" y="382"/>
                    <a:pt x="387" y="382"/>
                    <a:pt x="387" y="382"/>
                  </a:cubicBezTo>
                  <a:cubicBezTo>
                    <a:pt x="395" y="382"/>
                    <a:pt x="402" y="375"/>
                    <a:pt x="402" y="366"/>
                  </a:cubicBezTo>
                  <a:cubicBezTo>
                    <a:pt x="402" y="177"/>
                    <a:pt x="402" y="177"/>
                    <a:pt x="402" y="177"/>
                  </a:cubicBezTo>
                  <a:cubicBezTo>
                    <a:pt x="402" y="169"/>
                    <a:pt x="395" y="161"/>
                    <a:pt x="387" y="161"/>
                  </a:cubicBezTo>
                  <a:close/>
                  <a:moveTo>
                    <a:pt x="364" y="342"/>
                  </a:moveTo>
                  <a:cubicBezTo>
                    <a:pt x="125" y="342"/>
                    <a:pt x="125" y="342"/>
                    <a:pt x="125" y="342"/>
                  </a:cubicBezTo>
                  <a:cubicBezTo>
                    <a:pt x="125" y="307"/>
                    <a:pt x="125" y="307"/>
                    <a:pt x="125" y="307"/>
                  </a:cubicBezTo>
                  <a:cubicBezTo>
                    <a:pt x="161" y="222"/>
                    <a:pt x="161" y="222"/>
                    <a:pt x="161" y="222"/>
                  </a:cubicBezTo>
                  <a:cubicBezTo>
                    <a:pt x="217" y="290"/>
                    <a:pt x="217" y="290"/>
                    <a:pt x="217" y="290"/>
                  </a:cubicBezTo>
                  <a:cubicBezTo>
                    <a:pt x="269" y="237"/>
                    <a:pt x="269" y="237"/>
                    <a:pt x="269" y="237"/>
                  </a:cubicBezTo>
                  <a:cubicBezTo>
                    <a:pt x="336" y="213"/>
                    <a:pt x="336" y="213"/>
                    <a:pt x="336" y="213"/>
                  </a:cubicBezTo>
                  <a:cubicBezTo>
                    <a:pt x="364" y="277"/>
                    <a:pt x="364" y="277"/>
                    <a:pt x="364" y="277"/>
                  </a:cubicBezTo>
                  <a:lnTo>
                    <a:pt x="364" y="3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íślíḋè-Oval 14">
              <a:extLst>
                <a:ext uri="{FF2B5EF4-FFF2-40B4-BE49-F238E27FC236}">
                  <a16:creationId xmlns="" xmlns:a16="http://schemas.microsoft.com/office/drawing/2014/main" id="{8B480210-63DE-458E-955F-6E87C843C6E7}"/>
                </a:ext>
              </a:extLst>
            </p:cNvPr>
            <p:cNvSpPr/>
            <p:nvPr/>
          </p:nvSpPr>
          <p:spPr>
            <a:xfrm>
              <a:off x="5810280" y="3043976"/>
              <a:ext cx="648586" cy="648586"/>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íślíḋè-Freeform: Shape 15">
              <a:extLst>
                <a:ext uri="{FF2B5EF4-FFF2-40B4-BE49-F238E27FC236}">
                  <a16:creationId xmlns="" xmlns:a16="http://schemas.microsoft.com/office/drawing/2014/main" id="{DA9FA2B8-7B45-4256-9AA7-FD58303D5132}"/>
                </a:ext>
              </a:extLst>
            </p:cNvPr>
            <p:cNvSpPr>
              <a:spLocks/>
            </p:cNvSpPr>
            <p:nvPr/>
          </p:nvSpPr>
          <p:spPr bwMode="auto">
            <a:xfrm>
              <a:off x="6022235" y="3267671"/>
              <a:ext cx="221862" cy="223974"/>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íślíḋè-Oval 16">
              <a:extLst>
                <a:ext uri="{FF2B5EF4-FFF2-40B4-BE49-F238E27FC236}">
                  <a16:creationId xmlns="" xmlns:a16="http://schemas.microsoft.com/office/drawing/2014/main" id="{277440F4-8EDB-4E16-9D1C-CD56F3312796}"/>
                </a:ext>
              </a:extLst>
            </p:cNvPr>
            <p:cNvSpPr/>
            <p:nvPr/>
          </p:nvSpPr>
          <p:spPr>
            <a:xfrm>
              <a:off x="7724299" y="3043976"/>
              <a:ext cx="648586" cy="648586"/>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ślíḋè-Oval 18">
              <a:extLst>
                <a:ext uri="{FF2B5EF4-FFF2-40B4-BE49-F238E27FC236}">
                  <a16:creationId xmlns="" xmlns:a16="http://schemas.microsoft.com/office/drawing/2014/main" id="{D0B64825-4EC1-4A0C-9F98-A0D9958D8490}"/>
                </a:ext>
              </a:extLst>
            </p:cNvPr>
            <p:cNvSpPr/>
            <p:nvPr/>
          </p:nvSpPr>
          <p:spPr>
            <a:xfrm>
              <a:off x="9626376" y="3043976"/>
              <a:ext cx="648586" cy="648586"/>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grpSp>
        <p:nvGrpSpPr>
          <p:cNvPr id="22" name="Group 20">
            <a:extLst>
              <a:ext uri="{FF2B5EF4-FFF2-40B4-BE49-F238E27FC236}">
                <a16:creationId xmlns="" xmlns:a16="http://schemas.microsoft.com/office/drawing/2014/main" id="{255A926D-F208-47D1-B980-B94C7B668349}"/>
              </a:ext>
            </a:extLst>
          </p:cNvPr>
          <p:cNvGrpSpPr/>
          <p:nvPr/>
        </p:nvGrpSpPr>
        <p:grpSpPr>
          <a:xfrm>
            <a:off x="1" y="3250398"/>
            <a:ext cx="12192000" cy="3825650"/>
            <a:chOff x="1446648" y="2161845"/>
            <a:chExt cx="6936851" cy="3825650"/>
          </a:xfrm>
        </p:grpSpPr>
        <p:grpSp>
          <p:nvGrpSpPr>
            <p:cNvPr id="23" name="Group 21">
              <a:extLst>
                <a:ext uri="{FF2B5EF4-FFF2-40B4-BE49-F238E27FC236}">
                  <a16:creationId xmlns="" xmlns:a16="http://schemas.microsoft.com/office/drawing/2014/main" id="{C8A7595A-6B47-4B01-998E-BF82983A7ACC}"/>
                </a:ext>
              </a:extLst>
            </p:cNvPr>
            <p:cNvGrpSpPr/>
            <p:nvPr/>
          </p:nvGrpSpPr>
          <p:grpSpPr>
            <a:xfrm>
              <a:off x="1446648" y="2161845"/>
              <a:ext cx="2336225" cy="2236148"/>
              <a:chOff x="1732858" y="5001250"/>
              <a:chExt cx="2336225" cy="2236148"/>
            </a:xfrm>
          </p:grpSpPr>
          <p:sp>
            <p:nvSpPr>
              <p:cNvPr id="36" name="íślíḋè-TextBox 34">
                <a:extLst>
                  <a:ext uri="{FF2B5EF4-FFF2-40B4-BE49-F238E27FC236}">
                    <a16:creationId xmlns="" xmlns:a16="http://schemas.microsoft.com/office/drawing/2014/main" id="{7855AAB4-D9CD-496C-9912-FD5E1B2D1C9C}"/>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2000" b="1" dirty="0">
                    <a:solidFill>
                      <a:schemeClr val="accent1"/>
                    </a:solidFill>
                  </a:rPr>
                  <a:t>Previous</a:t>
                </a:r>
              </a:p>
            </p:txBody>
          </p:sp>
          <p:sp>
            <p:nvSpPr>
              <p:cNvPr id="37" name="íślíḋè-TextBox 35">
                <a:extLst>
                  <a:ext uri="{FF2B5EF4-FFF2-40B4-BE49-F238E27FC236}">
                    <a16:creationId xmlns="" xmlns:a16="http://schemas.microsoft.com/office/drawing/2014/main" id="{221F6EDB-3FEB-4584-B9EE-F72530677E0D}"/>
                  </a:ext>
                </a:extLst>
              </p:cNvPr>
              <p:cNvSpPr txBox="1">
                <a:spLocks/>
              </p:cNvSpPr>
              <p:nvPr/>
            </p:nvSpPr>
            <p:spPr bwMode="auto">
              <a:xfrm>
                <a:off x="1855940" y="5858510"/>
                <a:ext cx="2213143" cy="1378888"/>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ctr"/>
                <a:r>
                  <a:rPr lang="en-US" altLang="zh-TW" dirty="0" smtClean="0">
                    <a:latin typeface="+mj-lt"/>
                    <a:cs typeface="Times New Roman" panose="02020603050405020304" pitchFamily="18" charset="0"/>
                  </a:rPr>
                  <a:t>Manufacturers </a:t>
                </a:r>
                <a:r>
                  <a:rPr lang="en-US" altLang="zh-TW" dirty="0">
                    <a:latin typeface="+mj-lt"/>
                    <a:cs typeface="Times New Roman" panose="02020603050405020304" pitchFamily="18" charset="0"/>
                  </a:rPr>
                  <a:t>have traditionally focused on producing a physical good and capturing value by transferring ownership of the good to the customer through a sales transaction.</a:t>
                </a:r>
                <a:endParaRPr lang="zh-TW" altLang="en-US" dirty="0">
                  <a:latin typeface="+mj-lt"/>
                  <a:cs typeface="Times New Roman" panose="02020603050405020304" pitchFamily="18" charset="0"/>
                </a:endParaRPr>
              </a:p>
            </p:txBody>
          </p:sp>
        </p:grpSp>
        <p:grpSp>
          <p:nvGrpSpPr>
            <p:cNvPr id="24" name="Group 22">
              <a:extLst>
                <a:ext uri="{FF2B5EF4-FFF2-40B4-BE49-F238E27FC236}">
                  <a16:creationId xmlns="" xmlns:a16="http://schemas.microsoft.com/office/drawing/2014/main" id="{3E39A4D4-0FD8-4083-BA9C-6640A13C3D6A}"/>
                </a:ext>
              </a:extLst>
            </p:cNvPr>
            <p:cNvGrpSpPr/>
            <p:nvPr/>
          </p:nvGrpSpPr>
          <p:grpSpPr>
            <a:xfrm>
              <a:off x="3808502" y="2161845"/>
              <a:ext cx="2274684" cy="2109393"/>
              <a:chOff x="1732858" y="5001250"/>
              <a:chExt cx="2274684" cy="2109393"/>
            </a:xfrm>
          </p:grpSpPr>
          <p:sp>
            <p:nvSpPr>
              <p:cNvPr id="34" name="íślíḋè-TextBox 32">
                <a:extLst>
                  <a:ext uri="{FF2B5EF4-FFF2-40B4-BE49-F238E27FC236}">
                    <a16:creationId xmlns="" xmlns:a16="http://schemas.microsoft.com/office/drawing/2014/main" id="{B7E0DBB3-EB75-4758-9A25-6C86D87F593B}"/>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2000" b="1" dirty="0">
                    <a:solidFill>
                      <a:schemeClr val="accent2"/>
                    </a:solidFill>
                    <a:latin typeface="+mj-lt"/>
                  </a:rPr>
                  <a:t>Nowadays</a:t>
                </a:r>
              </a:p>
            </p:txBody>
          </p:sp>
          <p:sp>
            <p:nvSpPr>
              <p:cNvPr id="35" name="íślíḋè-TextBox 33">
                <a:extLst>
                  <a:ext uri="{FF2B5EF4-FFF2-40B4-BE49-F238E27FC236}">
                    <a16:creationId xmlns="" xmlns:a16="http://schemas.microsoft.com/office/drawing/2014/main" id="{36FA2641-EB8A-49A6-947C-139854181F18}"/>
                  </a:ext>
                </a:extLst>
              </p:cNvPr>
              <p:cNvSpPr txBox="1">
                <a:spLocks/>
              </p:cNvSpPr>
              <p:nvPr/>
            </p:nvSpPr>
            <p:spPr bwMode="auto">
              <a:xfrm>
                <a:off x="1794399" y="6260839"/>
                <a:ext cx="2213143" cy="849804"/>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ctr"/>
                <a:r>
                  <a:rPr lang="en-US" altLang="zh-TW" dirty="0">
                    <a:solidFill>
                      <a:schemeClr val="tx2">
                        <a:lumMod val="75000"/>
                      </a:schemeClr>
                    </a:solidFill>
                    <a:latin typeface="+mj-lt"/>
                    <a:cs typeface="Times New Roman" panose="02020603050405020304" pitchFamily="18" charset="0"/>
                  </a:rPr>
                  <a:t>The product-as-a-service model in which the manufacturer retains ownership and takes full responsibility for the costs of product operation and service in return for an ongoing charge.</a:t>
                </a:r>
                <a:endParaRPr lang="zh-TW" altLang="en-US" dirty="0">
                  <a:solidFill>
                    <a:schemeClr val="tx2">
                      <a:lumMod val="75000"/>
                    </a:schemeClr>
                  </a:solidFill>
                  <a:latin typeface="+mj-lt"/>
                  <a:cs typeface="Times New Roman" panose="02020603050405020304" pitchFamily="18" charset="0"/>
                </a:endParaRPr>
              </a:p>
            </p:txBody>
          </p:sp>
        </p:grpSp>
        <p:grpSp>
          <p:nvGrpSpPr>
            <p:cNvPr id="25" name="Group 23">
              <a:extLst>
                <a:ext uri="{FF2B5EF4-FFF2-40B4-BE49-F238E27FC236}">
                  <a16:creationId xmlns="" xmlns:a16="http://schemas.microsoft.com/office/drawing/2014/main" id="{18D25E07-1FA7-4BF8-87C0-A17A34EEA55B}"/>
                </a:ext>
              </a:extLst>
            </p:cNvPr>
            <p:cNvGrpSpPr/>
            <p:nvPr/>
          </p:nvGrpSpPr>
          <p:grpSpPr>
            <a:xfrm>
              <a:off x="6170356" y="2161845"/>
              <a:ext cx="2213143" cy="3825650"/>
              <a:chOff x="1732858" y="5001250"/>
              <a:chExt cx="2213143" cy="3825650"/>
            </a:xfrm>
          </p:grpSpPr>
          <p:sp>
            <p:nvSpPr>
              <p:cNvPr id="32" name="íślíḋè-TextBox 30">
                <a:extLst>
                  <a:ext uri="{FF2B5EF4-FFF2-40B4-BE49-F238E27FC236}">
                    <a16:creationId xmlns="" xmlns:a16="http://schemas.microsoft.com/office/drawing/2014/main" id="{E0AB5A86-ED02-4B1B-8630-A06BB390FB58}"/>
                  </a:ext>
                </a:extLst>
              </p:cNvPr>
              <p:cNvSpPr txBox="1">
                <a:spLocks/>
              </p:cNvSpPr>
              <p:nvPr/>
            </p:nvSpPr>
            <p:spPr bwMode="auto">
              <a:xfrm>
                <a:off x="1732858" y="5001250"/>
                <a:ext cx="2213143" cy="283030"/>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2000" b="1" dirty="0">
                    <a:solidFill>
                      <a:schemeClr val="accent3"/>
                    </a:solidFill>
                  </a:rPr>
                  <a:t>Alterations</a:t>
                </a:r>
              </a:p>
            </p:txBody>
          </p:sp>
          <p:sp>
            <p:nvSpPr>
              <p:cNvPr id="33" name="íślíḋè-TextBox 31">
                <a:extLst>
                  <a:ext uri="{FF2B5EF4-FFF2-40B4-BE49-F238E27FC236}">
                    <a16:creationId xmlns="" xmlns:a16="http://schemas.microsoft.com/office/drawing/2014/main" id="{FF8BF395-88CF-4B55-BF65-EACD8B000CCD}"/>
                  </a:ext>
                </a:extLst>
              </p:cNvPr>
              <p:cNvSpPr txBox="1">
                <a:spLocks/>
              </p:cNvSpPr>
              <p:nvPr/>
            </p:nvSpPr>
            <p:spPr bwMode="auto">
              <a:xfrm>
                <a:off x="1732858" y="5284279"/>
                <a:ext cx="2213143" cy="3542621"/>
              </a:xfrm>
              <a:prstGeom prst="rect">
                <a:avLst/>
              </a:prstGeom>
              <a:noFill/>
              <a:ln w="9525">
                <a:noFill/>
                <a:miter lim="800000"/>
                <a:headEnd/>
                <a:tailEnd/>
              </a:ln>
            </p:spPr>
            <p:txBody>
              <a:bodyPr wrap="square" lIns="0" tIns="0" rIns="0" bIns="0" anchor="ctr" anchorCtr="1">
                <a:noAutofit/>
                <a:scene3d>
                  <a:camera prst="orthographicFront"/>
                  <a:lightRig rig="threePt" dir="t"/>
                </a:scene3d>
                <a:sp3d>
                  <a:bevelT w="0" h="0"/>
                </a:sp3d>
              </a:bodyPr>
              <a:lstStyle/>
              <a:p>
                <a:pPr algn="ctr">
                  <a:lnSpc>
                    <a:spcPct val="120000"/>
                  </a:lnSpc>
                  <a:defRPr/>
                </a:pPr>
                <a:r>
                  <a:rPr lang="en-US" altLang="zh-CN" sz="1600" dirty="0"/>
                  <a:t>Product sharing, a variation of the product-as-a-service model, focuses on more efficient utilization of products that are used intermittently.</a:t>
                </a:r>
              </a:p>
              <a:p>
                <a:pPr algn="ctr">
                  <a:lnSpc>
                    <a:spcPct val="120000"/>
                  </a:lnSpc>
                  <a:defRPr/>
                </a:pPr>
                <a:r>
                  <a:rPr lang="en-US" altLang="zh-CN" sz="1600" dirty="0"/>
                  <a:t>Companies can also pursue hybrid models between the extremes of product-as-a-service and conventional ownership, such as product sales bundled with warranty or service contracts, or product sales bundled with performance-based contracts.</a:t>
                </a:r>
              </a:p>
            </p:txBody>
          </p:sp>
        </p:grpSp>
      </p:grpSp>
      <p:sp>
        <p:nvSpPr>
          <p:cNvPr id="39" name="文字方塊 38"/>
          <p:cNvSpPr txBox="1"/>
          <p:nvPr/>
        </p:nvSpPr>
        <p:spPr>
          <a:xfrm>
            <a:off x="0" y="0"/>
            <a:ext cx="9033242" cy="523220"/>
          </a:xfrm>
          <a:prstGeom prst="rect">
            <a:avLst/>
          </a:prstGeom>
          <a:noFill/>
        </p:spPr>
        <p:txBody>
          <a:bodyPr wrap="none" rtlCol="0">
            <a:spAutoFit/>
          </a:bodyPr>
          <a:lstStyle/>
          <a:p>
            <a:r>
              <a:rPr lang="en-US" altLang="zh-TW" sz="2800" b="1" dirty="0" smtClean="0">
                <a:latin typeface="+mj-lt"/>
                <a:cs typeface="Times New Roman" panose="02020603050405020304" pitchFamily="18" charset="0"/>
              </a:rPr>
              <a:t>8. Should the company change its business model?</a:t>
            </a:r>
            <a:endParaRPr lang="zh-TW" altLang="en-US" sz="2800" b="1" dirty="0">
              <a:latin typeface="+mj-lt"/>
              <a:cs typeface="Times New Roman" panose="02020603050405020304" pitchFamily="18" charset="0"/>
            </a:endParaRPr>
          </a:p>
        </p:txBody>
      </p:sp>
      <p:sp>
        <p:nvSpPr>
          <p:cNvPr id="28"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38</a:t>
            </a:r>
            <a:endParaRPr lang="zh-CN" altLang="en-US" sz="12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6734918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3744685"/>
            <a:ext cx="12192000" cy="3113315"/>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66" y="1366867"/>
            <a:ext cx="10994104" cy="4345231"/>
          </a:xfrm>
          <a:prstGeom prst="rect">
            <a:avLst/>
          </a:prstGeom>
        </p:spPr>
      </p:pic>
      <p:sp>
        <p:nvSpPr>
          <p:cNvPr id="3" name="矩形 2"/>
          <p:cNvSpPr/>
          <p:nvPr/>
        </p:nvSpPr>
        <p:spPr>
          <a:xfrm>
            <a:off x="35457" y="-21007"/>
            <a:ext cx="11777265" cy="1078950"/>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rgbClr val="272727"/>
                </a:solidFill>
                <a:latin typeface="+mj-lt"/>
                <a:ea typeface="Microsoft YaHei" charset="-122"/>
                <a:cs typeface="Microsoft YaHei" charset="-122"/>
              </a:rPr>
              <a:t>9. Should the company enter new businesses by monetizing its product data through selling it to outside parties?</a:t>
            </a:r>
          </a:p>
        </p:txBody>
      </p:sp>
      <p:sp>
        <p:nvSpPr>
          <p:cNvPr id="8" name="矩形 7"/>
          <p:cNvSpPr/>
          <p:nvPr/>
        </p:nvSpPr>
        <p:spPr>
          <a:xfrm>
            <a:off x="1110343" y="1378849"/>
            <a:ext cx="9971314" cy="4333250"/>
          </a:xfrm>
          <a:prstGeom prst="rect">
            <a:avLst/>
          </a:prstGeom>
          <a:solidFill>
            <a:srgbClr val="272727">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9" name="文本框 8"/>
          <p:cNvSpPr txBox="1"/>
          <p:nvPr/>
        </p:nvSpPr>
        <p:spPr>
          <a:xfrm>
            <a:off x="1575582" y="3304985"/>
            <a:ext cx="2463961" cy="535531"/>
          </a:xfrm>
          <a:prstGeom prst="rect">
            <a:avLst/>
          </a:prstGeom>
          <a:noFill/>
        </p:spPr>
        <p:txBody>
          <a:bodyPr wrap="square" rtlCol="0">
            <a:spAutoFit/>
          </a:bodyPr>
          <a:lstStyle>
            <a:defPPr>
              <a:defRPr lang="zh-CN"/>
            </a:defPPr>
            <a:lvl1pPr algn="ctr">
              <a:lnSpc>
                <a:spcPct val="120000"/>
              </a:lnSpc>
              <a:defRPr sz="2400" spc="150">
                <a:solidFill>
                  <a:schemeClr val="bg1"/>
                </a:solidFill>
              </a:defRPr>
            </a:lvl1pPr>
          </a:lstStyle>
          <a:p>
            <a:r>
              <a:rPr lang="en-US" altLang="zh-CN" b="1" dirty="0">
                <a:latin typeface="+mj-lt"/>
                <a:ea typeface="微软雅黑" panose="020B0503020204020204" pitchFamily="34" charset="-122"/>
                <a:sym typeface="Calibri" panose="020F0502020204030204" pitchFamily="34" charset="0"/>
              </a:rPr>
              <a:t>New benefits</a:t>
            </a:r>
          </a:p>
        </p:txBody>
      </p:sp>
      <p:sp>
        <p:nvSpPr>
          <p:cNvPr id="10" name="矩形 9"/>
          <p:cNvSpPr/>
          <p:nvPr/>
        </p:nvSpPr>
        <p:spPr>
          <a:xfrm>
            <a:off x="1283749" y="4008322"/>
            <a:ext cx="3458088" cy="416011"/>
          </a:xfrm>
          <a:prstGeom prst="rect">
            <a:avLst/>
          </a:prstGeom>
          <a:noFill/>
        </p:spPr>
        <p:txBody>
          <a:bodyPr wrap="square" rtlCol="0">
            <a:spAutoFit/>
          </a:bodyPr>
          <a:lstStyle/>
          <a:p>
            <a:pPr>
              <a:lnSpc>
                <a:spcPct val="150000"/>
              </a:lnSpc>
            </a:pPr>
            <a:endParaRPr lang="zh-TW" altLang="en-US" sz="1600" dirty="0">
              <a:solidFill>
                <a:schemeClr val="bg1"/>
              </a:solidFill>
              <a:latin typeface="+mj-lt"/>
              <a:cs typeface="Times New Roman" panose="02020603050405020304" pitchFamily="18" charset="0"/>
            </a:endParaRPr>
          </a:p>
        </p:txBody>
      </p:sp>
      <p:sp>
        <p:nvSpPr>
          <p:cNvPr id="12" name="矩形 11"/>
          <p:cNvSpPr/>
          <p:nvPr/>
        </p:nvSpPr>
        <p:spPr>
          <a:xfrm>
            <a:off x="4769884" y="1792330"/>
            <a:ext cx="2844800" cy="4847994"/>
          </a:xfrm>
          <a:prstGeom prst="rect">
            <a:avLst/>
          </a:prstGeom>
          <a:noFill/>
        </p:spPr>
        <p:txBody>
          <a:bodyPr wrap="square" rtlCol="0">
            <a:spAutoFit/>
          </a:bodyPr>
          <a:lstStyle/>
          <a:p>
            <a:pPr algn="ctr">
              <a:lnSpc>
                <a:spcPct val="150000"/>
              </a:lnSpc>
            </a:pPr>
            <a:r>
              <a:rPr lang="en-US" altLang="zh-TW" sz="1600" dirty="0">
                <a:solidFill>
                  <a:schemeClr val="bg1"/>
                </a:solidFill>
                <a:cs typeface="Times New Roman" panose="02020603050405020304" pitchFamily="18" charset="0"/>
              </a:rPr>
              <a:t>The data companies accumulate from smart, connected products is valuable to entities besides traditional customers.</a:t>
            </a:r>
          </a:p>
          <a:p>
            <a:pPr algn="ctr">
              <a:lnSpc>
                <a:spcPct val="150000"/>
              </a:lnSpc>
            </a:pPr>
            <a:r>
              <a:rPr lang="en-US" altLang="zh-TW" sz="1600" dirty="0">
                <a:solidFill>
                  <a:schemeClr val="bg1"/>
                </a:solidFill>
                <a:cs typeface="Times New Roman" panose="02020603050405020304" pitchFamily="18" charset="0"/>
              </a:rPr>
              <a:t>Companies can capture additional data that is valuable to other entities.</a:t>
            </a:r>
          </a:p>
          <a:p>
            <a:pPr algn="ctr">
              <a:lnSpc>
                <a:spcPct val="150000"/>
              </a:lnSpc>
            </a:pPr>
            <a:r>
              <a:rPr lang="en-US" altLang="zh-TW" sz="1600" dirty="0">
                <a:solidFill>
                  <a:schemeClr val="bg1"/>
                </a:solidFill>
                <a:cs typeface="Times New Roman" panose="02020603050405020304" pitchFamily="18" charset="0"/>
              </a:rPr>
              <a:t>Data about the performance of a product’s components, for example, could be valuable to suppliers of those components.</a:t>
            </a:r>
            <a:endParaRPr lang="zh-TW" altLang="en-US" sz="1600" dirty="0">
              <a:solidFill>
                <a:schemeClr val="bg1"/>
              </a:solidFill>
              <a:cs typeface="Times New Roman" panose="02020603050405020304" pitchFamily="18" charset="0"/>
            </a:endParaRPr>
          </a:p>
        </p:txBody>
      </p:sp>
      <p:sp>
        <p:nvSpPr>
          <p:cNvPr id="13" name="文本框 12"/>
          <p:cNvSpPr txBox="1"/>
          <p:nvPr/>
        </p:nvSpPr>
        <p:spPr>
          <a:xfrm>
            <a:off x="8535987" y="3348146"/>
            <a:ext cx="1845970" cy="494751"/>
          </a:xfrm>
          <a:prstGeom prst="rect">
            <a:avLst/>
          </a:prstGeom>
          <a:noFill/>
        </p:spPr>
        <p:txBody>
          <a:bodyPr wrap="square" rtlCol="0">
            <a:spAutoFit/>
          </a:bodyPr>
          <a:lstStyle>
            <a:defPPr>
              <a:defRPr lang="zh-CN"/>
            </a:defPPr>
            <a:lvl1pPr algn="ctr">
              <a:lnSpc>
                <a:spcPct val="120000"/>
              </a:lnSpc>
              <a:defRPr sz="2400" spc="150">
                <a:solidFill>
                  <a:schemeClr val="bg1"/>
                </a:solidFill>
              </a:defRPr>
            </a:lvl1pPr>
          </a:lstStyle>
          <a:p>
            <a:r>
              <a:rPr lang="en-US" altLang="zh-CN" b="1" dirty="0">
                <a:latin typeface="+mj-lt"/>
                <a:ea typeface="微软雅黑" panose="020B0503020204020204" pitchFamily="34" charset="-122"/>
                <a:sym typeface="Calibri" panose="020F0502020204030204" pitchFamily="34" charset="0"/>
              </a:rPr>
              <a:t>Problems</a:t>
            </a:r>
          </a:p>
        </p:txBody>
      </p:sp>
      <p:sp>
        <p:nvSpPr>
          <p:cNvPr id="14" name="矩形 13"/>
          <p:cNvSpPr/>
          <p:nvPr/>
        </p:nvSpPr>
        <p:spPr>
          <a:xfrm>
            <a:off x="7875587" y="3895259"/>
            <a:ext cx="2844800" cy="1895519"/>
          </a:xfrm>
          <a:prstGeom prst="rect">
            <a:avLst/>
          </a:prstGeom>
          <a:noFill/>
        </p:spPr>
        <p:txBody>
          <a:bodyPr wrap="square" rtlCol="0">
            <a:spAutoFit/>
          </a:bodyPr>
          <a:lstStyle/>
          <a:p>
            <a:pPr algn="ctr">
              <a:lnSpc>
                <a:spcPct val="150000"/>
              </a:lnSpc>
            </a:pPr>
            <a:r>
              <a:rPr lang="en-US" altLang="zh-CN" sz="1600" dirty="0">
                <a:solidFill>
                  <a:schemeClr val="bg1"/>
                </a:solidFill>
                <a:latin typeface="+mj-lt"/>
              </a:rPr>
              <a:t>While some of customers may not care how their data is used, others may feel strongly about data privacy and reuse.</a:t>
            </a:r>
          </a:p>
        </p:txBody>
      </p:sp>
      <p:sp>
        <p:nvSpPr>
          <p:cNvPr id="15" name="椭圆 14"/>
          <p:cNvSpPr/>
          <p:nvPr/>
        </p:nvSpPr>
        <p:spPr>
          <a:xfrm>
            <a:off x="2467472" y="2024665"/>
            <a:ext cx="962391" cy="962391"/>
          </a:xfrm>
          <a:prstGeom prst="ellipse">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7" name="椭圆 16"/>
          <p:cNvSpPr/>
          <p:nvPr/>
        </p:nvSpPr>
        <p:spPr>
          <a:xfrm>
            <a:off x="8816790" y="2024665"/>
            <a:ext cx="962391" cy="962391"/>
          </a:xfrm>
          <a:prstGeom prst="ellipse">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8" name="Freeform 5"/>
          <p:cNvSpPr>
            <a:spLocks noEditPoints="1"/>
          </p:cNvSpPr>
          <p:nvPr/>
        </p:nvSpPr>
        <p:spPr bwMode="auto">
          <a:xfrm>
            <a:off x="2724753" y="2288585"/>
            <a:ext cx="445180" cy="440514"/>
          </a:xfrm>
          <a:custGeom>
            <a:avLst/>
            <a:gdLst>
              <a:gd name="T0" fmla="*/ 1218 w 2864"/>
              <a:gd name="T1" fmla="*/ 2493 h 2834"/>
              <a:gd name="T2" fmla="*/ 990 w 2864"/>
              <a:gd name="T3" fmla="*/ 2790 h 2834"/>
              <a:gd name="T4" fmla="*/ 614 w 2864"/>
              <a:gd name="T5" fmla="*/ 2573 h 2834"/>
              <a:gd name="T6" fmla="*/ 698 w 2864"/>
              <a:gd name="T7" fmla="*/ 2271 h 2834"/>
              <a:gd name="T8" fmla="*/ 281 w 2864"/>
              <a:gd name="T9" fmla="*/ 712 h 2834"/>
              <a:gd name="T10" fmla="*/ 0 w 2864"/>
              <a:gd name="T11" fmla="*/ 550 h 2834"/>
              <a:gd name="T12" fmla="*/ 102 w 2864"/>
              <a:gd name="T13" fmla="*/ 374 h 2834"/>
              <a:gd name="T14" fmla="*/ 455 w 2864"/>
              <a:gd name="T15" fmla="*/ 578 h 2834"/>
              <a:gd name="T16" fmla="*/ 885 w 2864"/>
              <a:gd name="T17" fmla="*/ 2189 h 2834"/>
              <a:gd name="T18" fmla="*/ 1144 w 2864"/>
              <a:gd name="T19" fmla="*/ 2301 h 2834"/>
              <a:gd name="T20" fmla="*/ 2810 w 2864"/>
              <a:gd name="T21" fmla="*/ 1853 h 2834"/>
              <a:gd name="T22" fmla="*/ 2864 w 2864"/>
              <a:gd name="T23" fmla="*/ 2050 h 2834"/>
              <a:gd name="T24" fmla="*/ 1218 w 2864"/>
              <a:gd name="T25" fmla="*/ 2493 h 2834"/>
              <a:gd name="T26" fmla="*/ 2649 w 2864"/>
              <a:gd name="T27" fmla="*/ 1684 h 2834"/>
              <a:gd name="T28" fmla="*/ 1177 w 2864"/>
              <a:gd name="T29" fmla="*/ 2079 h 2834"/>
              <a:gd name="T30" fmla="*/ 1052 w 2864"/>
              <a:gd name="T31" fmla="*/ 2007 h 2834"/>
              <a:gd name="T32" fmla="*/ 657 w 2864"/>
              <a:gd name="T33" fmla="*/ 535 h 2834"/>
              <a:gd name="T34" fmla="*/ 729 w 2864"/>
              <a:gd name="T35" fmla="*/ 409 h 2834"/>
              <a:gd name="T36" fmla="*/ 2201 w 2864"/>
              <a:gd name="T37" fmla="*/ 15 h 2834"/>
              <a:gd name="T38" fmla="*/ 2327 w 2864"/>
              <a:gd name="T39" fmla="*/ 87 h 2834"/>
              <a:gd name="T40" fmla="*/ 2721 w 2864"/>
              <a:gd name="T41" fmla="*/ 1559 h 2834"/>
              <a:gd name="T42" fmla="*/ 2649 w 2864"/>
              <a:gd name="T43" fmla="*/ 1684 h 2834"/>
              <a:gd name="T44" fmla="*/ 1605 w 2864"/>
              <a:gd name="T45" fmla="*/ 906 h 2834"/>
              <a:gd name="T46" fmla="*/ 1658 w 2864"/>
              <a:gd name="T47" fmla="*/ 1103 h 2834"/>
              <a:gd name="T48" fmla="*/ 2252 w 2864"/>
              <a:gd name="T49" fmla="*/ 945 h 2834"/>
              <a:gd name="T50" fmla="*/ 2199 w 2864"/>
              <a:gd name="T51" fmla="*/ 747 h 2834"/>
              <a:gd name="T52" fmla="*/ 1605 w 2864"/>
              <a:gd name="T53" fmla="*/ 906 h 2834"/>
              <a:gd name="T54" fmla="*/ 2357 w 2864"/>
              <a:gd name="T55" fmla="*/ 1339 h 2834"/>
              <a:gd name="T56" fmla="*/ 2304 w 2864"/>
              <a:gd name="T57" fmla="*/ 1142 h 2834"/>
              <a:gd name="T58" fmla="*/ 1315 w 2864"/>
              <a:gd name="T59" fmla="*/ 1405 h 2834"/>
              <a:gd name="T60" fmla="*/ 1369 w 2864"/>
              <a:gd name="T61" fmla="*/ 1602 h 2834"/>
              <a:gd name="T62" fmla="*/ 2357 w 2864"/>
              <a:gd name="T63" fmla="*/ 1339 h 2834"/>
              <a:gd name="T64" fmla="*/ 2357 w 2864"/>
              <a:gd name="T65" fmla="*/ 1339 h 2834"/>
              <a:gd name="T66" fmla="*/ 2357 w 2864"/>
              <a:gd name="T67" fmla="*/ 1339 h 2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4" h="2834">
                <a:moveTo>
                  <a:pt x="1218" y="2493"/>
                </a:moveTo>
                <a:cubicBezTo>
                  <a:pt x="1218" y="2629"/>
                  <a:pt x="1128" y="2754"/>
                  <a:pt x="990" y="2790"/>
                </a:cubicBezTo>
                <a:cubicBezTo>
                  <a:pt x="826" y="2834"/>
                  <a:pt x="657" y="2737"/>
                  <a:pt x="614" y="2573"/>
                </a:cubicBezTo>
                <a:cubicBezTo>
                  <a:pt x="583" y="2460"/>
                  <a:pt x="619" y="2345"/>
                  <a:pt x="698" y="2271"/>
                </a:cubicBezTo>
                <a:cubicBezTo>
                  <a:pt x="281" y="712"/>
                  <a:pt x="281" y="712"/>
                  <a:pt x="281" y="712"/>
                </a:cubicBezTo>
                <a:cubicBezTo>
                  <a:pt x="0" y="550"/>
                  <a:pt x="0" y="550"/>
                  <a:pt x="0" y="550"/>
                </a:cubicBezTo>
                <a:cubicBezTo>
                  <a:pt x="102" y="374"/>
                  <a:pt x="102" y="374"/>
                  <a:pt x="102" y="374"/>
                </a:cubicBezTo>
                <a:cubicBezTo>
                  <a:pt x="455" y="578"/>
                  <a:pt x="455" y="578"/>
                  <a:pt x="455" y="578"/>
                </a:cubicBezTo>
                <a:cubicBezTo>
                  <a:pt x="885" y="2189"/>
                  <a:pt x="885" y="2189"/>
                  <a:pt x="885" y="2189"/>
                </a:cubicBezTo>
                <a:cubicBezTo>
                  <a:pt x="985" y="2181"/>
                  <a:pt x="1082" y="2225"/>
                  <a:pt x="1144" y="2301"/>
                </a:cubicBezTo>
                <a:cubicBezTo>
                  <a:pt x="2810" y="1853"/>
                  <a:pt x="2810" y="1853"/>
                  <a:pt x="2810" y="1853"/>
                </a:cubicBezTo>
                <a:cubicBezTo>
                  <a:pt x="2864" y="2050"/>
                  <a:pt x="2864" y="2050"/>
                  <a:pt x="2864" y="2050"/>
                </a:cubicBezTo>
                <a:lnTo>
                  <a:pt x="1218" y="2493"/>
                </a:lnTo>
                <a:close/>
                <a:moveTo>
                  <a:pt x="2649" y="1684"/>
                </a:moveTo>
                <a:cubicBezTo>
                  <a:pt x="1177" y="2079"/>
                  <a:pt x="1177" y="2079"/>
                  <a:pt x="1177" y="2079"/>
                </a:cubicBezTo>
                <a:cubicBezTo>
                  <a:pt x="1123" y="2094"/>
                  <a:pt x="1067" y="2061"/>
                  <a:pt x="1052" y="2007"/>
                </a:cubicBezTo>
                <a:cubicBezTo>
                  <a:pt x="657" y="535"/>
                  <a:pt x="657" y="535"/>
                  <a:pt x="657" y="535"/>
                </a:cubicBezTo>
                <a:cubicBezTo>
                  <a:pt x="642" y="481"/>
                  <a:pt x="675" y="425"/>
                  <a:pt x="729" y="409"/>
                </a:cubicBezTo>
                <a:cubicBezTo>
                  <a:pt x="2201" y="15"/>
                  <a:pt x="2201" y="15"/>
                  <a:pt x="2201" y="15"/>
                </a:cubicBezTo>
                <a:cubicBezTo>
                  <a:pt x="2255" y="0"/>
                  <a:pt x="2311" y="33"/>
                  <a:pt x="2327" y="87"/>
                </a:cubicBezTo>
                <a:cubicBezTo>
                  <a:pt x="2721" y="1559"/>
                  <a:pt x="2721" y="1559"/>
                  <a:pt x="2721" y="1559"/>
                </a:cubicBezTo>
                <a:cubicBezTo>
                  <a:pt x="2736" y="1615"/>
                  <a:pt x="2703" y="1672"/>
                  <a:pt x="2649" y="1684"/>
                </a:cubicBezTo>
                <a:close/>
                <a:moveTo>
                  <a:pt x="1605" y="906"/>
                </a:moveTo>
                <a:cubicBezTo>
                  <a:pt x="1658" y="1103"/>
                  <a:pt x="1658" y="1103"/>
                  <a:pt x="1658" y="1103"/>
                </a:cubicBezTo>
                <a:cubicBezTo>
                  <a:pt x="2252" y="945"/>
                  <a:pt x="2252" y="945"/>
                  <a:pt x="2252" y="945"/>
                </a:cubicBezTo>
                <a:cubicBezTo>
                  <a:pt x="2199" y="747"/>
                  <a:pt x="2199" y="747"/>
                  <a:pt x="2199" y="747"/>
                </a:cubicBezTo>
                <a:lnTo>
                  <a:pt x="1605" y="906"/>
                </a:lnTo>
                <a:close/>
                <a:moveTo>
                  <a:pt x="2357" y="1339"/>
                </a:moveTo>
                <a:cubicBezTo>
                  <a:pt x="2304" y="1142"/>
                  <a:pt x="2304" y="1142"/>
                  <a:pt x="2304" y="1142"/>
                </a:cubicBezTo>
                <a:cubicBezTo>
                  <a:pt x="1315" y="1405"/>
                  <a:pt x="1315" y="1405"/>
                  <a:pt x="1315" y="1405"/>
                </a:cubicBezTo>
                <a:cubicBezTo>
                  <a:pt x="1369" y="1602"/>
                  <a:pt x="1369" y="1602"/>
                  <a:pt x="1369" y="1602"/>
                </a:cubicBezTo>
                <a:lnTo>
                  <a:pt x="2357" y="1339"/>
                </a:lnTo>
                <a:close/>
                <a:moveTo>
                  <a:pt x="2357" y="1339"/>
                </a:moveTo>
                <a:cubicBezTo>
                  <a:pt x="2357" y="1339"/>
                  <a:pt x="2357" y="1339"/>
                  <a:pt x="2357" y="133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19" name="Freeform 9"/>
          <p:cNvSpPr>
            <a:spLocks noEditPoints="1"/>
          </p:cNvSpPr>
          <p:nvPr/>
        </p:nvSpPr>
        <p:spPr bwMode="auto">
          <a:xfrm>
            <a:off x="9077695" y="2288518"/>
            <a:ext cx="440583" cy="440648"/>
          </a:xfrm>
          <a:custGeom>
            <a:avLst/>
            <a:gdLst>
              <a:gd name="T0" fmla="*/ 1433 w 2867"/>
              <a:gd name="T1" fmla="*/ 0 h 2868"/>
              <a:gd name="T2" fmla="*/ 0 w 2867"/>
              <a:gd name="T3" fmla="*/ 1434 h 2868"/>
              <a:gd name="T4" fmla="*/ 1433 w 2867"/>
              <a:gd name="T5" fmla="*/ 2868 h 2868"/>
              <a:gd name="T6" fmla="*/ 2867 w 2867"/>
              <a:gd name="T7" fmla="*/ 1434 h 2868"/>
              <a:gd name="T8" fmla="*/ 1433 w 2867"/>
              <a:gd name="T9" fmla="*/ 0 h 2868"/>
              <a:gd name="T10" fmla="*/ 1285 w 2867"/>
              <a:gd name="T11" fmla="*/ 2660 h 2868"/>
              <a:gd name="T12" fmla="*/ 209 w 2867"/>
              <a:gd name="T13" fmla="*/ 1442 h 2868"/>
              <a:gd name="T14" fmla="*/ 243 w 2867"/>
              <a:gd name="T15" fmla="*/ 1168 h 2868"/>
              <a:gd name="T16" fmla="*/ 977 w 2867"/>
              <a:gd name="T17" fmla="*/ 1902 h 2868"/>
              <a:gd name="T18" fmla="*/ 977 w 2867"/>
              <a:gd name="T19" fmla="*/ 2056 h 2868"/>
              <a:gd name="T20" fmla="*/ 1285 w 2867"/>
              <a:gd name="T21" fmla="*/ 2363 h 2868"/>
              <a:gd name="T22" fmla="*/ 1285 w 2867"/>
              <a:gd name="T23" fmla="*/ 2660 h 2868"/>
              <a:gd name="T24" fmla="*/ 2344 w 2867"/>
              <a:gd name="T25" fmla="*/ 2263 h 2868"/>
              <a:gd name="T26" fmla="*/ 2053 w 2867"/>
              <a:gd name="T27" fmla="*/ 2048 h 2868"/>
              <a:gd name="T28" fmla="*/ 1899 w 2867"/>
              <a:gd name="T29" fmla="*/ 2048 h 2868"/>
              <a:gd name="T30" fmla="*/ 1899 w 2867"/>
              <a:gd name="T31" fmla="*/ 1590 h 2868"/>
              <a:gd name="T32" fmla="*/ 1743 w 2867"/>
              <a:gd name="T33" fmla="*/ 1434 h 2868"/>
              <a:gd name="T34" fmla="*/ 798 w 2867"/>
              <a:gd name="T35" fmla="*/ 1434 h 2868"/>
              <a:gd name="T36" fmla="*/ 798 w 2867"/>
              <a:gd name="T37" fmla="*/ 1127 h 2868"/>
              <a:gd name="T38" fmla="*/ 1128 w 2867"/>
              <a:gd name="T39" fmla="*/ 1127 h 2868"/>
              <a:gd name="T40" fmla="*/ 1285 w 2867"/>
              <a:gd name="T41" fmla="*/ 971 h 2868"/>
              <a:gd name="T42" fmla="*/ 1285 w 2867"/>
              <a:gd name="T43" fmla="*/ 666 h 2868"/>
              <a:gd name="T44" fmla="*/ 1587 w 2867"/>
              <a:gd name="T45" fmla="*/ 666 h 2868"/>
              <a:gd name="T46" fmla="*/ 1899 w 2867"/>
              <a:gd name="T47" fmla="*/ 354 h 2868"/>
              <a:gd name="T48" fmla="*/ 1899 w 2867"/>
              <a:gd name="T49" fmla="*/ 295 h 2868"/>
              <a:gd name="T50" fmla="*/ 2667 w 2867"/>
              <a:gd name="T51" fmla="*/ 1434 h 2868"/>
              <a:gd name="T52" fmla="*/ 2344 w 2867"/>
              <a:gd name="T53" fmla="*/ 2263 h 2868"/>
              <a:gd name="T54" fmla="*/ 2344 w 2867"/>
              <a:gd name="T55" fmla="*/ 2263 h 2868"/>
              <a:gd name="T56" fmla="*/ 2344 w 2867"/>
              <a:gd name="T57" fmla="*/ 2263 h 2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7" h="2868">
                <a:moveTo>
                  <a:pt x="1433" y="0"/>
                </a:moveTo>
                <a:cubicBezTo>
                  <a:pt x="642" y="0"/>
                  <a:pt x="0" y="643"/>
                  <a:pt x="0" y="1434"/>
                </a:cubicBezTo>
                <a:cubicBezTo>
                  <a:pt x="0" y="2225"/>
                  <a:pt x="642" y="2868"/>
                  <a:pt x="1433" y="2868"/>
                </a:cubicBezTo>
                <a:cubicBezTo>
                  <a:pt x="2224" y="2868"/>
                  <a:pt x="2867" y="2225"/>
                  <a:pt x="2867" y="1434"/>
                </a:cubicBezTo>
                <a:cubicBezTo>
                  <a:pt x="2867" y="643"/>
                  <a:pt x="2224" y="0"/>
                  <a:pt x="1433" y="0"/>
                </a:cubicBezTo>
                <a:close/>
                <a:moveTo>
                  <a:pt x="1285" y="2660"/>
                </a:moveTo>
                <a:cubicBezTo>
                  <a:pt x="678" y="2586"/>
                  <a:pt x="209" y="2069"/>
                  <a:pt x="209" y="1442"/>
                </a:cubicBezTo>
                <a:cubicBezTo>
                  <a:pt x="209" y="1347"/>
                  <a:pt x="222" y="1255"/>
                  <a:pt x="243" y="1168"/>
                </a:cubicBezTo>
                <a:cubicBezTo>
                  <a:pt x="977" y="1902"/>
                  <a:pt x="977" y="1902"/>
                  <a:pt x="977" y="1902"/>
                </a:cubicBezTo>
                <a:cubicBezTo>
                  <a:pt x="977" y="2056"/>
                  <a:pt x="977" y="2056"/>
                  <a:pt x="977" y="2056"/>
                </a:cubicBezTo>
                <a:cubicBezTo>
                  <a:pt x="977" y="2225"/>
                  <a:pt x="1116" y="2363"/>
                  <a:pt x="1285" y="2363"/>
                </a:cubicBezTo>
                <a:lnTo>
                  <a:pt x="1285" y="2660"/>
                </a:lnTo>
                <a:close/>
                <a:moveTo>
                  <a:pt x="2344" y="2263"/>
                </a:moveTo>
                <a:cubicBezTo>
                  <a:pt x="2306" y="2138"/>
                  <a:pt x="2191" y="2048"/>
                  <a:pt x="2053" y="2048"/>
                </a:cubicBezTo>
                <a:cubicBezTo>
                  <a:pt x="1899" y="2048"/>
                  <a:pt x="1899" y="2048"/>
                  <a:pt x="1899" y="2048"/>
                </a:cubicBezTo>
                <a:cubicBezTo>
                  <a:pt x="1899" y="1590"/>
                  <a:pt x="1899" y="1590"/>
                  <a:pt x="1899" y="1590"/>
                </a:cubicBezTo>
                <a:cubicBezTo>
                  <a:pt x="1899" y="1503"/>
                  <a:pt x="1830" y="1434"/>
                  <a:pt x="1743" y="1434"/>
                </a:cubicBezTo>
                <a:cubicBezTo>
                  <a:pt x="798" y="1434"/>
                  <a:pt x="798" y="1434"/>
                  <a:pt x="798" y="1434"/>
                </a:cubicBezTo>
                <a:cubicBezTo>
                  <a:pt x="798" y="1127"/>
                  <a:pt x="798" y="1127"/>
                  <a:pt x="798" y="1127"/>
                </a:cubicBezTo>
                <a:cubicBezTo>
                  <a:pt x="1128" y="1127"/>
                  <a:pt x="1128" y="1127"/>
                  <a:pt x="1128" y="1127"/>
                </a:cubicBezTo>
                <a:cubicBezTo>
                  <a:pt x="1216" y="1127"/>
                  <a:pt x="1285" y="1058"/>
                  <a:pt x="1285" y="971"/>
                </a:cubicBezTo>
                <a:cubicBezTo>
                  <a:pt x="1285" y="666"/>
                  <a:pt x="1285" y="666"/>
                  <a:pt x="1285" y="666"/>
                </a:cubicBezTo>
                <a:cubicBezTo>
                  <a:pt x="1587" y="666"/>
                  <a:pt x="1587" y="666"/>
                  <a:pt x="1587" y="666"/>
                </a:cubicBezTo>
                <a:cubicBezTo>
                  <a:pt x="1758" y="666"/>
                  <a:pt x="1899" y="525"/>
                  <a:pt x="1899" y="354"/>
                </a:cubicBezTo>
                <a:cubicBezTo>
                  <a:pt x="1899" y="295"/>
                  <a:pt x="1899" y="295"/>
                  <a:pt x="1899" y="295"/>
                </a:cubicBezTo>
                <a:cubicBezTo>
                  <a:pt x="2350" y="476"/>
                  <a:pt x="2667" y="917"/>
                  <a:pt x="2667" y="1434"/>
                </a:cubicBezTo>
                <a:cubicBezTo>
                  <a:pt x="2667" y="1754"/>
                  <a:pt x="2547" y="2043"/>
                  <a:pt x="2344" y="2263"/>
                </a:cubicBezTo>
                <a:close/>
                <a:moveTo>
                  <a:pt x="2344" y="2263"/>
                </a:moveTo>
                <a:cubicBezTo>
                  <a:pt x="2344" y="2263"/>
                  <a:pt x="2344" y="2263"/>
                  <a:pt x="2344" y="226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grpSp>
        <p:nvGrpSpPr>
          <p:cNvPr id="21" name="组合 30"/>
          <p:cNvGrpSpPr/>
          <p:nvPr/>
        </p:nvGrpSpPr>
        <p:grpSpPr>
          <a:xfrm>
            <a:off x="4512241" y="2024664"/>
            <a:ext cx="3184752" cy="3309335"/>
            <a:chOff x="4512241" y="2024665"/>
            <a:chExt cx="3184752" cy="2794078"/>
          </a:xfrm>
        </p:grpSpPr>
        <p:cxnSp>
          <p:nvCxnSpPr>
            <p:cNvPr id="22" name="直接连接符 18"/>
            <p:cNvCxnSpPr/>
            <p:nvPr/>
          </p:nvCxnSpPr>
          <p:spPr>
            <a:xfrm>
              <a:off x="4512241" y="2024665"/>
              <a:ext cx="0" cy="2794078"/>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35"/>
            <p:cNvCxnSpPr/>
            <p:nvPr/>
          </p:nvCxnSpPr>
          <p:spPr>
            <a:xfrm>
              <a:off x="7696993" y="2024665"/>
              <a:ext cx="0" cy="2794078"/>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5905427" y="6608475"/>
            <a:ext cx="562252" cy="60599"/>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pitchFamily="34" charset="-122"/>
              <a:sym typeface="Calibri" panose="020F0502020204030204" pitchFamily="34" charset="0"/>
            </a:endParaRPr>
          </a:p>
        </p:txBody>
      </p:sp>
      <p:sp>
        <p:nvSpPr>
          <p:cNvPr id="20"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39</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587602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42" presetClass="path" presetSubtype="0" decel="50000" fill="hold" grpId="1" nodeType="withEffect">
                                  <p:stCondLst>
                                    <p:cond delay="0"/>
                                  </p:stCondLst>
                                  <p:childTnLst>
                                    <p:animMotion origin="layout" path="M 0 -7.40741E-7 L 0 0.09699 " pathEditMode="relative" rAng="0" ptsTypes="AA">
                                      <p:cBhvr>
                                        <p:cTn id="9" dur="750" spd="-100000" fill="hold"/>
                                        <p:tgtEl>
                                          <p:spTgt spid="6"/>
                                        </p:tgtEl>
                                        <p:attrNameLst>
                                          <p:attrName>ppt_x</p:attrName>
                                          <p:attrName>ppt_y</p:attrName>
                                        </p:attrNameLst>
                                      </p:cBhvr>
                                      <p:rCtr x="0" y="4838"/>
                                    </p:animMotion>
                                  </p:childTnLst>
                                </p:cTn>
                              </p:par>
                              <p:par>
                                <p:cTn id="10" presetID="1"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42" presetClass="path" presetSubtype="0" decel="50000" fill="hold" grpId="1" nodeType="withEffect">
                                  <p:stCondLst>
                                    <p:cond delay="0"/>
                                  </p:stCondLst>
                                  <p:childTnLst>
                                    <p:animMotion origin="layout" path="M -1.45833E-6 -1.85185E-6 L -1.45833E-6 -0.10856 " pathEditMode="relative" rAng="0" ptsTypes="AA">
                                      <p:cBhvr>
                                        <p:cTn id="13" dur="750" spd="-100000" fill="hold"/>
                                        <p:tgtEl>
                                          <p:spTgt spid="8"/>
                                        </p:tgtEl>
                                        <p:attrNameLst>
                                          <p:attrName>ppt_x</p:attrName>
                                          <p:attrName>ppt_y</p:attrName>
                                        </p:attrNameLst>
                                      </p:cBhvr>
                                      <p:rCtr x="0" y="-5440"/>
                                    </p:animMotion>
                                  </p:childTnLst>
                                </p:cTn>
                              </p:par>
                              <p:par>
                                <p:cTn id="14" presetID="1"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42" presetClass="path" presetSubtype="0" decel="50000" fill="hold" nodeType="withEffect">
                                  <p:stCondLst>
                                    <p:cond delay="0"/>
                                  </p:stCondLst>
                                  <p:childTnLst>
                                    <p:animMotion origin="layout" path="M 3.75E-6 2.59259E-6 L 3.75E-6 -0.10857 " pathEditMode="relative" rAng="0" ptsTypes="AA">
                                      <p:cBhvr>
                                        <p:cTn id="17" dur="750" spd="-100000" fill="hold"/>
                                        <p:tgtEl>
                                          <p:spTgt spid="25"/>
                                        </p:tgtEl>
                                        <p:attrNameLst>
                                          <p:attrName>ppt_x</p:attrName>
                                          <p:attrName>ppt_y</p:attrName>
                                        </p:attrNameLst>
                                      </p:cBhvr>
                                      <p:rCtr x="0" y="-5417"/>
                                    </p:animMotion>
                                  </p:childTnLst>
                                </p:cTn>
                              </p:par>
                              <p:par>
                                <p:cTn id="18" presetID="10" presetClass="entr" presetSubtype="0" fill="hold" grpId="0"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50000" fill="hold" grpId="1" nodeType="withEffect">
                                  <p:stCondLst>
                                    <p:cond delay="500"/>
                                  </p:stCondLst>
                                  <p:childTnLst>
                                    <p:animMotion origin="layout" path="M 3.125E-6 1.85185E-6 L -0.03321 -0.05949 " pathEditMode="relative" rAng="0" ptsTypes="AA">
                                      <p:cBhvr>
                                        <p:cTn id="22" dur="750" spd="-100000" fill="hold"/>
                                        <p:tgtEl>
                                          <p:spTgt spid="15"/>
                                        </p:tgtEl>
                                        <p:attrNameLst>
                                          <p:attrName>ppt_x</p:attrName>
                                          <p:attrName>ppt_y</p:attrName>
                                        </p:attrNameLst>
                                      </p:cBhvr>
                                      <p:rCtr x="-1667" y="-2986"/>
                                    </p:animMotion>
                                  </p:childTnLst>
                                </p:cTn>
                              </p:par>
                              <p:par>
                                <p:cTn id="23" presetID="10" presetClass="entr" presetSubtype="0" fill="hold" grpId="0" nodeType="withEffect">
                                  <p:stCondLst>
                                    <p:cond delay="5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50000" fill="hold" grpId="1" nodeType="withEffect">
                                  <p:stCondLst>
                                    <p:cond delay="500"/>
                                  </p:stCondLst>
                                  <p:childTnLst>
                                    <p:animMotion origin="layout" path="M -2.08333E-7 2.22222E-6 L 0.0319 -0.07014 " pathEditMode="relative" rAng="0" ptsTypes="AA">
                                      <p:cBhvr>
                                        <p:cTn id="27" dur="750" spd="-100000" fill="hold"/>
                                        <p:tgtEl>
                                          <p:spTgt spid="17"/>
                                        </p:tgtEl>
                                        <p:attrNameLst>
                                          <p:attrName>ppt_x</p:attrName>
                                          <p:attrName>ppt_y</p:attrName>
                                        </p:attrNameLst>
                                      </p:cBhvr>
                                      <p:rCtr x="1589" y="-3519"/>
                                    </p:animMotion>
                                  </p:childTnLst>
                                </p:cTn>
                              </p:par>
                              <p:par>
                                <p:cTn id="28" presetID="53" presetClass="entr" presetSubtype="16" fill="hold" grpId="0" nodeType="withEffect">
                                  <p:stCondLst>
                                    <p:cond delay="1000"/>
                                  </p:stCondLst>
                                  <p:childTnLst>
                                    <p:set>
                                      <p:cBhvr>
                                        <p:cTn id="29" dur="1" fill="hold">
                                          <p:stCondLst>
                                            <p:cond delay="0"/>
                                          </p:stCondLst>
                                        </p:cTn>
                                        <p:tgtEl>
                                          <p:spTgt spid="18"/>
                                        </p:tgtEl>
                                        <p:attrNameLst>
                                          <p:attrName>style.visibility</p:attrName>
                                        </p:attrNameLst>
                                      </p:cBhvr>
                                      <p:to>
                                        <p:strVal val="visible"/>
                                      </p:to>
                                    </p:set>
                                    <p:anim calcmode="lin" valueType="num">
                                      <p:cBhvr>
                                        <p:cTn id="30" dur="750" fill="hold"/>
                                        <p:tgtEl>
                                          <p:spTgt spid="18"/>
                                        </p:tgtEl>
                                        <p:attrNameLst>
                                          <p:attrName>ppt_w</p:attrName>
                                        </p:attrNameLst>
                                      </p:cBhvr>
                                      <p:tavLst>
                                        <p:tav tm="0">
                                          <p:val>
                                            <p:fltVal val="0"/>
                                          </p:val>
                                        </p:tav>
                                        <p:tav tm="100000">
                                          <p:val>
                                            <p:strVal val="#ppt_w"/>
                                          </p:val>
                                        </p:tav>
                                      </p:tavLst>
                                    </p:anim>
                                    <p:anim calcmode="lin" valueType="num">
                                      <p:cBhvr>
                                        <p:cTn id="31" dur="750" fill="hold"/>
                                        <p:tgtEl>
                                          <p:spTgt spid="18"/>
                                        </p:tgtEl>
                                        <p:attrNameLst>
                                          <p:attrName>ppt_h</p:attrName>
                                        </p:attrNameLst>
                                      </p:cBhvr>
                                      <p:tavLst>
                                        <p:tav tm="0">
                                          <p:val>
                                            <p:fltVal val="0"/>
                                          </p:val>
                                        </p:tav>
                                        <p:tav tm="100000">
                                          <p:val>
                                            <p:strVal val="#ppt_h"/>
                                          </p:val>
                                        </p:tav>
                                      </p:tavLst>
                                    </p:anim>
                                    <p:animEffect transition="in" filter="fade">
                                      <p:cBhvr>
                                        <p:cTn id="32" dur="750"/>
                                        <p:tgtEl>
                                          <p:spTgt spid="18"/>
                                        </p:tgtEl>
                                      </p:cBhvr>
                                    </p:animEffect>
                                  </p:childTnLst>
                                </p:cTn>
                              </p:par>
                              <p:par>
                                <p:cTn id="33" presetID="53" presetClass="entr" presetSubtype="16" fill="hold" grpId="0" nodeType="withEffect">
                                  <p:stCondLst>
                                    <p:cond delay="1000"/>
                                  </p:stCondLst>
                                  <p:childTnLst>
                                    <p:set>
                                      <p:cBhvr>
                                        <p:cTn id="34" dur="1" fill="hold">
                                          <p:stCondLst>
                                            <p:cond delay="0"/>
                                          </p:stCondLst>
                                        </p:cTn>
                                        <p:tgtEl>
                                          <p:spTgt spid="19"/>
                                        </p:tgtEl>
                                        <p:attrNameLst>
                                          <p:attrName>style.visibility</p:attrName>
                                        </p:attrNameLst>
                                      </p:cBhvr>
                                      <p:to>
                                        <p:strVal val="visible"/>
                                      </p:to>
                                    </p:set>
                                    <p:anim calcmode="lin" valueType="num">
                                      <p:cBhvr>
                                        <p:cTn id="35" dur="750" fill="hold"/>
                                        <p:tgtEl>
                                          <p:spTgt spid="19"/>
                                        </p:tgtEl>
                                        <p:attrNameLst>
                                          <p:attrName>ppt_w</p:attrName>
                                        </p:attrNameLst>
                                      </p:cBhvr>
                                      <p:tavLst>
                                        <p:tav tm="0">
                                          <p:val>
                                            <p:fltVal val="0"/>
                                          </p:val>
                                        </p:tav>
                                        <p:tav tm="100000">
                                          <p:val>
                                            <p:strVal val="#ppt_w"/>
                                          </p:val>
                                        </p:tav>
                                      </p:tavLst>
                                    </p:anim>
                                    <p:anim calcmode="lin" valueType="num">
                                      <p:cBhvr>
                                        <p:cTn id="36" dur="750" fill="hold"/>
                                        <p:tgtEl>
                                          <p:spTgt spid="19"/>
                                        </p:tgtEl>
                                        <p:attrNameLst>
                                          <p:attrName>ppt_h</p:attrName>
                                        </p:attrNameLst>
                                      </p:cBhvr>
                                      <p:tavLst>
                                        <p:tav tm="0">
                                          <p:val>
                                            <p:fltVal val="0"/>
                                          </p:val>
                                        </p:tav>
                                        <p:tav tm="100000">
                                          <p:val>
                                            <p:strVal val="#ppt_h"/>
                                          </p:val>
                                        </p:tav>
                                      </p:tavLst>
                                    </p:anim>
                                    <p:animEffect transition="in" filter="fade">
                                      <p:cBhvr>
                                        <p:cTn id="37" dur="750"/>
                                        <p:tgtEl>
                                          <p:spTgt spid="19"/>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42" presetClass="path" presetSubtype="0" decel="25333" fill="hold" grpId="1" nodeType="withEffect">
                                  <p:stCondLst>
                                    <p:cond delay="500"/>
                                  </p:stCondLst>
                                  <p:childTnLst>
                                    <p:animMotion origin="layout" path="M 1.66667E-6 -1.48148E-6 L 0.06901 0.00023 " pathEditMode="relative" rAng="0" ptsTypes="AA">
                                      <p:cBhvr>
                                        <p:cTn id="42" dur="750" spd="-100000" fill="hold"/>
                                        <p:tgtEl>
                                          <p:spTgt spid="9"/>
                                        </p:tgtEl>
                                        <p:attrNameLst>
                                          <p:attrName>ppt_x</p:attrName>
                                          <p:attrName>ppt_y</p:attrName>
                                        </p:attrNameLst>
                                      </p:cBhvr>
                                      <p:rCtr x="3451" y="0"/>
                                    </p:animMotion>
                                  </p:childTnLst>
                                </p:cTn>
                              </p:par>
                              <p:par>
                                <p:cTn id="43" presetID="10" presetClass="entr" presetSubtype="0" fill="hold" grpId="0" nodeType="withEffect">
                                  <p:stCondLst>
                                    <p:cond delay="5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42" presetClass="path" presetSubtype="0" decel="25333" fill="hold" grpId="1" nodeType="withEffect">
                                  <p:stCondLst>
                                    <p:cond delay="500"/>
                                  </p:stCondLst>
                                  <p:childTnLst>
                                    <p:animMotion origin="layout" path="M -1.25E-6 4.44444E-6 L 0.06901 0.00023 " pathEditMode="relative" rAng="0" ptsTypes="AA">
                                      <p:cBhvr>
                                        <p:cTn id="47" dur="750" spd="-100000" fill="hold"/>
                                        <p:tgtEl>
                                          <p:spTgt spid="13"/>
                                        </p:tgtEl>
                                        <p:attrNameLst>
                                          <p:attrName>ppt_x</p:attrName>
                                          <p:attrName>ppt_y</p:attrName>
                                        </p:attrNameLst>
                                      </p:cBhvr>
                                      <p:rCtr x="3451" y="0"/>
                                    </p:animMotion>
                                  </p:childTnLst>
                                </p:cTn>
                              </p:par>
                              <p:par>
                                <p:cTn id="48" presetID="10" presetClass="entr" presetSubtype="0" fill="hold" grpId="0" nodeType="withEffect" nodePh="1">
                                  <p:stCondLst>
                                    <p:cond delay="1000"/>
                                  </p:stCondLst>
                                  <p:endCondLst>
                                    <p:cond evt="begin" delay="0">
                                      <p:tn val="48"/>
                                    </p:cond>
                                  </p:endCondLst>
                                  <p:childTnLst>
                                    <p:set>
                                      <p:cBhvr>
                                        <p:cTn id="49" dur="1" fill="hold">
                                          <p:stCondLst>
                                            <p:cond delay="0"/>
                                          </p:stCondLst>
                                        </p:cTn>
                                        <p:tgtEl>
                                          <p:spTgt spid="10"/>
                                        </p:tgtEl>
                                        <p:attrNameLst>
                                          <p:attrName>style.visibility</p:attrName>
                                        </p:attrNameLst>
                                      </p:cBhvr>
                                      <p:to>
                                        <p:strVal val="visible"/>
                                      </p:to>
                                    </p:set>
                                    <p:animEffect transition="in" filter="fade">
                                      <p:cBhvr>
                                        <p:cTn id="50" dur="750"/>
                                        <p:tgtEl>
                                          <p:spTgt spid="10"/>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750"/>
                                        <p:tgtEl>
                                          <p:spTgt spid="12"/>
                                        </p:tgtEl>
                                      </p:cBhvr>
                                    </p:animEffect>
                                  </p:childTnLst>
                                </p:cTn>
                              </p:par>
                              <p:par>
                                <p:cTn id="54" presetID="10" presetClass="entr" presetSubtype="0" fill="hold" grpId="0" nodeType="withEffect">
                                  <p:stCondLst>
                                    <p:cond delay="100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750"/>
                                        <p:tgtEl>
                                          <p:spTgt spid="14"/>
                                        </p:tgtEl>
                                      </p:cBhvr>
                                    </p:animEffect>
                                  </p:childTnLst>
                                </p:cTn>
                              </p:par>
                              <p:par>
                                <p:cTn id="57" presetID="16" presetClass="entr" presetSubtype="42" fill="hold" nodeType="withEffect">
                                  <p:stCondLst>
                                    <p:cond delay="1000"/>
                                  </p:stCondLst>
                                  <p:childTnLst>
                                    <p:set>
                                      <p:cBhvr>
                                        <p:cTn id="58" dur="1" fill="hold">
                                          <p:stCondLst>
                                            <p:cond delay="0"/>
                                          </p:stCondLst>
                                        </p:cTn>
                                        <p:tgtEl>
                                          <p:spTgt spid="21"/>
                                        </p:tgtEl>
                                        <p:attrNameLst>
                                          <p:attrName>style.visibility</p:attrName>
                                        </p:attrNameLst>
                                      </p:cBhvr>
                                      <p:to>
                                        <p:strVal val="visible"/>
                                      </p:to>
                                    </p:set>
                                    <p:animEffect transition="in" filter="barn(outHorizontal)">
                                      <p:cBhvr>
                                        <p:cTn id="59" dur="750"/>
                                        <p:tgtEl>
                                          <p:spTgt spid="21"/>
                                        </p:tgtEl>
                                      </p:cBhvr>
                                    </p:animEffect>
                                  </p:childTnLst>
                                </p:cTn>
                              </p:par>
                              <p:par>
                                <p:cTn id="60" presetID="10" presetClass="entr" presetSubtype="0" fill="hold" grpId="0" nodeType="withEffect">
                                  <p:stCondLst>
                                    <p:cond delay="100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1750"/>
                            </p:stCondLst>
                            <p:childTnLst>
                              <p:par>
                                <p:cTn id="64" presetID="22" presetClass="entr" presetSubtype="8" fill="hold" grpId="0" nodeType="after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left)">
                                      <p:cBhvr>
                                        <p:cTn id="6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p:bldP spid="9" grpId="1"/>
      <p:bldP spid="10" grpId="0"/>
      <p:bldP spid="12" grpId="0"/>
      <p:bldP spid="13" grpId="0"/>
      <p:bldP spid="13" grpId="1"/>
      <p:bldP spid="14" grpId="0"/>
      <p:bldP spid="15" grpId="0" animBg="1"/>
      <p:bldP spid="15" grpId="1" animBg="1"/>
      <p:bldP spid="17" grpId="0" animBg="1"/>
      <p:bldP spid="17" grpId="1" animBg="1"/>
      <p:bldP spid="18" grpId="0" animBg="1"/>
      <p:bldP spid="19" grpId="0" animBg="1"/>
      <p:bldP spid="24"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264575" y="0"/>
            <a:ext cx="5558971" cy="5550587"/>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064232" y="2124332"/>
            <a:ext cx="2068457" cy="2068457"/>
          </a:xfrm>
          <a:prstGeom prst="rect">
            <a:avLst/>
          </a:prstGeom>
          <a:blipFill>
            <a:blip r:embed="rId3">
              <a:grayscl/>
            </a:blip>
            <a:srcRect/>
            <a:stretch>
              <a:fillRect l="-25449" r="-251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441520" y="2129264"/>
            <a:ext cx="2068457" cy="2068457"/>
          </a:xfrm>
          <a:prstGeom prst="rect">
            <a:avLst/>
          </a:prstGeom>
          <a:blipFill>
            <a:blip r:embed="rId4">
              <a:grayscl/>
            </a:blip>
            <a:srcRect/>
            <a:stretch>
              <a:fillRect l="-25449" r="-251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33432" y="2129264"/>
            <a:ext cx="2068457" cy="2068457"/>
          </a:xfrm>
          <a:prstGeom prst="rect">
            <a:avLst/>
          </a:prstGeom>
          <a:blipFill>
            <a:blip r:embed="rId5">
              <a:grayscl/>
            </a:blip>
            <a:srcRect/>
            <a:stretch>
              <a:fillRect l="-25183" r="-248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225343" y="2129264"/>
            <a:ext cx="2068457" cy="2068457"/>
          </a:xfrm>
          <a:prstGeom prst="rect">
            <a:avLst/>
          </a:prstGeom>
          <a:blipFill>
            <a:blip r:embed="rId6">
              <a:grayscl/>
            </a:blip>
            <a:srcRect/>
            <a:stretch>
              <a:fillRect l="-25183" r="-248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flipH="1">
            <a:off x="1161143" y="813174"/>
            <a:ext cx="1174527" cy="1172756"/>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554404" y="1968171"/>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767881" y="537685"/>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757652" y="359616"/>
            <a:ext cx="3508158" cy="68326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800" b="1" dirty="0">
                <a:solidFill>
                  <a:schemeClr val="accent2"/>
                </a:solidFill>
              </a:rPr>
              <a:t>Sets</a:t>
            </a:r>
            <a:r>
              <a:rPr lang="en-US" altLang="zh-CN" sz="3200" b="1" dirty="0">
                <a:solidFill>
                  <a:schemeClr val="accent2"/>
                </a:solidFill>
              </a:rPr>
              <a:t> of Strategic</a:t>
            </a:r>
          </a:p>
        </p:txBody>
      </p:sp>
      <p:sp>
        <p:nvSpPr>
          <p:cNvPr id="19" name="矩形 18"/>
          <p:cNvSpPr/>
          <p:nvPr/>
        </p:nvSpPr>
        <p:spPr>
          <a:xfrm>
            <a:off x="1832860" y="4482782"/>
            <a:ext cx="2501951" cy="72660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How value is created and captured</a:t>
            </a:r>
            <a:endParaRPr lang="zh-CN" altLang="en-US" b="1" dirty="0">
              <a:solidFill>
                <a:schemeClr val="tx1">
                  <a:lumMod val="75000"/>
                  <a:lumOff val="25000"/>
                </a:schemeClr>
              </a:solidFill>
            </a:endParaRPr>
          </a:p>
        </p:txBody>
      </p:sp>
      <p:sp>
        <p:nvSpPr>
          <p:cNvPr id="22" name="矩形 21"/>
          <p:cNvSpPr/>
          <p:nvPr/>
        </p:nvSpPr>
        <p:spPr>
          <a:xfrm>
            <a:off x="4338389" y="4463816"/>
            <a:ext cx="2501951" cy="17543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tx1">
                    <a:lumMod val="75000"/>
                    <a:lumOff val="25000"/>
                  </a:schemeClr>
                </a:solidFill>
              </a:rPr>
              <a:t>How </a:t>
            </a:r>
            <a:r>
              <a:rPr lang="en-US" altLang="zh-CN" b="1" dirty="0">
                <a:solidFill>
                  <a:schemeClr val="tx1">
                    <a:lumMod val="75000"/>
                    <a:lumOff val="25000"/>
                  </a:schemeClr>
                </a:solidFill>
              </a:rPr>
              <a:t>the prodigious amount of new and sensitive data is utilized and managed</a:t>
            </a:r>
            <a:endParaRPr lang="zh-CN" altLang="en-US" b="1" dirty="0">
              <a:solidFill>
                <a:schemeClr val="tx1">
                  <a:lumMod val="75000"/>
                  <a:lumOff val="25000"/>
                </a:schemeClr>
              </a:solidFill>
            </a:endParaRPr>
          </a:p>
        </p:txBody>
      </p:sp>
      <p:sp>
        <p:nvSpPr>
          <p:cNvPr id="25" name="矩形 24"/>
          <p:cNvSpPr/>
          <p:nvPr/>
        </p:nvSpPr>
        <p:spPr>
          <a:xfrm>
            <a:off x="6616684" y="4482782"/>
            <a:ext cx="2501951" cy="175432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smtClean="0">
                <a:solidFill>
                  <a:schemeClr val="tx1">
                    <a:lumMod val="75000"/>
                    <a:lumOff val="25000"/>
                  </a:schemeClr>
                </a:solidFill>
              </a:rPr>
              <a:t>How </a:t>
            </a:r>
            <a:r>
              <a:rPr lang="en-US" altLang="zh-CN" b="1" dirty="0">
                <a:solidFill>
                  <a:schemeClr val="tx1">
                    <a:lumMod val="75000"/>
                    <a:lumOff val="25000"/>
                  </a:schemeClr>
                </a:solidFill>
              </a:rPr>
              <a:t>relationships with traditional business partners such as channels are redefined</a:t>
            </a:r>
            <a:endParaRPr lang="zh-CN" altLang="en-US" b="1" dirty="0">
              <a:solidFill>
                <a:schemeClr val="tx1">
                  <a:lumMod val="75000"/>
                  <a:lumOff val="25000"/>
                </a:schemeClr>
              </a:solidFill>
            </a:endParaRPr>
          </a:p>
        </p:txBody>
      </p:sp>
      <p:sp>
        <p:nvSpPr>
          <p:cNvPr id="28" name="矩形 27"/>
          <p:cNvSpPr/>
          <p:nvPr/>
        </p:nvSpPr>
        <p:spPr>
          <a:xfrm>
            <a:off x="9008595" y="4482782"/>
            <a:ext cx="2501951" cy="1391407"/>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W</a:t>
            </a:r>
            <a:r>
              <a:rPr lang="en-US" altLang="zh-CN" b="1" dirty="0" smtClean="0">
                <a:solidFill>
                  <a:schemeClr val="tx1">
                    <a:lumMod val="75000"/>
                    <a:lumOff val="25000"/>
                  </a:schemeClr>
                </a:solidFill>
              </a:rPr>
              <a:t>hat </a:t>
            </a:r>
            <a:r>
              <a:rPr lang="en-US" altLang="zh-CN" b="1" dirty="0">
                <a:solidFill>
                  <a:schemeClr val="tx1">
                    <a:lumMod val="75000"/>
                    <a:lumOff val="25000"/>
                  </a:schemeClr>
                </a:solidFill>
              </a:rPr>
              <a:t>role companies should play as industry boundaries are expanded</a:t>
            </a:r>
            <a:endParaRPr lang="zh-CN" altLang="en-US" b="1" dirty="0">
              <a:solidFill>
                <a:schemeClr val="tx1">
                  <a:lumMod val="75000"/>
                  <a:lumOff val="25000"/>
                </a:schemeClr>
              </a:solidFill>
            </a:endParaRPr>
          </a:p>
        </p:txBody>
      </p:sp>
      <p:pic>
        <p:nvPicPr>
          <p:cNvPr id="2" name="圖片 1"/>
          <p:cNvPicPr>
            <a:picLocks noChangeAspect="1"/>
          </p:cNvPicPr>
          <p:nvPr/>
        </p:nvPicPr>
        <p:blipFill rotWithShape="1">
          <a:blip r:embed="rId7"/>
          <a:srcRect l="3279" t="1430" b="1"/>
          <a:stretch/>
        </p:blipFill>
        <p:spPr>
          <a:xfrm>
            <a:off x="570175" y="462799"/>
            <a:ext cx="7187477" cy="3805084"/>
          </a:xfrm>
          <a:prstGeom prst="rect">
            <a:avLst/>
          </a:prstGeom>
        </p:spPr>
      </p:pic>
      <p:sp>
        <p:nvSpPr>
          <p:cNvPr id="30" name="Right Arrow 18"/>
          <p:cNvSpPr/>
          <p:nvPr/>
        </p:nvSpPr>
        <p:spPr>
          <a:xfrm>
            <a:off x="1008466" y="4846086"/>
            <a:ext cx="3439963" cy="1558484"/>
          </a:xfrm>
          <a:prstGeom prst="rightArrow">
            <a:avLst>
              <a:gd name="adj1" fmla="val 78163"/>
              <a:gd name="adj2" fmla="val 43898"/>
            </a:avLst>
          </a:prstGeom>
          <a:noFill/>
          <a:ln w="25400" cap="flat" cmpd="sng" algn="ctr">
            <a:solidFill>
              <a:schemeClr val="accent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ea typeface="Arial Unicode MS"/>
              <a:cs typeface="+mn-cs"/>
            </a:endParaRPr>
          </a:p>
        </p:txBody>
      </p:sp>
      <p:sp>
        <p:nvSpPr>
          <p:cNvPr id="15" name="矩形 14"/>
          <p:cNvSpPr/>
          <p:nvPr/>
        </p:nvSpPr>
        <p:spPr>
          <a:xfrm>
            <a:off x="1076676" y="5352283"/>
            <a:ext cx="3193503" cy="461665"/>
          </a:xfrm>
          <a:prstGeom prst="rect">
            <a:avLst/>
          </a:prstGeom>
        </p:spPr>
        <p:txBody>
          <a:bodyPr wrap="none">
            <a:spAutoFit/>
          </a:bodyPr>
          <a:lstStyle/>
          <a:p>
            <a:r>
              <a:rPr lang="en-US" altLang="zh-TW" sz="2400" dirty="0">
                <a:solidFill>
                  <a:srgbClr val="FF0000"/>
                </a:solidFill>
              </a:rPr>
              <a:t>IOT(Internet of things)</a:t>
            </a:r>
          </a:p>
        </p:txBody>
      </p:sp>
      <p:sp>
        <p:nvSpPr>
          <p:cNvPr id="16" name="矩形 15"/>
          <p:cNvSpPr/>
          <p:nvPr/>
        </p:nvSpPr>
        <p:spPr>
          <a:xfrm>
            <a:off x="4844939" y="5113794"/>
            <a:ext cx="7317289" cy="892552"/>
          </a:xfrm>
          <a:prstGeom prst="rect">
            <a:avLst/>
          </a:prstGeom>
        </p:spPr>
        <p:txBody>
          <a:bodyPr wrap="square">
            <a:spAutoFit/>
          </a:bodyPr>
          <a:lstStyle/>
          <a:p>
            <a:r>
              <a:rPr lang="en-US" altLang="zh-TW" sz="2600" dirty="0" smtClean="0"/>
              <a:t>Not </a:t>
            </a:r>
            <a:r>
              <a:rPr lang="en-US" altLang="zh-TW" sz="2600" dirty="0"/>
              <a:t>the internet, </a:t>
            </a:r>
          </a:p>
          <a:p>
            <a:r>
              <a:rPr lang="en-US" altLang="zh-TW" sz="2600" dirty="0"/>
              <a:t>but the changing nature of the “things.” </a:t>
            </a:r>
          </a:p>
        </p:txBody>
      </p:sp>
      <p:pic>
        <p:nvPicPr>
          <p:cNvPr id="31" name="圖片 30"/>
          <p:cNvPicPr>
            <a:picLocks noChangeAspect="1"/>
          </p:cNvPicPr>
          <p:nvPr/>
        </p:nvPicPr>
        <p:blipFill>
          <a:blip r:embed="rId8"/>
          <a:stretch>
            <a:fillRect/>
          </a:stretch>
        </p:blipFill>
        <p:spPr>
          <a:xfrm>
            <a:off x="7757652" y="1764089"/>
            <a:ext cx="3662071" cy="2522760"/>
          </a:xfrm>
          <a:prstGeom prst="rect">
            <a:avLst/>
          </a:prstGeom>
        </p:spPr>
      </p:pic>
      <p:sp>
        <p:nvSpPr>
          <p:cNvPr id="20"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4</a:t>
            </a:r>
            <a:endParaRPr lang="zh-CN" altLang="en-US" sz="1200" b="1"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35108241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0-#ppt_w/2"/>
                                          </p:val>
                                        </p:tav>
                                        <p:tav tm="100000">
                                          <p:val>
                                            <p:strVal val="#ppt_x"/>
                                          </p:val>
                                        </p:tav>
                                      </p:tavLst>
                                    </p:anim>
                                    <p:anim calcmode="lin" valueType="num">
                                      <p:cBhvr additive="base">
                                        <p:cTn id="12" dur="10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0-#ppt_w/2"/>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1500"/>
                            </p:stCondLst>
                            <p:childTnLst>
                              <p:par>
                                <p:cTn id="28" presetID="42"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750"/>
                                        <p:tgtEl>
                                          <p:spTgt spid="19"/>
                                        </p:tgtEl>
                                      </p:cBhvr>
                                    </p:animEffect>
                                    <p:anim calcmode="lin" valueType="num">
                                      <p:cBhvr>
                                        <p:cTn id="31" dur="750" fill="hold"/>
                                        <p:tgtEl>
                                          <p:spTgt spid="19"/>
                                        </p:tgtEl>
                                        <p:attrNameLst>
                                          <p:attrName>ppt_x</p:attrName>
                                        </p:attrNameLst>
                                      </p:cBhvr>
                                      <p:tavLst>
                                        <p:tav tm="0">
                                          <p:val>
                                            <p:strVal val="#ppt_x"/>
                                          </p:val>
                                        </p:tav>
                                        <p:tav tm="100000">
                                          <p:val>
                                            <p:strVal val="#ppt_x"/>
                                          </p:val>
                                        </p:tav>
                                      </p:tavLst>
                                    </p:anim>
                                    <p:anim calcmode="lin" valueType="num">
                                      <p:cBhvr>
                                        <p:cTn id="32" dur="750" fill="hold"/>
                                        <p:tgtEl>
                                          <p:spTgt spid="19"/>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53" presetClass="entr" presetSubtype="16"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childTnLst>
                          </p:cTn>
                        </p:par>
                        <p:par>
                          <p:cTn id="39" fill="hold">
                            <p:stCondLst>
                              <p:cond delay="2750"/>
                            </p:stCondLst>
                            <p:childTnLst>
                              <p:par>
                                <p:cTn id="40" presetID="42"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750"/>
                                        <p:tgtEl>
                                          <p:spTgt spid="22"/>
                                        </p:tgtEl>
                                      </p:cBhvr>
                                    </p:animEffect>
                                    <p:anim calcmode="lin" valueType="num">
                                      <p:cBhvr>
                                        <p:cTn id="43" dur="750" fill="hold"/>
                                        <p:tgtEl>
                                          <p:spTgt spid="22"/>
                                        </p:tgtEl>
                                        <p:attrNameLst>
                                          <p:attrName>ppt_x</p:attrName>
                                        </p:attrNameLst>
                                      </p:cBhvr>
                                      <p:tavLst>
                                        <p:tav tm="0">
                                          <p:val>
                                            <p:strVal val="#ppt_x"/>
                                          </p:val>
                                        </p:tav>
                                        <p:tav tm="100000">
                                          <p:val>
                                            <p:strVal val="#ppt_x"/>
                                          </p:val>
                                        </p:tav>
                                      </p:tavLst>
                                    </p:anim>
                                    <p:anim calcmode="lin" valueType="num">
                                      <p:cBhvr>
                                        <p:cTn id="44" dur="750" fill="hold"/>
                                        <p:tgtEl>
                                          <p:spTgt spid="22"/>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53" presetClass="entr" presetSubtype="16"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750"/>
                                        <p:tgtEl>
                                          <p:spTgt spid="25"/>
                                        </p:tgtEl>
                                      </p:cBhvr>
                                    </p:animEffect>
                                    <p:anim calcmode="lin" valueType="num">
                                      <p:cBhvr>
                                        <p:cTn id="55" dur="750" fill="hold"/>
                                        <p:tgtEl>
                                          <p:spTgt spid="25"/>
                                        </p:tgtEl>
                                        <p:attrNameLst>
                                          <p:attrName>ppt_x</p:attrName>
                                        </p:attrNameLst>
                                      </p:cBhvr>
                                      <p:tavLst>
                                        <p:tav tm="0">
                                          <p:val>
                                            <p:strVal val="#ppt_x"/>
                                          </p:val>
                                        </p:tav>
                                        <p:tav tm="100000">
                                          <p:val>
                                            <p:strVal val="#ppt_x"/>
                                          </p:val>
                                        </p:tav>
                                      </p:tavLst>
                                    </p:anim>
                                    <p:anim calcmode="lin" valueType="num">
                                      <p:cBhvr>
                                        <p:cTn id="56" dur="750" fill="hold"/>
                                        <p:tgtEl>
                                          <p:spTgt spid="25"/>
                                        </p:tgtEl>
                                        <p:attrNameLst>
                                          <p:attrName>ppt_y</p:attrName>
                                        </p:attrNameLst>
                                      </p:cBhvr>
                                      <p:tavLst>
                                        <p:tav tm="0">
                                          <p:val>
                                            <p:strVal val="#ppt_y+.1"/>
                                          </p:val>
                                        </p:tav>
                                        <p:tav tm="100000">
                                          <p:val>
                                            <p:strVal val="#ppt_y"/>
                                          </p:val>
                                        </p:tav>
                                      </p:tavLst>
                                    </p:anim>
                                  </p:childTnLst>
                                </p:cTn>
                              </p:par>
                            </p:childTnLst>
                          </p:cTn>
                        </p:par>
                        <p:par>
                          <p:cTn id="57" fill="hold">
                            <p:stCondLst>
                              <p:cond delay="4750"/>
                            </p:stCondLst>
                            <p:childTnLst>
                              <p:par>
                                <p:cTn id="58" presetID="53" presetClass="entr" presetSubtype="16"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childTnLst>
                          </p:cTn>
                        </p:par>
                        <p:par>
                          <p:cTn id="63" fill="hold">
                            <p:stCondLst>
                              <p:cond delay="5250"/>
                            </p:stCondLst>
                            <p:childTnLst>
                              <p:par>
                                <p:cTn id="64" presetID="42" presetClass="entr" presetSubtype="0"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750"/>
                                        <p:tgtEl>
                                          <p:spTgt spid="28"/>
                                        </p:tgtEl>
                                      </p:cBhvr>
                                    </p:animEffect>
                                    <p:anim calcmode="lin" valueType="num">
                                      <p:cBhvr>
                                        <p:cTn id="67" dur="750" fill="hold"/>
                                        <p:tgtEl>
                                          <p:spTgt spid="28"/>
                                        </p:tgtEl>
                                        <p:attrNameLst>
                                          <p:attrName>ppt_x</p:attrName>
                                        </p:attrNameLst>
                                      </p:cBhvr>
                                      <p:tavLst>
                                        <p:tav tm="0">
                                          <p:val>
                                            <p:strVal val="#ppt_x"/>
                                          </p:val>
                                        </p:tav>
                                        <p:tav tm="100000">
                                          <p:val>
                                            <p:strVal val="#ppt_x"/>
                                          </p:val>
                                        </p:tav>
                                      </p:tavLst>
                                    </p:anim>
                                    <p:anim calcmode="lin" valueType="num">
                                      <p:cBhvr>
                                        <p:cTn id="68" dur="7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7" presetClass="exit" presetSubtype="10" fill="hold" grpId="1" nodeType="clickEffect">
                                  <p:stCondLst>
                                    <p:cond delay="0"/>
                                  </p:stCondLst>
                                  <p:childTnLst>
                                    <p:anim calcmode="lin" valueType="num">
                                      <p:cBhvr>
                                        <p:cTn id="72" dur="500"/>
                                        <p:tgtEl>
                                          <p:spTgt spid="8"/>
                                        </p:tgtEl>
                                        <p:attrNameLst>
                                          <p:attrName>ppt_w</p:attrName>
                                        </p:attrNameLst>
                                      </p:cBhvr>
                                      <p:tavLst>
                                        <p:tav tm="0">
                                          <p:val>
                                            <p:strVal val="ppt_w"/>
                                          </p:val>
                                        </p:tav>
                                        <p:tav tm="100000">
                                          <p:val>
                                            <p:fltVal val="0"/>
                                          </p:val>
                                        </p:tav>
                                      </p:tavLst>
                                    </p:anim>
                                    <p:anim calcmode="lin" valueType="num">
                                      <p:cBhvr>
                                        <p:cTn id="73" dur="500"/>
                                        <p:tgtEl>
                                          <p:spTgt spid="8"/>
                                        </p:tgtEl>
                                        <p:attrNameLst>
                                          <p:attrName>ppt_h</p:attrName>
                                        </p:attrNameLst>
                                      </p:cBhvr>
                                      <p:tavLst>
                                        <p:tav tm="0">
                                          <p:val>
                                            <p:strVal val="ppt_h"/>
                                          </p:val>
                                        </p:tav>
                                        <p:tav tm="100000">
                                          <p:val>
                                            <p:strVal val="ppt_h"/>
                                          </p:val>
                                        </p:tav>
                                      </p:tavLst>
                                    </p:anim>
                                    <p:set>
                                      <p:cBhvr>
                                        <p:cTn id="74" dur="1" fill="hold">
                                          <p:stCondLst>
                                            <p:cond delay="499"/>
                                          </p:stCondLst>
                                        </p:cTn>
                                        <p:tgtEl>
                                          <p:spTgt spid="8"/>
                                        </p:tgtEl>
                                        <p:attrNameLst>
                                          <p:attrName>style.visibility</p:attrName>
                                        </p:attrNameLst>
                                      </p:cBhvr>
                                      <p:to>
                                        <p:strVal val="hidden"/>
                                      </p:to>
                                    </p:set>
                                  </p:childTnLst>
                                </p:cTn>
                              </p:par>
                              <p:par>
                                <p:cTn id="75" presetID="17" presetClass="exit" presetSubtype="10" fill="hold" grpId="1" nodeType="withEffect">
                                  <p:stCondLst>
                                    <p:cond delay="0"/>
                                  </p:stCondLst>
                                  <p:childTnLst>
                                    <p:anim calcmode="lin" valueType="num">
                                      <p:cBhvr>
                                        <p:cTn id="76" dur="500"/>
                                        <p:tgtEl>
                                          <p:spTgt spid="19"/>
                                        </p:tgtEl>
                                        <p:attrNameLst>
                                          <p:attrName>ppt_w</p:attrName>
                                        </p:attrNameLst>
                                      </p:cBhvr>
                                      <p:tavLst>
                                        <p:tav tm="0">
                                          <p:val>
                                            <p:strVal val="ppt_w"/>
                                          </p:val>
                                        </p:tav>
                                        <p:tav tm="100000">
                                          <p:val>
                                            <p:fltVal val="0"/>
                                          </p:val>
                                        </p:tav>
                                      </p:tavLst>
                                    </p:anim>
                                    <p:anim calcmode="lin" valueType="num">
                                      <p:cBhvr>
                                        <p:cTn id="77" dur="500"/>
                                        <p:tgtEl>
                                          <p:spTgt spid="19"/>
                                        </p:tgtEl>
                                        <p:attrNameLst>
                                          <p:attrName>ppt_h</p:attrName>
                                        </p:attrNameLst>
                                      </p:cBhvr>
                                      <p:tavLst>
                                        <p:tav tm="0">
                                          <p:val>
                                            <p:strVal val="ppt_h"/>
                                          </p:val>
                                        </p:tav>
                                        <p:tav tm="100000">
                                          <p:val>
                                            <p:strVal val="ppt_h"/>
                                          </p:val>
                                        </p:tav>
                                      </p:tavLst>
                                    </p:anim>
                                    <p:set>
                                      <p:cBhvr>
                                        <p:cTn id="78" dur="1" fill="hold">
                                          <p:stCondLst>
                                            <p:cond delay="499"/>
                                          </p:stCondLst>
                                        </p:cTn>
                                        <p:tgtEl>
                                          <p:spTgt spid="19"/>
                                        </p:tgtEl>
                                        <p:attrNameLst>
                                          <p:attrName>style.visibility</p:attrName>
                                        </p:attrNameLst>
                                      </p:cBhvr>
                                      <p:to>
                                        <p:strVal val="hidden"/>
                                      </p:to>
                                    </p:set>
                                  </p:childTnLst>
                                </p:cTn>
                              </p:par>
                              <p:par>
                                <p:cTn id="79" presetID="17" presetClass="exit" presetSubtype="10" fill="hold" grpId="1" nodeType="withEffect">
                                  <p:stCondLst>
                                    <p:cond delay="0"/>
                                  </p:stCondLst>
                                  <p:childTnLst>
                                    <p:anim calcmode="lin" valueType="num">
                                      <p:cBhvr>
                                        <p:cTn id="80" dur="500"/>
                                        <p:tgtEl>
                                          <p:spTgt spid="9"/>
                                        </p:tgtEl>
                                        <p:attrNameLst>
                                          <p:attrName>ppt_w</p:attrName>
                                        </p:attrNameLst>
                                      </p:cBhvr>
                                      <p:tavLst>
                                        <p:tav tm="0">
                                          <p:val>
                                            <p:strVal val="ppt_w"/>
                                          </p:val>
                                        </p:tav>
                                        <p:tav tm="100000">
                                          <p:val>
                                            <p:fltVal val="0"/>
                                          </p:val>
                                        </p:tav>
                                      </p:tavLst>
                                    </p:anim>
                                    <p:anim calcmode="lin" valueType="num">
                                      <p:cBhvr>
                                        <p:cTn id="81" dur="500"/>
                                        <p:tgtEl>
                                          <p:spTgt spid="9"/>
                                        </p:tgtEl>
                                        <p:attrNameLst>
                                          <p:attrName>ppt_h</p:attrName>
                                        </p:attrNameLst>
                                      </p:cBhvr>
                                      <p:tavLst>
                                        <p:tav tm="0">
                                          <p:val>
                                            <p:strVal val="ppt_h"/>
                                          </p:val>
                                        </p:tav>
                                        <p:tav tm="100000">
                                          <p:val>
                                            <p:strVal val="ppt_h"/>
                                          </p:val>
                                        </p:tav>
                                      </p:tavLst>
                                    </p:anim>
                                    <p:set>
                                      <p:cBhvr>
                                        <p:cTn id="82" dur="1" fill="hold">
                                          <p:stCondLst>
                                            <p:cond delay="499"/>
                                          </p:stCondLst>
                                        </p:cTn>
                                        <p:tgtEl>
                                          <p:spTgt spid="9"/>
                                        </p:tgtEl>
                                        <p:attrNameLst>
                                          <p:attrName>style.visibility</p:attrName>
                                        </p:attrNameLst>
                                      </p:cBhvr>
                                      <p:to>
                                        <p:strVal val="hidden"/>
                                      </p:to>
                                    </p:set>
                                  </p:childTnLst>
                                </p:cTn>
                              </p:par>
                              <p:par>
                                <p:cTn id="83" presetID="17" presetClass="exit" presetSubtype="10" fill="hold" grpId="1" nodeType="withEffect">
                                  <p:stCondLst>
                                    <p:cond delay="0"/>
                                  </p:stCondLst>
                                  <p:childTnLst>
                                    <p:anim calcmode="lin" valueType="num">
                                      <p:cBhvr>
                                        <p:cTn id="84" dur="500"/>
                                        <p:tgtEl>
                                          <p:spTgt spid="22"/>
                                        </p:tgtEl>
                                        <p:attrNameLst>
                                          <p:attrName>ppt_w</p:attrName>
                                        </p:attrNameLst>
                                      </p:cBhvr>
                                      <p:tavLst>
                                        <p:tav tm="0">
                                          <p:val>
                                            <p:strVal val="ppt_w"/>
                                          </p:val>
                                        </p:tav>
                                        <p:tav tm="100000">
                                          <p:val>
                                            <p:fltVal val="0"/>
                                          </p:val>
                                        </p:tav>
                                      </p:tavLst>
                                    </p:anim>
                                    <p:anim calcmode="lin" valueType="num">
                                      <p:cBhvr>
                                        <p:cTn id="85" dur="500"/>
                                        <p:tgtEl>
                                          <p:spTgt spid="22"/>
                                        </p:tgtEl>
                                        <p:attrNameLst>
                                          <p:attrName>ppt_h</p:attrName>
                                        </p:attrNameLst>
                                      </p:cBhvr>
                                      <p:tavLst>
                                        <p:tav tm="0">
                                          <p:val>
                                            <p:strVal val="ppt_h"/>
                                          </p:val>
                                        </p:tav>
                                        <p:tav tm="100000">
                                          <p:val>
                                            <p:strVal val="ppt_h"/>
                                          </p:val>
                                        </p:tav>
                                      </p:tavLst>
                                    </p:anim>
                                    <p:set>
                                      <p:cBhvr>
                                        <p:cTn id="86" dur="1" fill="hold">
                                          <p:stCondLst>
                                            <p:cond delay="499"/>
                                          </p:stCondLst>
                                        </p:cTn>
                                        <p:tgtEl>
                                          <p:spTgt spid="22"/>
                                        </p:tgtEl>
                                        <p:attrNameLst>
                                          <p:attrName>style.visibility</p:attrName>
                                        </p:attrNameLst>
                                      </p:cBhvr>
                                      <p:to>
                                        <p:strVal val="hidden"/>
                                      </p:to>
                                    </p:set>
                                  </p:childTnLst>
                                </p:cTn>
                              </p:par>
                              <p:par>
                                <p:cTn id="87" presetID="17" presetClass="exit" presetSubtype="10" fill="hold" grpId="1" nodeType="withEffect">
                                  <p:stCondLst>
                                    <p:cond delay="0"/>
                                  </p:stCondLst>
                                  <p:childTnLst>
                                    <p:anim calcmode="lin" valueType="num">
                                      <p:cBhvr>
                                        <p:cTn id="88" dur="500"/>
                                        <p:tgtEl>
                                          <p:spTgt spid="10"/>
                                        </p:tgtEl>
                                        <p:attrNameLst>
                                          <p:attrName>ppt_w</p:attrName>
                                        </p:attrNameLst>
                                      </p:cBhvr>
                                      <p:tavLst>
                                        <p:tav tm="0">
                                          <p:val>
                                            <p:strVal val="ppt_w"/>
                                          </p:val>
                                        </p:tav>
                                        <p:tav tm="100000">
                                          <p:val>
                                            <p:fltVal val="0"/>
                                          </p:val>
                                        </p:tav>
                                      </p:tavLst>
                                    </p:anim>
                                    <p:anim calcmode="lin" valueType="num">
                                      <p:cBhvr>
                                        <p:cTn id="89" dur="500"/>
                                        <p:tgtEl>
                                          <p:spTgt spid="10"/>
                                        </p:tgtEl>
                                        <p:attrNameLst>
                                          <p:attrName>ppt_h</p:attrName>
                                        </p:attrNameLst>
                                      </p:cBhvr>
                                      <p:tavLst>
                                        <p:tav tm="0">
                                          <p:val>
                                            <p:strVal val="ppt_h"/>
                                          </p:val>
                                        </p:tav>
                                        <p:tav tm="100000">
                                          <p:val>
                                            <p:strVal val="ppt_h"/>
                                          </p:val>
                                        </p:tav>
                                      </p:tavLst>
                                    </p:anim>
                                    <p:set>
                                      <p:cBhvr>
                                        <p:cTn id="90" dur="1" fill="hold">
                                          <p:stCondLst>
                                            <p:cond delay="499"/>
                                          </p:stCondLst>
                                        </p:cTn>
                                        <p:tgtEl>
                                          <p:spTgt spid="10"/>
                                        </p:tgtEl>
                                        <p:attrNameLst>
                                          <p:attrName>style.visibility</p:attrName>
                                        </p:attrNameLst>
                                      </p:cBhvr>
                                      <p:to>
                                        <p:strVal val="hidden"/>
                                      </p:to>
                                    </p:set>
                                  </p:childTnLst>
                                </p:cTn>
                              </p:par>
                              <p:par>
                                <p:cTn id="91" presetID="17" presetClass="exit" presetSubtype="10" fill="hold" grpId="1" nodeType="withEffect">
                                  <p:stCondLst>
                                    <p:cond delay="0"/>
                                  </p:stCondLst>
                                  <p:childTnLst>
                                    <p:anim calcmode="lin" valueType="num">
                                      <p:cBhvr>
                                        <p:cTn id="92" dur="500"/>
                                        <p:tgtEl>
                                          <p:spTgt spid="25"/>
                                        </p:tgtEl>
                                        <p:attrNameLst>
                                          <p:attrName>ppt_w</p:attrName>
                                        </p:attrNameLst>
                                      </p:cBhvr>
                                      <p:tavLst>
                                        <p:tav tm="0">
                                          <p:val>
                                            <p:strVal val="ppt_w"/>
                                          </p:val>
                                        </p:tav>
                                        <p:tav tm="100000">
                                          <p:val>
                                            <p:fltVal val="0"/>
                                          </p:val>
                                        </p:tav>
                                      </p:tavLst>
                                    </p:anim>
                                    <p:anim calcmode="lin" valueType="num">
                                      <p:cBhvr>
                                        <p:cTn id="93" dur="500"/>
                                        <p:tgtEl>
                                          <p:spTgt spid="25"/>
                                        </p:tgtEl>
                                        <p:attrNameLst>
                                          <p:attrName>ppt_h</p:attrName>
                                        </p:attrNameLst>
                                      </p:cBhvr>
                                      <p:tavLst>
                                        <p:tav tm="0">
                                          <p:val>
                                            <p:strVal val="ppt_h"/>
                                          </p:val>
                                        </p:tav>
                                        <p:tav tm="100000">
                                          <p:val>
                                            <p:strVal val="ppt_h"/>
                                          </p:val>
                                        </p:tav>
                                      </p:tavLst>
                                    </p:anim>
                                    <p:set>
                                      <p:cBhvr>
                                        <p:cTn id="94" dur="1" fill="hold">
                                          <p:stCondLst>
                                            <p:cond delay="499"/>
                                          </p:stCondLst>
                                        </p:cTn>
                                        <p:tgtEl>
                                          <p:spTgt spid="25"/>
                                        </p:tgtEl>
                                        <p:attrNameLst>
                                          <p:attrName>style.visibility</p:attrName>
                                        </p:attrNameLst>
                                      </p:cBhvr>
                                      <p:to>
                                        <p:strVal val="hidden"/>
                                      </p:to>
                                    </p:set>
                                  </p:childTnLst>
                                </p:cTn>
                              </p:par>
                              <p:par>
                                <p:cTn id="95" presetID="17" presetClass="exit" presetSubtype="10" fill="hold" grpId="1" nodeType="withEffect">
                                  <p:stCondLst>
                                    <p:cond delay="0"/>
                                  </p:stCondLst>
                                  <p:childTnLst>
                                    <p:anim calcmode="lin" valueType="num">
                                      <p:cBhvr>
                                        <p:cTn id="96" dur="500"/>
                                        <p:tgtEl>
                                          <p:spTgt spid="11"/>
                                        </p:tgtEl>
                                        <p:attrNameLst>
                                          <p:attrName>ppt_w</p:attrName>
                                        </p:attrNameLst>
                                      </p:cBhvr>
                                      <p:tavLst>
                                        <p:tav tm="0">
                                          <p:val>
                                            <p:strVal val="ppt_w"/>
                                          </p:val>
                                        </p:tav>
                                        <p:tav tm="100000">
                                          <p:val>
                                            <p:fltVal val="0"/>
                                          </p:val>
                                        </p:tav>
                                      </p:tavLst>
                                    </p:anim>
                                    <p:anim calcmode="lin" valueType="num">
                                      <p:cBhvr>
                                        <p:cTn id="97" dur="500"/>
                                        <p:tgtEl>
                                          <p:spTgt spid="11"/>
                                        </p:tgtEl>
                                        <p:attrNameLst>
                                          <p:attrName>ppt_h</p:attrName>
                                        </p:attrNameLst>
                                      </p:cBhvr>
                                      <p:tavLst>
                                        <p:tav tm="0">
                                          <p:val>
                                            <p:strVal val="ppt_h"/>
                                          </p:val>
                                        </p:tav>
                                        <p:tav tm="100000">
                                          <p:val>
                                            <p:strVal val="ppt_h"/>
                                          </p:val>
                                        </p:tav>
                                      </p:tavLst>
                                    </p:anim>
                                    <p:set>
                                      <p:cBhvr>
                                        <p:cTn id="98" dur="1" fill="hold">
                                          <p:stCondLst>
                                            <p:cond delay="499"/>
                                          </p:stCondLst>
                                        </p:cTn>
                                        <p:tgtEl>
                                          <p:spTgt spid="11"/>
                                        </p:tgtEl>
                                        <p:attrNameLst>
                                          <p:attrName>style.visibility</p:attrName>
                                        </p:attrNameLst>
                                      </p:cBhvr>
                                      <p:to>
                                        <p:strVal val="hidden"/>
                                      </p:to>
                                    </p:set>
                                  </p:childTnLst>
                                </p:cTn>
                              </p:par>
                              <p:par>
                                <p:cTn id="99" presetID="17" presetClass="exit" presetSubtype="10" fill="hold" grpId="1" nodeType="withEffect">
                                  <p:stCondLst>
                                    <p:cond delay="0"/>
                                  </p:stCondLst>
                                  <p:childTnLst>
                                    <p:anim calcmode="lin" valueType="num">
                                      <p:cBhvr>
                                        <p:cTn id="100" dur="500"/>
                                        <p:tgtEl>
                                          <p:spTgt spid="28"/>
                                        </p:tgtEl>
                                        <p:attrNameLst>
                                          <p:attrName>ppt_w</p:attrName>
                                        </p:attrNameLst>
                                      </p:cBhvr>
                                      <p:tavLst>
                                        <p:tav tm="0">
                                          <p:val>
                                            <p:strVal val="ppt_w"/>
                                          </p:val>
                                        </p:tav>
                                        <p:tav tm="100000">
                                          <p:val>
                                            <p:fltVal val="0"/>
                                          </p:val>
                                        </p:tav>
                                      </p:tavLst>
                                    </p:anim>
                                    <p:anim calcmode="lin" valueType="num">
                                      <p:cBhvr>
                                        <p:cTn id="101" dur="500"/>
                                        <p:tgtEl>
                                          <p:spTgt spid="28"/>
                                        </p:tgtEl>
                                        <p:attrNameLst>
                                          <p:attrName>ppt_h</p:attrName>
                                        </p:attrNameLst>
                                      </p:cBhvr>
                                      <p:tavLst>
                                        <p:tav tm="0">
                                          <p:val>
                                            <p:strVal val="ppt_h"/>
                                          </p:val>
                                        </p:tav>
                                        <p:tav tm="100000">
                                          <p:val>
                                            <p:strVal val="ppt_h"/>
                                          </p:val>
                                        </p:tav>
                                      </p:tavLst>
                                    </p:anim>
                                    <p:set>
                                      <p:cBhvr>
                                        <p:cTn id="102" dur="1" fill="hold">
                                          <p:stCondLst>
                                            <p:cond delay="499"/>
                                          </p:stCondLst>
                                        </p:cTn>
                                        <p:tgtEl>
                                          <p:spTgt spid="28"/>
                                        </p:tgtEl>
                                        <p:attrNameLst>
                                          <p:attrName>style.visibility</p:attrName>
                                        </p:attrNameLst>
                                      </p:cBhvr>
                                      <p:to>
                                        <p:strVal val="hidden"/>
                                      </p:to>
                                    </p:set>
                                  </p:childTnLst>
                                </p:cTn>
                              </p:par>
                              <p:par>
                                <p:cTn id="103" presetID="53" presetClass="entr" presetSubtype="16" fill="hold" nodeType="withEffect">
                                  <p:stCondLst>
                                    <p:cond delay="0"/>
                                  </p:stCondLst>
                                  <p:childTnLst>
                                    <p:set>
                                      <p:cBhvr>
                                        <p:cTn id="104" dur="1" fill="hold">
                                          <p:stCondLst>
                                            <p:cond delay="0"/>
                                          </p:stCondLst>
                                        </p:cTn>
                                        <p:tgtEl>
                                          <p:spTgt spid="2"/>
                                        </p:tgtEl>
                                        <p:attrNameLst>
                                          <p:attrName>style.visibility</p:attrName>
                                        </p:attrNameLst>
                                      </p:cBhvr>
                                      <p:to>
                                        <p:strVal val="visible"/>
                                      </p:to>
                                    </p:set>
                                    <p:anim calcmode="lin" valueType="num">
                                      <p:cBhvr>
                                        <p:cTn id="105" dur="500" fill="hold"/>
                                        <p:tgtEl>
                                          <p:spTgt spid="2"/>
                                        </p:tgtEl>
                                        <p:attrNameLst>
                                          <p:attrName>ppt_w</p:attrName>
                                        </p:attrNameLst>
                                      </p:cBhvr>
                                      <p:tavLst>
                                        <p:tav tm="0">
                                          <p:val>
                                            <p:fltVal val="0"/>
                                          </p:val>
                                        </p:tav>
                                        <p:tav tm="100000">
                                          <p:val>
                                            <p:strVal val="#ppt_w"/>
                                          </p:val>
                                        </p:tav>
                                      </p:tavLst>
                                    </p:anim>
                                    <p:anim calcmode="lin" valueType="num">
                                      <p:cBhvr>
                                        <p:cTn id="106" dur="500" fill="hold"/>
                                        <p:tgtEl>
                                          <p:spTgt spid="2"/>
                                        </p:tgtEl>
                                        <p:attrNameLst>
                                          <p:attrName>ppt_h</p:attrName>
                                        </p:attrNameLst>
                                      </p:cBhvr>
                                      <p:tavLst>
                                        <p:tav tm="0">
                                          <p:val>
                                            <p:fltVal val="0"/>
                                          </p:val>
                                        </p:tav>
                                        <p:tav tm="100000">
                                          <p:val>
                                            <p:strVal val="#ppt_h"/>
                                          </p:val>
                                        </p:tav>
                                      </p:tavLst>
                                    </p:anim>
                                    <p:animEffect transition="in" filter="fade">
                                      <p:cBhvr>
                                        <p:cTn id="107" dur="500"/>
                                        <p:tgtEl>
                                          <p:spTgt spid="2"/>
                                        </p:tgtEl>
                                      </p:cBhvr>
                                    </p:animEffect>
                                  </p:childTnLst>
                                </p:cTn>
                              </p:par>
                              <p:par>
                                <p:cTn id="108" presetID="53" presetClass="entr" presetSubtype="16"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p:cTn id="110" dur="500" fill="hold"/>
                                        <p:tgtEl>
                                          <p:spTgt spid="31"/>
                                        </p:tgtEl>
                                        <p:attrNameLst>
                                          <p:attrName>ppt_w</p:attrName>
                                        </p:attrNameLst>
                                      </p:cBhvr>
                                      <p:tavLst>
                                        <p:tav tm="0">
                                          <p:val>
                                            <p:fltVal val="0"/>
                                          </p:val>
                                        </p:tav>
                                        <p:tav tm="100000">
                                          <p:val>
                                            <p:strVal val="#ppt_w"/>
                                          </p:val>
                                        </p:tav>
                                      </p:tavLst>
                                    </p:anim>
                                    <p:anim calcmode="lin" valueType="num">
                                      <p:cBhvr>
                                        <p:cTn id="111" dur="500" fill="hold"/>
                                        <p:tgtEl>
                                          <p:spTgt spid="31"/>
                                        </p:tgtEl>
                                        <p:attrNameLst>
                                          <p:attrName>ppt_h</p:attrName>
                                        </p:attrNameLst>
                                      </p:cBhvr>
                                      <p:tavLst>
                                        <p:tav tm="0">
                                          <p:val>
                                            <p:fltVal val="0"/>
                                          </p:val>
                                        </p:tav>
                                        <p:tav tm="100000">
                                          <p:val>
                                            <p:strVal val="#ppt_h"/>
                                          </p:val>
                                        </p:tav>
                                      </p:tavLst>
                                    </p:anim>
                                    <p:animEffect transition="in" filter="fade">
                                      <p:cBhvr>
                                        <p:cTn id="112" dur="500"/>
                                        <p:tgtEl>
                                          <p:spTgt spid="31"/>
                                        </p:tgtEl>
                                      </p:cBhvr>
                                    </p:animEffect>
                                  </p:childTnLst>
                                </p:cTn>
                              </p:par>
                            </p:childTnLst>
                          </p:cTn>
                        </p:par>
                        <p:par>
                          <p:cTn id="113" fill="hold">
                            <p:stCondLst>
                              <p:cond delay="500"/>
                            </p:stCondLst>
                            <p:childTnLst>
                              <p:par>
                                <p:cTn id="114" presetID="26" presetClass="entr" presetSubtype="0" fill="hold" grpId="1"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wipe(down)">
                                      <p:cBhvr>
                                        <p:cTn id="116" dur="290">
                                          <p:stCondLst>
                                            <p:cond delay="0"/>
                                          </p:stCondLst>
                                        </p:cTn>
                                        <p:tgtEl>
                                          <p:spTgt spid="30"/>
                                        </p:tgtEl>
                                      </p:cBhvr>
                                    </p:animEffect>
                                    <p:anim calcmode="lin" valueType="num">
                                      <p:cBhvr>
                                        <p:cTn id="117" dur="911"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18" dur="332"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19" dur="332" tmFilter="0, 0; 0.125,0.2665; 0.25,0.4; 0.375,0.465; 0.5,0.5;  0.625,0.535; 0.75,0.6; 0.875,0.7335; 1,1">
                                          <p:stCondLst>
                                            <p:cond delay="332"/>
                                          </p:stCondLst>
                                        </p:cTn>
                                        <p:tgtEl>
                                          <p:spTgt spid="30"/>
                                        </p:tgtEl>
                                        <p:attrNameLst>
                                          <p:attrName>ppt_y</p:attrName>
                                        </p:attrNameLst>
                                      </p:cBhvr>
                                      <p:tavLst>
                                        <p:tav tm="0" fmla="#ppt_y-sin(pi*$)/9">
                                          <p:val>
                                            <p:fltVal val="0"/>
                                          </p:val>
                                        </p:tav>
                                        <p:tav tm="100000">
                                          <p:val>
                                            <p:fltVal val="1"/>
                                          </p:val>
                                        </p:tav>
                                      </p:tavLst>
                                    </p:anim>
                                    <p:anim calcmode="lin" valueType="num">
                                      <p:cBhvr>
                                        <p:cTn id="120" dur="166" tmFilter="0, 0; 0.125,0.2665; 0.25,0.4; 0.375,0.465; 0.5,0.5;  0.625,0.535; 0.75,0.6; 0.875,0.7335; 1,1">
                                          <p:stCondLst>
                                            <p:cond delay="662"/>
                                          </p:stCondLst>
                                        </p:cTn>
                                        <p:tgtEl>
                                          <p:spTgt spid="30"/>
                                        </p:tgtEl>
                                        <p:attrNameLst>
                                          <p:attrName>ppt_y</p:attrName>
                                        </p:attrNameLst>
                                      </p:cBhvr>
                                      <p:tavLst>
                                        <p:tav tm="0" fmla="#ppt_y-sin(pi*$)/27">
                                          <p:val>
                                            <p:fltVal val="0"/>
                                          </p:val>
                                        </p:tav>
                                        <p:tav tm="100000">
                                          <p:val>
                                            <p:fltVal val="1"/>
                                          </p:val>
                                        </p:tav>
                                      </p:tavLst>
                                    </p:anim>
                                    <p:anim calcmode="lin" valueType="num">
                                      <p:cBhvr>
                                        <p:cTn id="121" dur="82" tmFilter="0, 0; 0.125,0.2665; 0.25,0.4; 0.375,0.465; 0.5,0.5;  0.625,0.535; 0.75,0.6; 0.875,0.7335; 1,1">
                                          <p:stCondLst>
                                            <p:cond delay="828"/>
                                          </p:stCondLst>
                                        </p:cTn>
                                        <p:tgtEl>
                                          <p:spTgt spid="30"/>
                                        </p:tgtEl>
                                        <p:attrNameLst>
                                          <p:attrName>ppt_y</p:attrName>
                                        </p:attrNameLst>
                                      </p:cBhvr>
                                      <p:tavLst>
                                        <p:tav tm="0" fmla="#ppt_y-sin(pi*$)/81">
                                          <p:val>
                                            <p:fltVal val="0"/>
                                          </p:val>
                                        </p:tav>
                                        <p:tav tm="100000">
                                          <p:val>
                                            <p:fltVal val="1"/>
                                          </p:val>
                                        </p:tav>
                                      </p:tavLst>
                                    </p:anim>
                                    <p:animScale>
                                      <p:cBhvr>
                                        <p:cTn id="122" dur="13">
                                          <p:stCondLst>
                                            <p:cond delay="325"/>
                                          </p:stCondLst>
                                        </p:cTn>
                                        <p:tgtEl>
                                          <p:spTgt spid="30"/>
                                        </p:tgtEl>
                                      </p:cBhvr>
                                      <p:to x="100000" y="60000"/>
                                    </p:animScale>
                                    <p:animScale>
                                      <p:cBhvr>
                                        <p:cTn id="123" dur="83" decel="50000">
                                          <p:stCondLst>
                                            <p:cond delay="338"/>
                                          </p:stCondLst>
                                        </p:cTn>
                                        <p:tgtEl>
                                          <p:spTgt spid="30"/>
                                        </p:tgtEl>
                                      </p:cBhvr>
                                      <p:to x="100000" y="100000"/>
                                    </p:animScale>
                                    <p:animScale>
                                      <p:cBhvr>
                                        <p:cTn id="124" dur="13">
                                          <p:stCondLst>
                                            <p:cond delay="656"/>
                                          </p:stCondLst>
                                        </p:cTn>
                                        <p:tgtEl>
                                          <p:spTgt spid="30"/>
                                        </p:tgtEl>
                                      </p:cBhvr>
                                      <p:to x="100000" y="80000"/>
                                    </p:animScale>
                                    <p:animScale>
                                      <p:cBhvr>
                                        <p:cTn id="125" dur="83" decel="50000">
                                          <p:stCondLst>
                                            <p:cond delay="669"/>
                                          </p:stCondLst>
                                        </p:cTn>
                                        <p:tgtEl>
                                          <p:spTgt spid="30"/>
                                        </p:tgtEl>
                                      </p:cBhvr>
                                      <p:to x="100000" y="100000"/>
                                    </p:animScale>
                                    <p:animScale>
                                      <p:cBhvr>
                                        <p:cTn id="126" dur="13">
                                          <p:stCondLst>
                                            <p:cond delay="821"/>
                                          </p:stCondLst>
                                        </p:cTn>
                                        <p:tgtEl>
                                          <p:spTgt spid="30"/>
                                        </p:tgtEl>
                                      </p:cBhvr>
                                      <p:to x="100000" y="90000"/>
                                    </p:animScale>
                                    <p:animScale>
                                      <p:cBhvr>
                                        <p:cTn id="127" dur="83" decel="50000">
                                          <p:stCondLst>
                                            <p:cond delay="834"/>
                                          </p:stCondLst>
                                        </p:cTn>
                                        <p:tgtEl>
                                          <p:spTgt spid="30"/>
                                        </p:tgtEl>
                                      </p:cBhvr>
                                      <p:to x="100000" y="100000"/>
                                    </p:animScale>
                                    <p:animScale>
                                      <p:cBhvr>
                                        <p:cTn id="128" dur="13">
                                          <p:stCondLst>
                                            <p:cond delay="904"/>
                                          </p:stCondLst>
                                        </p:cTn>
                                        <p:tgtEl>
                                          <p:spTgt spid="30"/>
                                        </p:tgtEl>
                                      </p:cBhvr>
                                      <p:to x="100000" y="95000"/>
                                    </p:animScale>
                                    <p:animScale>
                                      <p:cBhvr>
                                        <p:cTn id="129" dur="83" decel="50000">
                                          <p:stCondLst>
                                            <p:cond delay="917"/>
                                          </p:stCondLst>
                                        </p:cTn>
                                        <p:tgtEl>
                                          <p:spTgt spid="30"/>
                                        </p:tgtEl>
                                      </p:cBhvr>
                                      <p:to x="100000" y="100000"/>
                                    </p:animScale>
                                  </p:childTnLst>
                                </p:cTn>
                              </p:par>
                              <p:par>
                                <p:cTn id="130" presetID="26" presetClass="entr" presetSubtype="0" fill="hold" grpId="1" nodeType="withEffect">
                                  <p:stCondLst>
                                    <p:cond delay="0"/>
                                  </p:stCondLst>
                                  <p:childTnLst>
                                    <p:set>
                                      <p:cBhvr>
                                        <p:cTn id="131" dur="1" fill="hold">
                                          <p:stCondLst>
                                            <p:cond delay="0"/>
                                          </p:stCondLst>
                                        </p:cTn>
                                        <p:tgtEl>
                                          <p:spTgt spid="15"/>
                                        </p:tgtEl>
                                        <p:attrNameLst>
                                          <p:attrName>style.visibility</p:attrName>
                                        </p:attrNameLst>
                                      </p:cBhvr>
                                      <p:to>
                                        <p:strVal val="visible"/>
                                      </p:to>
                                    </p:set>
                                    <p:animEffect transition="in" filter="wipe(down)">
                                      <p:cBhvr>
                                        <p:cTn id="132" dur="290">
                                          <p:stCondLst>
                                            <p:cond delay="0"/>
                                          </p:stCondLst>
                                        </p:cTn>
                                        <p:tgtEl>
                                          <p:spTgt spid="15"/>
                                        </p:tgtEl>
                                      </p:cBhvr>
                                    </p:animEffect>
                                    <p:anim calcmode="lin" valueType="num">
                                      <p:cBhvr>
                                        <p:cTn id="133" dur="911"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34" dur="332"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35" dur="332" tmFilter="0, 0; 0.125,0.2665; 0.25,0.4; 0.375,0.465; 0.5,0.5;  0.625,0.535; 0.75,0.6; 0.875,0.7335; 1,1">
                                          <p:stCondLst>
                                            <p:cond delay="332"/>
                                          </p:stCondLst>
                                        </p:cTn>
                                        <p:tgtEl>
                                          <p:spTgt spid="15"/>
                                        </p:tgtEl>
                                        <p:attrNameLst>
                                          <p:attrName>ppt_y</p:attrName>
                                        </p:attrNameLst>
                                      </p:cBhvr>
                                      <p:tavLst>
                                        <p:tav tm="0" fmla="#ppt_y-sin(pi*$)/9">
                                          <p:val>
                                            <p:fltVal val="0"/>
                                          </p:val>
                                        </p:tav>
                                        <p:tav tm="100000">
                                          <p:val>
                                            <p:fltVal val="1"/>
                                          </p:val>
                                        </p:tav>
                                      </p:tavLst>
                                    </p:anim>
                                    <p:anim calcmode="lin" valueType="num">
                                      <p:cBhvr>
                                        <p:cTn id="136" dur="166" tmFilter="0, 0; 0.125,0.2665; 0.25,0.4; 0.375,0.465; 0.5,0.5;  0.625,0.535; 0.75,0.6; 0.875,0.7335; 1,1">
                                          <p:stCondLst>
                                            <p:cond delay="662"/>
                                          </p:stCondLst>
                                        </p:cTn>
                                        <p:tgtEl>
                                          <p:spTgt spid="15"/>
                                        </p:tgtEl>
                                        <p:attrNameLst>
                                          <p:attrName>ppt_y</p:attrName>
                                        </p:attrNameLst>
                                      </p:cBhvr>
                                      <p:tavLst>
                                        <p:tav tm="0" fmla="#ppt_y-sin(pi*$)/27">
                                          <p:val>
                                            <p:fltVal val="0"/>
                                          </p:val>
                                        </p:tav>
                                        <p:tav tm="100000">
                                          <p:val>
                                            <p:fltVal val="1"/>
                                          </p:val>
                                        </p:tav>
                                      </p:tavLst>
                                    </p:anim>
                                    <p:anim calcmode="lin" valueType="num">
                                      <p:cBhvr>
                                        <p:cTn id="137" dur="82" tmFilter="0, 0; 0.125,0.2665; 0.25,0.4; 0.375,0.465; 0.5,0.5;  0.625,0.535; 0.75,0.6; 0.875,0.7335; 1,1">
                                          <p:stCondLst>
                                            <p:cond delay="828"/>
                                          </p:stCondLst>
                                        </p:cTn>
                                        <p:tgtEl>
                                          <p:spTgt spid="15"/>
                                        </p:tgtEl>
                                        <p:attrNameLst>
                                          <p:attrName>ppt_y</p:attrName>
                                        </p:attrNameLst>
                                      </p:cBhvr>
                                      <p:tavLst>
                                        <p:tav tm="0" fmla="#ppt_y-sin(pi*$)/81">
                                          <p:val>
                                            <p:fltVal val="0"/>
                                          </p:val>
                                        </p:tav>
                                        <p:tav tm="100000">
                                          <p:val>
                                            <p:fltVal val="1"/>
                                          </p:val>
                                        </p:tav>
                                      </p:tavLst>
                                    </p:anim>
                                    <p:animScale>
                                      <p:cBhvr>
                                        <p:cTn id="138" dur="13">
                                          <p:stCondLst>
                                            <p:cond delay="325"/>
                                          </p:stCondLst>
                                        </p:cTn>
                                        <p:tgtEl>
                                          <p:spTgt spid="15"/>
                                        </p:tgtEl>
                                      </p:cBhvr>
                                      <p:to x="100000" y="60000"/>
                                    </p:animScale>
                                    <p:animScale>
                                      <p:cBhvr>
                                        <p:cTn id="139" dur="83" decel="50000">
                                          <p:stCondLst>
                                            <p:cond delay="338"/>
                                          </p:stCondLst>
                                        </p:cTn>
                                        <p:tgtEl>
                                          <p:spTgt spid="15"/>
                                        </p:tgtEl>
                                      </p:cBhvr>
                                      <p:to x="100000" y="100000"/>
                                    </p:animScale>
                                    <p:animScale>
                                      <p:cBhvr>
                                        <p:cTn id="140" dur="13">
                                          <p:stCondLst>
                                            <p:cond delay="656"/>
                                          </p:stCondLst>
                                        </p:cTn>
                                        <p:tgtEl>
                                          <p:spTgt spid="15"/>
                                        </p:tgtEl>
                                      </p:cBhvr>
                                      <p:to x="100000" y="80000"/>
                                    </p:animScale>
                                    <p:animScale>
                                      <p:cBhvr>
                                        <p:cTn id="141" dur="83" decel="50000">
                                          <p:stCondLst>
                                            <p:cond delay="669"/>
                                          </p:stCondLst>
                                        </p:cTn>
                                        <p:tgtEl>
                                          <p:spTgt spid="15"/>
                                        </p:tgtEl>
                                      </p:cBhvr>
                                      <p:to x="100000" y="100000"/>
                                    </p:animScale>
                                    <p:animScale>
                                      <p:cBhvr>
                                        <p:cTn id="142" dur="13">
                                          <p:stCondLst>
                                            <p:cond delay="821"/>
                                          </p:stCondLst>
                                        </p:cTn>
                                        <p:tgtEl>
                                          <p:spTgt spid="15"/>
                                        </p:tgtEl>
                                      </p:cBhvr>
                                      <p:to x="100000" y="90000"/>
                                    </p:animScale>
                                    <p:animScale>
                                      <p:cBhvr>
                                        <p:cTn id="143" dur="83" decel="50000">
                                          <p:stCondLst>
                                            <p:cond delay="834"/>
                                          </p:stCondLst>
                                        </p:cTn>
                                        <p:tgtEl>
                                          <p:spTgt spid="15"/>
                                        </p:tgtEl>
                                      </p:cBhvr>
                                      <p:to x="100000" y="100000"/>
                                    </p:animScale>
                                    <p:animScale>
                                      <p:cBhvr>
                                        <p:cTn id="144" dur="13">
                                          <p:stCondLst>
                                            <p:cond delay="904"/>
                                          </p:stCondLst>
                                        </p:cTn>
                                        <p:tgtEl>
                                          <p:spTgt spid="15"/>
                                        </p:tgtEl>
                                      </p:cBhvr>
                                      <p:to x="100000" y="95000"/>
                                    </p:animScale>
                                    <p:animScale>
                                      <p:cBhvr>
                                        <p:cTn id="145" dur="83" decel="50000">
                                          <p:stCondLst>
                                            <p:cond delay="917"/>
                                          </p:stCondLst>
                                        </p:cTn>
                                        <p:tgtEl>
                                          <p:spTgt spid="15"/>
                                        </p:tgtEl>
                                      </p:cBhvr>
                                      <p:to x="100000" y="100000"/>
                                    </p:animScale>
                                  </p:childTnLst>
                                </p:cTn>
                              </p:par>
                            </p:childTnLst>
                          </p:cTn>
                        </p:par>
                        <p:par>
                          <p:cTn id="146" fill="hold">
                            <p:stCondLst>
                              <p:cond delay="1500"/>
                            </p:stCondLst>
                            <p:childTnLst>
                              <p:par>
                                <p:cTn id="147" presetID="6" presetClass="entr" presetSubtype="32" fill="hold" grpId="1" nodeType="afterEffect">
                                  <p:stCondLst>
                                    <p:cond delay="0"/>
                                  </p:stCondLst>
                                  <p:childTnLst>
                                    <p:set>
                                      <p:cBhvr>
                                        <p:cTn id="148" dur="1" fill="hold">
                                          <p:stCondLst>
                                            <p:cond delay="0"/>
                                          </p:stCondLst>
                                        </p:cTn>
                                        <p:tgtEl>
                                          <p:spTgt spid="16"/>
                                        </p:tgtEl>
                                        <p:attrNameLst>
                                          <p:attrName>style.visibility</p:attrName>
                                        </p:attrNameLst>
                                      </p:cBhvr>
                                      <p:to>
                                        <p:strVal val="visible"/>
                                      </p:to>
                                    </p:set>
                                    <p:animEffect transition="in" filter="circle(out)">
                                      <p:cBhvr>
                                        <p:cTn id="149" dur="750"/>
                                        <p:tgtEl>
                                          <p:spTgt spid="16"/>
                                        </p:tgtEl>
                                      </p:cBhvr>
                                    </p:animEffect>
                                  </p:childTnLst>
                                </p:cTn>
                              </p:par>
                            </p:childTnLst>
                          </p:cTn>
                        </p:par>
                        <p:par>
                          <p:cTn id="150" fill="hold">
                            <p:stCondLst>
                              <p:cond delay="2250"/>
                            </p:stCondLst>
                            <p:childTnLst>
                              <p:par>
                                <p:cTn id="151" presetID="22" presetClass="entr" presetSubtype="8" fill="hold" grpId="0" nodeType="afterEffect">
                                  <p:stCondLst>
                                    <p:cond delay="0"/>
                                  </p:stCondLst>
                                  <p:childTnLst>
                                    <p:set>
                                      <p:cBhvr>
                                        <p:cTn id="152" dur="1" fill="hold">
                                          <p:stCondLst>
                                            <p:cond delay="0"/>
                                          </p:stCondLst>
                                        </p:cTn>
                                        <p:tgtEl>
                                          <p:spTgt spid="20"/>
                                        </p:tgtEl>
                                        <p:attrNameLst>
                                          <p:attrName>style.visibility</p:attrName>
                                        </p:attrNameLst>
                                      </p:cBhvr>
                                      <p:to>
                                        <p:strVal val="visible"/>
                                      </p:to>
                                    </p:set>
                                    <p:animEffect transition="in" filter="wipe(left)">
                                      <p:cBhvr>
                                        <p:cTn id="1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8" grpId="1" animBg="1"/>
      <p:bldP spid="9" grpId="0" animBg="1"/>
      <p:bldP spid="9" grpId="1" animBg="1"/>
      <p:bldP spid="10" grpId="0" animBg="1"/>
      <p:bldP spid="10" grpId="1" animBg="1"/>
      <p:bldP spid="11" grpId="0" animBg="1"/>
      <p:bldP spid="11" grpId="1" animBg="1"/>
      <p:bldP spid="5" grpId="0" animBg="1"/>
      <p:bldP spid="6" grpId="0" animBg="1"/>
      <p:bldP spid="19" grpId="0"/>
      <p:bldP spid="19" grpId="1"/>
      <p:bldP spid="22" grpId="0"/>
      <p:bldP spid="22" grpId="1"/>
      <p:bldP spid="25" grpId="0"/>
      <p:bldP spid="25" grpId="1"/>
      <p:bldP spid="28" grpId="0"/>
      <p:bldP spid="28" grpId="1"/>
      <p:bldP spid="30" grpId="1" animBg="1"/>
      <p:bldP spid="15" grpId="1"/>
      <p:bldP spid="16" grpId="1"/>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3077028" y="0"/>
            <a:ext cx="9114972"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1" y="0"/>
            <a:ext cx="874712" cy="873393"/>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rot="10800000">
            <a:off x="10726056" y="5394268"/>
            <a:ext cx="1465943" cy="146373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10649320" y="5475886"/>
            <a:ext cx="1258995" cy="1055543"/>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06929" y="1683656"/>
            <a:ext cx="1785257" cy="1785257"/>
          </a:xfrm>
          <a:prstGeom prst="rect">
            <a:avLst/>
          </a:prstGeom>
          <a:blipFill>
            <a:blip r:embed="rId3">
              <a:grayscl/>
            </a:blip>
            <a:srcRect/>
            <a:stretch>
              <a:fillRect l="-25474" r="-2511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35420" y="1625165"/>
            <a:ext cx="1785257" cy="1785257"/>
          </a:xfrm>
          <a:prstGeom prst="rect">
            <a:avLst/>
          </a:prstGeom>
          <a:blipFill>
            <a:blip r:embed="rId4">
              <a:grayscl/>
            </a:blip>
            <a:srcRect/>
            <a:stretch>
              <a:fillRect l="-25209" r="-24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307203" y="2115139"/>
            <a:ext cx="1785257" cy="1785257"/>
          </a:xfrm>
          <a:prstGeom prst="rect">
            <a:avLst/>
          </a:prstGeom>
          <a:blipFill>
            <a:blip r:embed="rId5">
              <a:grayscl/>
            </a:blip>
            <a:srcRect/>
            <a:stretch>
              <a:fillRect l="-25209" r="-248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81973" y="118729"/>
            <a:ext cx="11710027" cy="561885"/>
          </a:xfrm>
          <a:prstGeom prst="rect">
            <a:avLst/>
          </a:prstGeom>
        </p:spPr>
        <p:txBody>
          <a:bodyPr wrap="square">
            <a:spAutoFit/>
            <a:scene3d>
              <a:camera prst="orthographicFront"/>
              <a:lightRig rig="threePt" dir="t"/>
            </a:scene3d>
            <a:sp3d contourW="12700"/>
          </a:bodyPr>
          <a:lstStyle/>
          <a:p>
            <a:pPr>
              <a:lnSpc>
                <a:spcPct val="120000"/>
              </a:lnSpc>
            </a:pPr>
            <a:r>
              <a:rPr lang="en-US" altLang="zh-TW" sz="2800" b="1" dirty="0"/>
              <a:t>10. Should the company expand its scope?</a:t>
            </a:r>
          </a:p>
        </p:txBody>
      </p:sp>
      <p:grpSp>
        <p:nvGrpSpPr>
          <p:cNvPr id="16" name="组合 15"/>
          <p:cNvGrpSpPr/>
          <p:nvPr/>
        </p:nvGrpSpPr>
        <p:grpSpPr>
          <a:xfrm>
            <a:off x="2908694" y="1664186"/>
            <a:ext cx="3190146" cy="4106620"/>
            <a:chOff x="8386921" y="1712180"/>
            <a:chExt cx="3190146" cy="4106620"/>
          </a:xfrm>
        </p:grpSpPr>
        <p:sp>
          <p:nvSpPr>
            <p:cNvPr id="17" name="矩形 16"/>
            <p:cNvSpPr/>
            <p:nvPr/>
          </p:nvSpPr>
          <p:spPr>
            <a:xfrm>
              <a:off x="8386921" y="1712180"/>
              <a:ext cx="2501951"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tx1">
                      <a:lumMod val="75000"/>
                      <a:lumOff val="25000"/>
                    </a:schemeClr>
                  </a:solidFill>
                </a:rPr>
                <a:t>Phenomenon</a:t>
              </a:r>
            </a:p>
          </p:txBody>
        </p:sp>
        <p:sp>
          <p:nvSpPr>
            <p:cNvPr id="18" name="文本框 17"/>
            <p:cNvSpPr txBox="1"/>
            <p:nvPr/>
          </p:nvSpPr>
          <p:spPr>
            <a:xfrm>
              <a:off x="8438746" y="2077135"/>
              <a:ext cx="3138321" cy="3741665"/>
            </a:xfrm>
            <a:prstGeom prst="rect">
              <a:avLst/>
            </a:prstGeom>
            <a:noFill/>
          </p:spPr>
          <p:txBody>
            <a:bodyPr wrap="square" rtlCol="0">
              <a:spAutoFit/>
              <a:scene3d>
                <a:camera prst="orthographicFront"/>
                <a:lightRig rig="threePt" dir="t"/>
              </a:scene3d>
              <a:sp3d contourW="12700"/>
            </a:bodyPr>
            <a:lstStyle/>
            <a:p>
              <a:pPr marL="285750" indent="-285750">
                <a:lnSpc>
                  <a:spcPct val="114000"/>
                </a:lnSpc>
                <a:buFont typeface="Arial" panose="020B0604020202020204" pitchFamily="34" charset="0"/>
                <a:buChar char="•"/>
              </a:pPr>
              <a:r>
                <a:rPr lang="en-US" altLang="zh-CN" sz="1600" dirty="0">
                  <a:solidFill>
                    <a:schemeClr val="tx2">
                      <a:lumMod val="50000"/>
                    </a:schemeClr>
                  </a:solidFill>
                  <a:ea typeface="+mj-ea"/>
                </a:rPr>
                <a:t>Products that have been separate and distinct can become parts of optimized systems of related products, or components of systems of systems.</a:t>
              </a:r>
            </a:p>
            <a:p>
              <a:pPr marL="285750" indent="-285750">
                <a:lnSpc>
                  <a:spcPct val="114000"/>
                </a:lnSpc>
                <a:buFont typeface="Arial" panose="020B0604020202020204" pitchFamily="34" charset="0"/>
                <a:buChar char="•"/>
              </a:pPr>
              <a:r>
                <a:rPr lang="en-US" altLang="zh-CN" sz="1600" dirty="0">
                  <a:solidFill>
                    <a:schemeClr val="tx2">
                      <a:lumMod val="50000"/>
                    </a:schemeClr>
                  </a:solidFill>
                  <a:ea typeface="+mj-ea"/>
                </a:rPr>
                <a:t>Shifting boundaries mean that companies that have been industry leaders for decades may find themselves playing more of a supporting role in a broader landscape.</a:t>
              </a:r>
            </a:p>
          </p:txBody>
        </p:sp>
      </p:grpSp>
      <p:grpSp>
        <p:nvGrpSpPr>
          <p:cNvPr id="22" name="组合 21"/>
          <p:cNvGrpSpPr/>
          <p:nvPr/>
        </p:nvGrpSpPr>
        <p:grpSpPr>
          <a:xfrm>
            <a:off x="8229206" y="1679992"/>
            <a:ext cx="3138321" cy="4660957"/>
            <a:chOff x="8440634" y="1727986"/>
            <a:chExt cx="3138321" cy="4660957"/>
          </a:xfrm>
        </p:grpSpPr>
        <p:sp>
          <p:nvSpPr>
            <p:cNvPr id="23" name="矩形 22"/>
            <p:cNvSpPr/>
            <p:nvPr/>
          </p:nvSpPr>
          <p:spPr>
            <a:xfrm>
              <a:off x="8449075" y="1727986"/>
              <a:ext cx="2501951"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tx1">
                      <a:lumMod val="75000"/>
                      <a:lumOff val="25000"/>
                    </a:schemeClr>
                  </a:solidFill>
                </a:rPr>
                <a:t>Efforts</a:t>
              </a:r>
            </a:p>
          </p:txBody>
        </p:sp>
        <p:sp>
          <p:nvSpPr>
            <p:cNvPr id="24" name="文本框 23"/>
            <p:cNvSpPr txBox="1"/>
            <p:nvPr/>
          </p:nvSpPr>
          <p:spPr>
            <a:xfrm>
              <a:off x="8440634" y="2141626"/>
              <a:ext cx="3138321" cy="4247317"/>
            </a:xfrm>
            <a:prstGeom prst="rect">
              <a:avLst/>
            </a:prstGeom>
            <a:noFill/>
          </p:spPr>
          <p:txBody>
            <a:bodyPr wrap="square" rtlCol="0">
              <a:spAutoFit/>
              <a:scene3d>
                <a:camera prst="orthographicFront"/>
                <a:lightRig rig="threePt" dir="t"/>
              </a:scene3d>
              <a:sp3d contourW="12700"/>
            </a:bodyPr>
            <a:lstStyle/>
            <a:p>
              <a:pPr marL="285750" indent="-285750">
                <a:buFont typeface="Arial" panose="020B0604020202020204" pitchFamily="34" charset="0"/>
                <a:buChar char="•"/>
              </a:pPr>
              <a:r>
                <a:rPr lang="en-US" altLang="zh-TW" dirty="0">
                  <a:solidFill>
                    <a:schemeClr val="tx2">
                      <a:lumMod val="50000"/>
                    </a:schemeClr>
                  </a:solidFill>
                  <a:latin typeface="Times New Roman" panose="02020603050405020304" pitchFamily="18" charset="0"/>
                  <a:cs typeface="Times New Roman" panose="02020603050405020304" pitchFamily="18" charset="0"/>
                </a:rPr>
                <a:t>Expanding product scope will be most attractive where there are major performance improvement opportunities through co-designing the related products to optimize the system.</a:t>
              </a:r>
            </a:p>
            <a:p>
              <a:pPr marL="285750" indent="-285750">
                <a:buFont typeface="Arial" panose="020B0604020202020204" pitchFamily="34" charset="0"/>
                <a:buChar char="•"/>
              </a:pPr>
              <a:r>
                <a:rPr lang="en-US" altLang="zh-TW" dirty="0">
                  <a:solidFill>
                    <a:schemeClr val="tx2">
                      <a:lumMod val="50000"/>
                    </a:schemeClr>
                  </a:solidFill>
                  <a:latin typeface="Times New Roman" panose="02020603050405020304" pitchFamily="18" charset="0"/>
                  <a:cs typeface="Times New Roman" panose="02020603050405020304" pitchFamily="18" charset="0"/>
                </a:rPr>
                <a:t>A company may be better off sticking to its knitting and providing open connectivity to related products produced by others. Success is less a function of traditional product design than systems </a:t>
              </a:r>
              <a:r>
                <a:rPr lang="en-US" altLang="zh-TW" dirty="0" smtClean="0">
                  <a:solidFill>
                    <a:schemeClr val="tx2">
                      <a:lumMod val="50000"/>
                    </a:schemeClr>
                  </a:solidFill>
                  <a:latin typeface="Times New Roman" panose="02020603050405020304" pitchFamily="18" charset="0"/>
                  <a:cs typeface="Times New Roman" panose="02020603050405020304" pitchFamily="18" charset="0"/>
                </a:rPr>
                <a:t>engineering.</a:t>
              </a:r>
              <a:endParaRPr lang="zh-TW" altLang="en-US" dirty="0">
                <a:solidFill>
                  <a:schemeClr val="tx2">
                    <a:lumMod val="50000"/>
                  </a:schemeClr>
                </a:solidFill>
                <a:latin typeface="Times New Roman" panose="02020603050405020304" pitchFamily="18" charset="0"/>
                <a:cs typeface="Times New Roman" panose="02020603050405020304" pitchFamily="18" charset="0"/>
              </a:endParaRPr>
            </a:p>
          </p:txBody>
        </p:sp>
      </p:grpSp>
      <p:grpSp>
        <p:nvGrpSpPr>
          <p:cNvPr id="25" name="组合 24"/>
          <p:cNvGrpSpPr/>
          <p:nvPr/>
        </p:nvGrpSpPr>
        <p:grpSpPr>
          <a:xfrm>
            <a:off x="5462470" y="2029141"/>
            <a:ext cx="3138321" cy="2657880"/>
            <a:chOff x="8386921" y="2192795"/>
            <a:chExt cx="3138321" cy="2657880"/>
          </a:xfrm>
        </p:grpSpPr>
        <p:sp>
          <p:nvSpPr>
            <p:cNvPr id="26" name="矩形 25"/>
            <p:cNvSpPr/>
            <p:nvPr/>
          </p:nvSpPr>
          <p:spPr>
            <a:xfrm>
              <a:off x="8386922" y="2192795"/>
              <a:ext cx="2501951" cy="427746"/>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tx1">
                      <a:lumMod val="75000"/>
                      <a:lumOff val="25000"/>
                    </a:schemeClr>
                  </a:solidFill>
                </a:rPr>
                <a:t>Issue</a:t>
              </a:r>
            </a:p>
          </p:txBody>
        </p:sp>
        <p:sp>
          <p:nvSpPr>
            <p:cNvPr id="27" name="文本框 26"/>
            <p:cNvSpPr txBox="1"/>
            <p:nvPr/>
          </p:nvSpPr>
          <p:spPr>
            <a:xfrm>
              <a:off x="8386921" y="2542351"/>
              <a:ext cx="3138321" cy="2308324"/>
            </a:xfrm>
            <a:prstGeom prst="rect">
              <a:avLst/>
            </a:prstGeom>
            <a:noFill/>
          </p:spPr>
          <p:txBody>
            <a:bodyPr wrap="square" rtlCol="0">
              <a:spAutoFit/>
              <a:scene3d>
                <a:camera prst="orthographicFront"/>
                <a:lightRig rig="threePt" dir="t"/>
              </a:scene3d>
              <a:sp3d contourW="12700"/>
            </a:bodyPr>
            <a:lstStyle/>
            <a:p>
              <a:r>
                <a:rPr lang="en-US" altLang="zh-TW" dirty="0">
                  <a:solidFill>
                    <a:schemeClr val="tx2">
                      <a:lumMod val="50000"/>
                    </a:schemeClr>
                  </a:solidFill>
                  <a:latin typeface="+mj-lt"/>
                  <a:cs typeface="Times New Roman" panose="02020603050405020304" pitchFamily="18" charset="0"/>
                </a:rPr>
                <a:t>Whether the company can assemble the necessary IT skills and technology, which are quite different from those required in product design and manufacturing.</a:t>
              </a:r>
            </a:p>
            <a:p>
              <a:r>
                <a:rPr lang="en-US" altLang="zh-TW" dirty="0">
                  <a:solidFill>
                    <a:schemeClr val="tx2">
                      <a:lumMod val="50000"/>
                    </a:schemeClr>
                  </a:solidFill>
                  <a:latin typeface="+mj-lt"/>
                  <a:cs typeface="Times New Roman" panose="02020603050405020304" pitchFamily="18" charset="0"/>
                </a:rPr>
                <a:t>Where system optimization takes place?</a:t>
              </a:r>
              <a:endParaRPr lang="zh-TW" altLang="en-US" dirty="0">
                <a:solidFill>
                  <a:schemeClr val="tx2">
                    <a:lumMod val="50000"/>
                  </a:schemeClr>
                </a:solidFill>
                <a:latin typeface="+mj-lt"/>
                <a:cs typeface="Times New Roman" panose="02020603050405020304" pitchFamily="18" charset="0"/>
              </a:endParaRPr>
            </a:p>
          </p:txBody>
        </p:sp>
      </p:grpSp>
      <p:sp>
        <p:nvSpPr>
          <p:cNvPr id="19"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40</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043742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xit" presetSubtype="0" fill="hold" grpId="1" nodeType="clickEffect">
                                  <p:stCondLst>
                                    <p:cond delay="0"/>
                                  </p:stCondLst>
                                  <p:childTnLst>
                                    <p:anim calcmode="lin" valueType="num">
                                      <p:cBhvr>
                                        <p:cTn id="39" dur="1000"/>
                                        <p:tgtEl>
                                          <p:spTgt spid="9"/>
                                        </p:tgtEl>
                                        <p:attrNameLst>
                                          <p:attrName>ppt_w</p:attrName>
                                        </p:attrNameLst>
                                      </p:cBhvr>
                                      <p:tavLst>
                                        <p:tav tm="0">
                                          <p:val>
                                            <p:strVal val="ppt_w"/>
                                          </p:val>
                                        </p:tav>
                                        <p:tav tm="100000">
                                          <p:val>
                                            <p:fltVal val="0"/>
                                          </p:val>
                                        </p:tav>
                                      </p:tavLst>
                                    </p:anim>
                                    <p:anim calcmode="lin" valueType="num">
                                      <p:cBhvr>
                                        <p:cTn id="40" dur="1000"/>
                                        <p:tgtEl>
                                          <p:spTgt spid="9"/>
                                        </p:tgtEl>
                                        <p:attrNameLst>
                                          <p:attrName>ppt_h</p:attrName>
                                        </p:attrNameLst>
                                      </p:cBhvr>
                                      <p:tavLst>
                                        <p:tav tm="0">
                                          <p:val>
                                            <p:strVal val="ppt_h"/>
                                          </p:val>
                                        </p:tav>
                                        <p:tav tm="100000">
                                          <p:val>
                                            <p:fltVal val="0"/>
                                          </p:val>
                                        </p:tav>
                                      </p:tavLst>
                                    </p:anim>
                                    <p:anim calcmode="lin" valueType="num">
                                      <p:cBhvr>
                                        <p:cTn id="41" dur="1000"/>
                                        <p:tgtEl>
                                          <p:spTgt spid="9"/>
                                        </p:tgtEl>
                                        <p:attrNameLst>
                                          <p:attrName>style.rotation</p:attrName>
                                        </p:attrNameLst>
                                      </p:cBhvr>
                                      <p:tavLst>
                                        <p:tav tm="0">
                                          <p:val>
                                            <p:fltVal val="0"/>
                                          </p:val>
                                        </p:tav>
                                        <p:tav tm="100000">
                                          <p:val>
                                            <p:fltVal val="90"/>
                                          </p:val>
                                        </p:tav>
                                      </p:tavLst>
                                    </p:anim>
                                    <p:animEffect transition="out" filter="fade">
                                      <p:cBhvr>
                                        <p:cTn id="42" dur="1000"/>
                                        <p:tgtEl>
                                          <p:spTgt spid="9"/>
                                        </p:tgtEl>
                                      </p:cBhvr>
                                    </p:animEffect>
                                    <p:set>
                                      <p:cBhvr>
                                        <p:cTn id="43" dur="1" fill="hold">
                                          <p:stCondLst>
                                            <p:cond delay="999"/>
                                          </p:stCondLst>
                                        </p:cTn>
                                        <p:tgtEl>
                                          <p:spTgt spid="9"/>
                                        </p:tgtEl>
                                        <p:attrNameLst>
                                          <p:attrName>style.visibility</p:attrName>
                                        </p:attrNameLst>
                                      </p:cBhvr>
                                      <p:to>
                                        <p:strVal val="hidden"/>
                                      </p:to>
                                    </p:set>
                                  </p:childTnLst>
                                </p:cTn>
                              </p:par>
                              <p:par>
                                <p:cTn id="44" presetID="31" presetClass="exit" presetSubtype="0" fill="hold" grpId="1" nodeType="withEffect">
                                  <p:stCondLst>
                                    <p:cond delay="0"/>
                                  </p:stCondLst>
                                  <p:childTnLst>
                                    <p:anim calcmode="lin" valueType="num">
                                      <p:cBhvr>
                                        <p:cTn id="45" dur="1000"/>
                                        <p:tgtEl>
                                          <p:spTgt spid="11"/>
                                        </p:tgtEl>
                                        <p:attrNameLst>
                                          <p:attrName>ppt_w</p:attrName>
                                        </p:attrNameLst>
                                      </p:cBhvr>
                                      <p:tavLst>
                                        <p:tav tm="0">
                                          <p:val>
                                            <p:strVal val="ppt_w"/>
                                          </p:val>
                                        </p:tav>
                                        <p:tav tm="100000">
                                          <p:val>
                                            <p:fltVal val="0"/>
                                          </p:val>
                                        </p:tav>
                                      </p:tavLst>
                                    </p:anim>
                                    <p:anim calcmode="lin" valueType="num">
                                      <p:cBhvr>
                                        <p:cTn id="46" dur="1000"/>
                                        <p:tgtEl>
                                          <p:spTgt spid="11"/>
                                        </p:tgtEl>
                                        <p:attrNameLst>
                                          <p:attrName>ppt_h</p:attrName>
                                        </p:attrNameLst>
                                      </p:cBhvr>
                                      <p:tavLst>
                                        <p:tav tm="0">
                                          <p:val>
                                            <p:strVal val="ppt_h"/>
                                          </p:val>
                                        </p:tav>
                                        <p:tav tm="100000">
                                          <p:val>
                                            <p:fltVal val="0"/>
                                          </p:val>
                                        </p:tav>
                                      </p:tavLst>
                                    </p:anim>
                                    <p:anim calcmode="lin" valueType="num">
                                      <p:cBhvr>
                                        <p:cTn id="47" dur="1000"/>
                                        <p:tgtEl>
                                          <p:spTgt spid="11"/>
                                        </p:tgtEl>
                                        <p:attrNameLst>
                                          <p:attrName>style.rotation</p:attrName>
                                        </p:attrNameLst>
                                      </p:cBhvr>
                                      <p:tavLst>
                                        <p:tav tm="0">
                                          <p:val>
                                            <p:fltVal val="0"/>
                                          </p:val>
                                        </p:tav>
                                        <p:tav tm="100000">
                                          <p:val>
                                            <p:fltVal val="90"/>
                                          </p:val>
                                        </p:tav>
                                      </p:tavLst>
                                    </p:anim>
                                    <p:animEffect transition="out" filter="fade">
                                      <p:cBhvr>
                                        <p:cTn id="48" dur="1000"/>
                                        <p:tgtEl>
                                          <p:spTgt spid="11"/>
                                        </p:tgtEl>
                                      </p:cBhvr>
                                    </p:animEffect>
                                    <p:set>
                                      <p:cBhvr>
                                        <p:cTn id="49" dur="1" fill="hold">
                                          <p:stCondLst>
                                            <p:cond delay="999"/>
                                          </p:stCondLst>
                                        </p:cTn>
                                        <p:tgtEl>
                                          <p:spTgt spid="11"/>
                                        </p:tgtEl>
                                        <p:attrNameLst>
                                          <p:attrName>style.visibility</p:attrName>
                                        </p:attrNameLst>
                                      </p:cBhvr>
                                      <p:to>
                                        <p:strVal val="hidden"/>
                                      </p:to>
                                    </p:set>
                                  </p:childTnLst>
                                </p:cTn>
                              </p:par>
                              <p:par>
                                <p:cTn id="50" presetID="31" presetClass="exit" presetSubtype="0" fill="hold" nodeType="withEffect">
                                  <p:stCondLst>
                                    <p:cond delay="0"/>
                                  </p:stCondLst>
                                  <p:childTnLst>
                                    <p:anim calcmode="lin" valueType="num">
                                      <p:cBhvr>
                                        <p:cTn id="51" dur="1000"/>
                                        <p:tgtEl>
                                          <p:spTgt spid="16"/>
                                        </p:tgtEl>
                                        <p:attrNameLst>
                                          <p:attrName>ppt_w</p:attrName>
                                        </p:attrNameLst>
                                      </p:cBhvr>
                                      <p:tavLst>
                                        <p:tav tm="0">
                                          <p:val>
                                            <p:strVal val="ppt_w"/>
                                          </p:val>
                                        </p:tav>
                                        <p:tav tm="100000">
                                          <p:val>
                                            <p:fltVal val="0"/>
                                          </p:val>
                                        </p:tav>
                                      </p:tavLst>
                                    </p:anim>
                                    <p:anim calcmode="lin" valueType="num">
                                      <p:cBhvr>
                                        <p:cTn id="52" dur="1000"/>
                                        <p:tgtEl>
                                          <p:spTgt spid="16"/>
                                        </p:tgtEl>
                                        <p:attrNameLst>
                                          <p:attrName>ppt_h</p:attrName>
                                        </p:attrNameLst>
                                      </p:cBhvr>
                                      <p:tavLst>
                                        <p:tav tm="0">
                                          <p:val>
                                            <p:strVal val="ppt_h"/>
                                          </p:val>
                                        </p:tav>
                                        <p:tav tm="100000">
                                          <p:val>
                                            <p:fltVal val="0"/>
                                          </p:val>
                                        </p:tav>
                                      </p:tavLst>
                                    </p:anim>
                                    <p:anim calcmode="lin" valueType="num">
                                      <p:cBhvr>
                                        <p:cTn id="53" dur="1000"/>
                                        <p:tgtEl>
                                          <p:spTgt spid="16"/>
                                        </p:tgtEl>
                                        <p:attrNameLst>
                                          <p:attrName>style.rotation</p:attrName>
                                        </p:attrNameLst>
                                      </p:cBhvr>
                                      <p:tavLst>
                                        <p:tav tm="0">
                                          <p:val>
                                            <p:fltVal val="0"/>
                                          </p:val>
                                        </p:tav>
                                        <p:tav tm="100000">
                                          <p:val>
                                            <p:fltVal val="90"/>
                                          </p:val>
                                        </p:tav>
                                      </p:tavLst>
                                    </p:anim>
                                    <p:animEffect transition="out" filter="fade">
                                      <p:cBhvr>
                                        <p:cTn id="54" dur="1000"/>
                                        <p:tgtEl>
                                          <p:spTgt spid="16"/>
                                        </p:tgtEl>
                                      </p:cBhvr>
                                    </p:animEffect>
                                    <p:set>
                                      <p:cBhvr>
                                        <p:cTn id="55" dur="1" fill="hold">
                                          <p:stCondLst>
                                            <p:cond delay="999"/>
                                          </p:stCondLst>
                                        </p:cTn>
                                        <p:tgtEl>
                                          <p:spTgt spid="16"/>
                                        </p:tgtEl>
                                        <p:attrNameLst>
                                          <p:attrName>style.visibility</p:attrName>
                                        </p:attrNameLst>
                                      </p:cBhvr>
                                      <p:to>
                                        <p:strVal val="hidden"/>
                                      </p:to>
                                    </p:set>
                                  </p:childTnLst>
                                </p:cTn>
                              </p:par>
                              <p:par>
                                <p:cTn id="56" presetID="31" presetClass="exit" presetSubtype="0" fill="hold" nodeType="withEffect">
                                  <p:stCondLst>
                                    <p:cond delay="0"/>
                                  </p:stCondLst>
                                  <p:childTnLst>
                                    <p:anim calcmode="lin" valueType="num">
                                      <p:cBhvr>
                                        <p:cTn id="57" dur="1000"/>
                                        <p:tgtEl>
                                          <p:spTgt spid="22"/>
                                        </p:tgtEl>
                                        <p:attrNameLst>
                                          <p:attrName>ppt_w</p:attrName>
                                        </p:attrNameLst>
                                      </p:cBhvr>
                                      <p:tavLst>
                                        <p:tav tm="0">
                                          <p:val>
                                            <p:strVal val="ppt_w"/>
                                          </p:val>
                                        </p:tav>
                                        <p:tav tm="100000">
                                          <p:val>
                                            <p:fltVal val="0"/>
                                          </p:val>
                                        </p:tav>
                                      </p:tavLst>
                                    </p:anim>
                                    <p:anim calcmode="lin" valueType="num">
                                      <p:cBhvr>
                                        <p:cTn id="58" dur="1000"/>
                                        <p:tgtEl>
                                          <p:spTgt spid="22"/>
                                        </p:tgtEl>
                                        <p:attrNameLst>
                                          <p:attrName>ppt_h</p:attrName>
                                        </p:attrNameLst>
                                      </p:cBhvr>
                                      <p:tavLst>
                                        <p:tav tm="0">
                                          <p:val>
                                            <p:strVal val="ppt_h"/>
                                          </p:val>
                                        </p:tav>
                                        <p:tav tm="100000">
                                          <p:val>
                                            <p:fltVal val="0"/>
                                          </p:val>
                                        </p:tav>
                                      </p:tavLst>
                                    </p:anim>
                                    <p:anim calcmode="lin" valueType="num">
                                      <p:cBhvr>
                                        <p:cTn id="59" dur="1000"/>
                                        <p:tgtEl>
                                          <p:spTgt spid="22"/>
                                        </p:tgtEl>
                                        <p:attrNameLst>
                                          <p:attrName>style.rotation</p:attrName>
                                        </p:attrNameLst>
                                      </p:cBhvr>
                                      <p:tavLst>
                                        <p:tav tm="0">
                                          <p:val>
                                            <p:fltVal val="0"/>
                                          </p:val>
                                        </p:tav>
                                        <p:tav tm="100000">
                                          <p:val>
                                            <p:fltVal val="90"/>
                                          </p:val>
                                        </p:tav>
                                      </p:tavLst>
                                    </p:anim>
                                    <p:animEffect transition="out" filter="fade">
                                      <p:cBhvr>
                                        <p:cTn id="60" dur="1000"/>
                                        <p:tgtEl>
                                          <p:spTgt spid="22"/>
                                        </p:tgtEl>
                                      </p:cBhvr>
                                    </p:animEffect>
                                    <p:set>
                                      <p:cBhvr>
                                        <p:cTn id="61" dur="1" fill="hold">
                                          <p:stCondLst>
                                            <p:cond delay="999"/>
                                          </p:stCondLst>
                                        </p:cTn>
                                        <p:tgtEl>
                                          <p:spTgt spid="22"/>
                                        </p:tgtEl>
                                        <p:attrNameLst>
                                          <p:attrName>style.visibility</p:attrName>
                                        </p:attrNameLst>
                                      </p:cBhvr>
                                      <p:to>
                                        <p:strVal val="hidden"/>
                                      </p:to>
                                    </p:set>
                                  </p:childTnLst>
                                </p:cTn>
                              </p:par>
                            </p:childTnLst>
                          </p:cTn>
                        </p:par>
                        <p:par>
                          <p:cTn id="62" fill="hold">
                            <p:stCondLst>
                              <p:cond delay="1000"/>
                            </p:stCondLst>
                            <p:childTnLst>
                              <p:par>
                                <p:cTn id="63" presetID="53" presetClass="entr" presetSubtype="16" fill="hold" grpId="0"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childTnLst>
                          </p:cTn>
                        </p:par>
                        <p:par>
                          <p:cTn id="68" fill="hold">
                            <p:stCondLst>
                              <p:cond delay="1500"/>
                            </p:stCondLst>
                            <p:childTnLst>
                              <p:par>
                                <p:cTn id="69" presetID="22" presetClass="entr" presetSubtype="8" fill="hold"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left)">
                                      <p:cBhvr>
                                        <p:cTn id="71" dur="500"/>
                                        <p:tgtEl>
                                          <p:spTgt spid="25"/>
                                        </p:tgtEl>
                                      </p:cBhvr>
                                    </p:animEffect>
                                  </p:childTnLst>
                                </p:cTn>
                              </p:par>
                            </p:childTnLst>
                          </p:cTn>
                        </p:par>
                        <p:par>
                          <p:cTn id="72" fill="hold">
                            <p:stCondLst>
                              <p:cond delay="2000"/>
                            </p:stCondLst>
                            <p:childTnLst>
                              <p:par>
                                <p:cTn id="73" presetID="22" presetClass="entr" presetSubtype="8"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wipe(left)">
                                      <p:cBhvr>
                                        <p:cTn id="7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9" grpId="1" animBg="1"/>
      <p:bldP spid="11" grpId="0" animBg="1"/>
      <p:bldP spid="11" grpId="1" animBg="1"/>
      <p:bldP spid="12" grpId="0" animBg="1"/>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e54daf84-5e52-449f-9bdb-8eca9c2bd5c4">
            <a:extLst>
              <a:ext uri="{FF2B5EF4-FFF2-40B4-BE49-F238E27FC236}">
                <a16:creationId xmlns="" xmlns:a16="http://schemas.microsoft.com/office/drawing/2014/main" id="{9B271F36-ABD4-46AA-99F3-1299DF5B4FF6}"/>
              </a:ext>
            </a:extLst>
          </p:cNvPr>
          <p:cNvGrpSpPr>
            <a:grpSpLocks noChangeAspect="1"/>
          </p:cNvGrpSpPr>
          <p:nvPr/>
        </p:nvGrpSpPr>
        <p:grpSpPr>
          <a:xfrm>
            <a:off x="1045576" y="2096852"/>
            <a:ext cx="10332652" cy="3756793"/>
            <a:chOff x="1045576" y="2096852"/>
            <a:chExt cx="10332652" cy="3756793"/>
          </a:xfrm>
        </p:grpSpPr>
        <p:grpSp>
          <p:nvGrpSpPr>
            <p:cNvPr id="3" name="Group 1">
              <a:extLst>
                <a:ext uri="{FF2B5EF4-FFF2-40B4-BE49-F238E27FC236}">
                  <a16:creationId xmlns="" xmlns:a16="http://schemas.microsoft.com/office/drawing/2014/main" id="{C04DD29C-D0AA-4DC5-A86B-189A5363F8E6}"/>
                </a:ext>
              </a:extLst>
            </p:cNvPr>
            <p:cNvGrpSpPr/>
            <p:nvPr/>
          </p:nvGrpSpPr>
          <p:grpSpPr>
            <a:xfrm>
              <a:off x="3981466" y="2096852"/>
              <a:ext cx="4520648" cy="3756793"/>
              <a:chOff x="3981466" y="2096852"/>
              <a:chExt cx="4520648" cy="3756793"/>
            </a:xfrm>
          </p:grpSpPr>
          <p:grpSp>
            <p:nvGrpSpPr>
              <p:cNvPr id="16" name="Group 47">
                <a:extLst>
                  <a:ext uri="{FF2B5EF4-FFF2-40B4-BE49-F238E27FC236}">
                    <a16:creationId xmlns="" xmlns:a16="http://schemas.microsoft.com/office/drawing/2014/main" id="{E097F769-BE6E-42E3-8DB1-4EA14EF00AB2}"/>
                  </a:ext>
                </a:extLst>
              </p:cNvPr>
              <p:cNvGrpSpPr/>
              <p:nvPr/>
            </p:nvGrpSpPr>
            <p:grpSpPr>
              <a:xfrm>
                <a:off x="5728045" y="2096852"/>
                <a:ext cx="913032" cy="852330"/>
                <a:chOff x="4156859" y="1335233"/>
                <a:chExt cx="756519" cy="706222"/>
              </a:xfrm>
            </p:grpSpPr>
            <p:sp>
              <p:nvSpPr>
                <p:cNvPr id="48" name="íṡľíḍè-Freeform: Shape 32">
                  <a:extLst>
                    <a:ext uri="{FF2B5EF4-FFF2-40B4-BE49-F238E27FC236}">
                      <a16:creationId xmlns="" xmlns:a16="http://schemas.microsoft.com/office/drawing/2014/main" id="{05679B37-5EF6-4EFB-8875-7A7DA9E0D41B}"/>
                    </a:ext>
                  </a:extLst>
                </p:cNvPr>
                <p:cNvSpPr>
                  <a:spLocks/>
                </p:cNvSpPr>
                <p:nvPr/>
              </p:nvSpPr>
              <p:spPr bwMode="auto">
                <a:xfrm rot="2651534" flipV="1">
                  <a:off x="4247020" y="1373774"/>
                  <a:ext cx="665101" cy="667681"/>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9" name="íṡľíḍè-Freeform: Shape 33">
                  <a:extLst>
                    <a:ext uri="{FF2B5EF4-FFF2-40B4-BE49-F238E27FC236}">
                      <a16:creationId xmlns="" xmlns:a16="http://schemas.microsoft.com/office/drawing/2014/main" id="{F25F4364-3892-41DA-9B86-E426ECC7C155}"/>
                    </a:ext>
                  </a:extLst>
                </p:cNvPr>
                <p:cNvSpPr>
                  <a:spLocks/>
                </p:cNvSpPr>
                <p:nvPr/>
              </p:nvSpPr>
              <p:spPr bwMode="auto">
                <a:xfrm rot="2651534" flipV="1">
                  <a:off x="4156859" y="1335233"/>
                  <a:ext cx="756519" cy="705062"/>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1">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Group 42">
                <a:extLst>
                  <a:ext uri="{FF2B5EF4-FFF2-40B4-BE49-F238E27FC236}">
                    <a16:creationId xmlns="" xmlns:a16="http://schemas.microsoft.com/office/drawing/2014/main" id="{6AFEB5BC-AD8E-4D78-AE7E-5B55AF19F707}"/>
                  </a:ext>
                </a:extLst>
              </p:cNvPr>
              <p:cNvGrpSpPr/>
              <p:nvPr/>
            </p:nvGrpSpPr>
            <p:grpSpPr>
              <a:xfrm>
                <a:off x="5616506" y="3501593"/>
                <a:ext cx="1270997" cy="2352052"/>
                <a:chOff x="4064443" y="2499171"/>
                <a:chExt cx="1053122" cy="1948860"/>
              </a:xfrm>
              <a:solidFill>
                <a:schemeClr val="tx2">
                  <a:lumMod val="20000"/>
                  <a:lumOff val="80000"/>
                </a:schemeClr>
              </a:solidFill>
            </p:grpSpPr>
            <p:sp>
              <p:nvSpPr>
                <p:cNvPr id="45" name="íślíḋè-Freeform: Shape 6">
                  <a:extLst>
                    <a:ext uri="{FF2B5EF4-FFF2-40B4-BE49-F238E27FC236}">
                      <a16:creationId xmlns="" xmlns:a16="http://schemas.microsoft.com/office/drawing/2014/main" id="{B238EECA-1E41-4247-9799-91061C2C8024}"/>
                    </a:ext>
                  </a:extLst>
                </p:cNvPr>
                <p:cNvSpPr>
                  <a:spLocks/>
                </p:cNvSpPr>
                <p:nvPr/>
              </p:nvSpPr>
              <p:spPr bwMode="auto">
                <a:xfrm>
                  <a:off x="4366497" y="2499171"/>
                  <a:ext cx="467369" cy="1948860"/>
                </a:xfrm>
                <a:custGeom>
                  <a:avLst/>
                  <a:gdLst>
                    <a:gd name="T0" fmla="*/ 192 w 192"/>
                    <a:gd name="T1" fmla="*/ 804 h 804"/>
                    <a:gd name="T2" fmla="*/ 86 w 192"/>
                    <a:gd name="T3" fmla="*/ 0 h 804"/>
                    <a:gd name="T4" fmla="*/ 0 w 192"/>
                    <a:gd name="T5" fmla="*/ 804 h 804"/>
                    <a:gd name="T6" fmla="*/ 192 w 192"/>
                    <a:gd name="T7" fmla="*/ 804 h 804"/>
                  </a:gdLst>
                  <a:ahLst/>
                  <a:cxnLst>
                    <a:cxn ang="0">
                      <a:pos x="T0" y="T1"/>
                    </a:cxn>
                    <a:cxn ang="0">
                      <a:pos x="T2" y="T3"/>
                    </a:cxn>
                    <a:cxn ang="0">
                      <a:pos x="T4" y="T5"/>
                    </a:cxn>
                    <a:cxn ang="0">
                      <a:pos x="T6" y="T7"/>
                    </a:cxn>
                  </a:cxnLst>
                  <a:rect l="0" t="0" r="r" b="b"/>
                  <a:pathLst>
                    <a:path w="192" h="804">
                      <a:moveTo>
                        <a:pt x="192" y="804"/>
                      </a:moveTo>
                      <a:cubicBezTo>
                        <a:pt x="192" y="804"/>
                        <a:pt x="145" y="519"/>
                        <a:pt x="86" y="0"/>
                      </a:cubicBezTo>
                      <a:cubicBezTo>
                        <a:pt x="86" y="0"/>
                        <a:pt x="44" y="660"/>
                        <a:pt x="0" y="804"/>
                      </a:cubicBezTo>
                      <a:cubicBezTo>
                        <a:pt x="0" y="804"/>
                        <a:pt x="98" y="766"/>
                        <a:pt x="192" y="804"/>
                      </a:cubicBezTo>
                      <a:close/>
                    </a:path>
                  </a:pathLst>
                </a:custGeom>
                <a:solidFill>
                  <a:schemeClr val="accent4">
                    <a:lumMod val="90000"/>
                    <a:lumOff val="10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6" name="íślíḋè-Freeform: Shape 7">
                  <a:extLst>
                    <a:ext uri="{FF2B5EF4-FFF2-40B4-BE49-F238E27FC236}">
                      <a16:creationId xmlns="" xmlns:a16="http://schemas.microsoft.com/office/drawing/2014/main" id="{5253199C-CC62-46BE-9033-A1B87CB93480}"/>
                    </a:ext>
                  </a:extLst>
                </p:cNvPr>
                <p:cNvSpPr>
                  <a:spLocks/>
                </p:cNvSpPr>
                <p:nvPr/>
              </p:nvSpPr>
              <p:spPr bwMode="auto">
                <a:xfrm>
                  <a:off x="4625868" y="2960137"/>
                  <a:ext cx="491697" cy="513465"/>
                </a:xfrm>
                <a:custGeom>
                  <a:avLst/>
                  <a:gdLst>
                    <a:gd name="T0" fmla="*/ 23 w 202"/>
                    <a:gd name="T1" fmla="*/ 212 h 212"/>
                    <a:gd name="T2" fmla="*/ 202 w 202"/>
                    <a:gd name="T3" fmla="*/ 26 h 212"/>
                    <a:gd name="T4" fmla="*/ 7 w 202"/>
                    <a:gd name="T5" fmla="*/ 90 h 212"/>
                    <a:gd name="T6" fmla="*/ 23 w 202"/>
                    <a:gd name="T7" fmla="*/ 212 h 212"/>
                  </a:gdLst>
                  <a:ahLst/>
                  <a:cxnLst>
                    <a:cxn ang="0">
                      <a:pos x="T0" y="T1"/>
                    </a:cxn>
                    <a:cxn ang="0">
                      <a:pos x="T2" y="T3"/>
                    </a:cxn>
                    <a:cxn ang="0">
                      <a:pos x="T4" y="T5"/>
                    </a:cxn>
                    <a:cxn ang="0">
                      <a:pos x="T6" y="T7"/>
                    </a:cxn>
                  </a:cxnLst>
                  <a:rect l="0" t="0" r="r" b="b"/>
                  <a:pathLst>
                    <a:path w="202" h="212">
                      <a:moveTo>
                        <a:pt x="23" y="212"/>
                      </a:moveTo>
                      <a:cubicBezTo>
                        <a:pt x="23" y="212"/>
                        <a:pt x="0" y="122"/>
                        <a:pt x="202" y="26"/>
                      </a:cubicBezTo>
                      <a:cubicBezTo>
                        <a:pt x="202" y="26"/>
                        <a:pt x="112" y="0"/>
                        <a:pt x="7" y="90"/>
                      </a:cubicBezTo>
                      <a:lnTo>
                        <a:pt x="23" y="212"/>
                      </a:lnTo>
                      <a:close/>
                    </a:path>
                  </a:pathLst>
                </a:custGeom>
                <a:solidFill>
                  <a:schemeClr val="accent4">
                    <a:lumMod val="90000"/>
                    <a:lumOff val="10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7" name="íślíḋè-Freeform: Shape 9">
                  <a:extLst>
                    <a:ext uri="{FF2B5EF4-FFF2-40B4-BE49-F238E27FC236}">
                      <a16:creationId xmlns="" xmlns:a16="http://schemas.microsoft.com/office/drawing/2014/main" id="{B7EE0680-3B48-40EC-8A21-FC663263BA94}"/>
                    </a:ext>
                  </a:extLst>
                </p:cNvPr>
                <p:cNvSpPr>
                  <a:spLocks/>
                </p:cNvSpPr>
                <p:nvPr/>
              </p:nvSpPr>
              <p:spPr bwMode="auto">
                <a:xfrm flipH="1">
                  <a:off x="4064443" y="2960136"/>
                  <a:ext cx="491697" cy="513465"/>
                </a:xfrm>
                <a:custGeom>
                  <a:avLst/>
                  <a:gdLst>
                    <a:gd name="T0" fmla="*/ 23 w 202"/>
                    <a:gd name="T1" fmla="*/ 212 h 212"/>
                    <a:gd name="T2" fmla="*/ 202 w 202"/>
                    <a:gd name="T3" fmla="*/ 26 h 212"/>
                    <a:gd name="T4" fmla="*/ 7 w 202"/>
                    <a:gd name="T5" fmla="*/ 90 h 212"/>
                    <a:gd name="T6" fmla="*/ 23 w 202"/>
                    <a:gd name="T7" fmla="*/ 212 h 212"/>
                  </a:gdLst>
                  <a:ahLst/>
                  <a:cxnLst>
                    <a:cxn ang="0">
                      <a:pos x="T0" y="T1"/>
                    </a:cxn>
                    <a:cxn ang="0">
                      <a:pos x="T2" y="T3"/>
                    </a:cxn>
                    <a:cxn ang="0">
                      <a:pos x="T4" y="T5"/>
                    </a:cxn>
                    <a:cxn ang="0">
                      <a:pos x="T6" y="T7"/>
                    </a:cxn>
                  </a:cxnLst>
                  <a:rect l="0" t="0" r="r" b="b"/>
                  <a:pathLst>
                    <a:path w="202" h="212">
                      <a:moveTo>
                        <a:pt x="23" y="212"/>
                      </a:moveTo>
                      <a:cubicBezTo>
                        <a:pt x="23" y="212"/>
                        <a:pt x="0" y="122"/>
                        <a:pt x="202" y="26"/>
                      </a:cubicBezTo>
                      <a:cubicBezTo>
                        <a:pt x="202" y="26"/>
                        <a:pt x="112" y="0"/>
                        <a:pt x="7" y="90"/>
                      </a:cubicBezTo>
                      <a:lnTo>
                        <a:pt x="23" y="212"/>
                      </a:lnTo>
                      <a:close/>
                    </a:path>
                  </a:pathLst>
                </a:custGeom>
                <a:solidFill>
                  <a:schemeClr val="accent4">
                    <a:lumMod val="90000"/>
                    <a:lumOff val="10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Group 13">
                <a:extLst>
                  <a:ext uri="{FF2B5EF4-FFF2-40B4-BE49-F238E27FC236}">
                    <a16:creationId xmlns="" xmlns:a16="http://schemas.microsoft.com/office/drawing/2014/main" id="{C6E7DF9F-6931-4143-86AE-9BC77A8A5942}"/>
                  </a:ext>
                </a:extLst>
              </p:cNvPr>
              <p:cNvGrpSpPr/>
              <p:nvPr/>
            </p:nvGrpSpPr>
            <p:grpSpPr>
              <a:xfrm rot="16456420">
                <a:off x="6520826" y="3809095"/>
                <a:ext cx="850930" cy="913032"/>
                <a:chOff x="5311775" y="1575259"/>
                <a:chExt cx="1022350" cy="1096963"/>
              </a:xfrm>
            </p:grpSpPr>
            <p:sp>
              <p:nvSpPr>
                <p:cNvPr id="43" name="íślíḋè-Freeform: Shape 12">
                  <a:extLst>
                    <a:ext uri="{FF2B5EF4-FFF2-40B4-BE49-F238E27FC236}">
                      <a16:creationId xmlns="" xmlns:a16="http://schemas.microsoft.com/office/drawing/2014/main" id="{016AAD8C-895E-4393-B469-1B4985D4E4C2}"/>
                    </a:ext>
                  </a:extLst>
                </p:cNvPr>
                <p:cNvSpPr>
                  <a:spLocks/>
                </p:cNvSpPr>
                <p:nvPr/>
              </p:nvSpPr>
              <p:spPr bwMode="auto">
                <a:xfrm rot="16200000" flipV="1">
                  <a:off x="5316455" y="1573389"/>
                  <a:ext cx="964406" cy="968147"/>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6"/>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4" name="íślíḋè-Freeform: Shape 11">
                  <a:extLst>
                    <a:ext uri="{FF2B5EF4-FFF2-40B4-BE49-F238E27FC236}">
                      <a16:creationId xmlns="" xmlns:a16="http://schemas.microsoft.com/office/drawing/2014/main" id="{1D899998-9E7A-463B-80FD-CE27EF75636F}"/>
                    </a:ext>
                  </a:extLst>
                </p:cNvPr>
                <p:cNvSpPr>
                  <a:spLocks/>
                </p:cNvSpPr>
                <p:nvPr/>
              </p:nvSpPr>
              <p:spPr bwMode="auto">
                <a:xfrm rot="16200000" flipV="1">
                  <a:off x="5274468" y="1612566"/>
                  <a:ext cx="1096963" cy="1022350"/>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6">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Group 14">
                <a:extLst>
                  <a:ext uri="{FF2B5EF4-FFF2-40B4-BE49-F238E27FC236}">
                    <a16:creationId xmlns="" xmlns:a16="http://schemas.microsoft.com/office/drawing/2014/main" id="{4EDE50CD-C1D1-4770-837D-B7AA59F4C4B0}"/>
                  </a:ext>
                </a:extLst>
              </p:cNvPr>
              <p:cNvGrpSpPr/>
              <p:nvPr/>
            </p:nvGrpSpPr>
            <p:grpSpPr>
              <a:xfrm rot="5143580" flipH="1">
                <a:off x="5068959" y="3809095"/>
                <a:ext cx="850930" cy="913032"/>
                <a:chOff x="5311775" y="1575259"/>
                <a:chExt cx="1022350" cy="1096963"/>
              </a:xfrm>
            </p:grpSpPr>
            <p:sp>
              <p:nvSpPr>
                <p:cNvPr id="41" name="íślíḋè-Freeform: Shape 15">
                  <a:extLst>
                    <a:ext uri="{FF2B5EF4-FFF2-40B4-BE49-F238E27FC236}">
                      <a16:creationId xmlns="" xmlns:a16="http://schemas.microsoft.com/office/drawing/2014/main" id="{4772AAFE-96BC-4600-A140-B1EC8FD77552}"/>
                    </a:ext>
                  </a:extLst>
                </p:cNvPr>
                <p:cNvSpPr>
                  <a:spLocks/>
                </p:cNvSpPr>
                <p:nvPr/>
              </p:nvSpPr>
              <p:spPr bwMode="auto">
                <a:xfrm rot="16200000" flipV="1">
                  <a:off x="5316455" y="1573389"/>
                  <a:ext cx="964406" cy="968147"/>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5">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2" name="íślíḋè-Freeform: Shape 16">
                  <a:extLst>
                    <a:ext uri="{FF2B5EF4-FFF2-40B4-BE49-F238E27FC236}">
                      <a16:creationId xmlns="" xmlns:a16="http://schemas.microsoft.com/office/drawing/2014/main" id="{9B18B7B1-D6E6-45C1-B169-1F0145A69178}"/>
                    </a:ext>
                  </a:extLst>
                </p:cNvPr>
                <p:cNvSpPr>
                  <a:spLocks/>
                </p:cNvSpPr>
                <p:nvPr/>
              </p:nvSpPr>
              <p:spPr bwMode="auto">
                <a:xfrm rot="16200000" flipV="1">
                  <a:off x="5274468" y="1612566"/>
                  <a:ext cx="1096963" cy="1022350"/>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5"/>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íślíḋè-Oval 17">
                <a:extLst>
                  <a:ext uri="{FF2B5EF4-FFF2-40B4-BE49-F238E27FC236}">
                    <a16:creationId xmlns="" xmlns:a16="http://schemas.microsoft.com/office/drawing/2014/main" id="{CEED8AFD-4C06-4367-AFC9-A56495B9FD77}"/>
                  </a:ext>
                </a:extLst>
              </p:cNvPr>
              <p:cNvSpPr/>
              <p:nvPr/>
            </p:nvSpPr>
            <p:spPr>
              <a:xfrm>
                <a:off x="6087455" y="3404234"/>
                <a:ext cx="265803" cy="26580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nvGrpSpPr>
              <p:cNvPr id="21" name="Group 19">
                <a:extLst>
                  <a:ext uri="{FF2B5EF4-FFF2-40B4-BE49-F238E27FC236}">
                    <a16:creationId xmlns="" xmlns:a16="http://schemas.microsoft.com/office/drawing/2014/main" id="{6B4219AC-AD4F-4525-8F79-5C13DF94017F}"/>
                  </a:ext>
                </a:extLst>
              </p:cNvPr>
              <p:cNvGrpSpPr/>
              <p:nvPr/>
            </p:nvGrpSpPr>
            <p:grpSpPr>
              <a:xfrm rot="13676870">
                <a:off x="6726911" y="2998041"/>
                <a:ext cx="850930" cy="913032"/>
                <a:chOff x="5311775" y="1575258"/>
                <a:chExt cx="1022350" cy="1096963"/>
              </a:xfrm>
            </p:grpSpPr>
            <p:sp>
              <p:nvSpPr>
                <p:cNvPr id="39" name="íślíḋè-Freeform: Shape 20">
                  <a:extLst>
                    <a:ext uri="{FF2B5EF4-FFF2-40B4-BE49-F238E27FC236}">
                      <a16:creationId xmlns="" xmlns:a16="http://schemas.microsoft.com/office/drawing/2014/main" id="{694F1A18-E2EC-4A5E-A40C-AAD272ED4CB0}"/>
                    </a:ext>
                  </a:extLst>
                </p:cNvPr>
                <p:cNvSpPr>
                  <a:spLocks/>
                </p:cNvSpPr>
                <p:nvPr/>
              </p:nvSpPr>
              <p:spPr bwMode="auto">
                <a:xfrm rot="16200000" flipV="1">
                  <a:off x="5316455" y="1573389"/>
                  <a:ext cx="964406" cy="968147"/>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3"/>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40" name="íślíḋè-Freeform: Shape 21">
                  <a:extLst>
                    <a:ext uri="{FF2B5EF4-FFF2-40B4-BE49-F238E27FC236}">
                      <a16:creationId xmlns="" xmlns:a16="http://schemas.microsoft.com/office/drawing/2014/main" id="{7127C3BB-EFA0-4AB9-A9F5-82AA4614123E}"/>
                    </a:ext>
                  </a:extLst>
                </p:cNvPr>
                <p:cNvSpPr>
                  <a:spLocks/>
                </p:cNvSpPr>
                <p:nvPr/>
              </p:nvSpPr>
              <p:spPr bwMode="auto">
                <a:xfrm rot="16200000" flipV="1">
                  <a:off x="5274468" y="1612565"/>
                  <a:ext cx="1096963" cy="1022350"/>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3">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Group 22">
                <a:extLst>
                  <a:ext uri="{FF2B5EF4-FFF2-40B4-BE49-F238E27FC236}">
                    <a16:creationId xmlns="" xmlns:a16="http://schemas.microsoft.com/office/drawing/2014/main" id="{E29C4509-530A-475A-BC22-57C42244F37D}"/>
                  </a:ext>
                </a:extLst>
              </p:cNvPr>
              <p:cNvGrpSpPr/>
              <p:nvPr/>
            </p:nvGrpSpPr>
            <p:grpSpPr>
              <a:xfrm rot="13676870">
                <a:off x="4931631" y="2998041"/>
                <a:ext cx="850930" cy="913032"/>
                <a:chOff x="5311775" y="1575259"/>
                <a:chExt cx="1022350" cy="1096963"/>
              </a:xfrm>
            </p:grpSpPr>
            <p:sp>
              <p:nvSpPr>
                <p:cNvPr id="37" name="íślíḋè-Freeform: Shape 23">
                  <a:extLst>
                    <a:ext uri="{FF2B5EF4-FFF2-40B4-BE49-F238E27FC236}">
                      <a16:creationId xmlns="" xmlns:a16="http://schemas.microsoft.com/office/drawing/2014/main" id="{AA3383B7-C57B-4C4E-9968-D4D247FD915F}"/>
                    </a:ext>
                  </a:extLst>
                </p:cNvPr>
                <p:cNvSpPr>
                  <a:spLocks/>
                </p:cNvSpPr>
                <p:nvPr/>
              </p:nvSpPr>
              <p:spPr bwMode="auto">
                <a:xfrm rot="16200000" flipV="1">
                  <a:off x="5316455" y="1573389"/>
                  <a:ext cx="964406" cy="968147"/>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4"/>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8" name="íśļîḑé-Freeform: Shape 24">
                  <a:extLst>
                    <a:ext uri="{FF2B5EF4-FFF2-40B4-BE49-F238E27FC236}">
                      <a16:creationId xmlns="" xmlns:a16="http://schemas.microsoft.com/office/drawing/2014/main" id="{08C392D5-2A3C-4CF1-8B82-6A43495A1F8C}"/>
                    </a:ext>
                  </a:extLst>
                </p:cNvPr>
                <p:cNvSpPr>
                  <a:spLocks/>
                </p:cNvSpPr>
                <p:nvPr/>
              </p:nvSpPr>
              <p:spPr bwMode="auto">
                <a:xfrm rot="16200000" flipV="1">
                  <a:off x="5274468" y="1612566"/>
                  <a:ext cx="1096963" cy="1022350"/>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4">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Group 25">
                <a:extLst>
                  <a:ext uri="{FF2B5EF4-FFF2-40B4-BE49-F238E27FC236}">
                    <a16:creationId xmlns="" xmlns:a16="http://schemas.microsoft.com/office/drawing/2014/main" id="{A729545A-C133-449A-87E2-060C1C3E0E0A}"/>
                  </a:ext>
                </a:extLst>
              </p:cNvPr>
              <p:cNvGrpSpPr/>
              <p:nvPr/>
            </p:nvGrpSpPr>
            <p:grpSpPr>
              <a:xfrm rot="10977025">
                <a:off x="6459160" y="2292311"/>
                <a:ext cx="850929" cy="913032"/>
                <a:chOff x="5311775" y="1575259"/>
                <a:chExt cx="1022350" cy="1096963"/>
              </a:xfrm>
            </p:grpSpPr>
            <p:sp>
              <p:nvSpPr>
                <p:cNvPr id="35" name="íṩľíḍè-Freeform: Shape 26">
                  <a:extLst>
                    <a:ext uri="{FF2B5EF4-FFF2-40B4-BE49-F238E27FC236}">
                      <a16:creationId xmlns="" xmlns:a16="http://schemas.microsoft.com/office/drawing/2014/main" id="{15398CF6-BA89-4011-A7A5-3176DACBF0FB}"/>
                    </a:ext>
                  </a:extLst>
                </p:cNvPr>
                <p:cNvSpPr>
                  <a:spLocks/>
                </p:cNvSpPr>
                <p:nvPr/>
              </p:nvSpPr>
              <p:spPr bwMode="auto">
                <a:xfrm rot="16200000" flipV="1">
                  <a:off x="5316455" y="1573389"/>
                  <a:ext cx="964406" cy="968147"/>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6"/>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6" name="íṩľíḍè-Freeform: Shape 27">
                  <a:extLst>
                    <a:ext uri="{FF2B5EF4-FFF2-40B4-BE49-F238E27FC236}">
                      <a16:creationId xmlns="" xmlns:a16="http://schemas.microsoft.com/office/drawing/2014/main" id="{D6B19FD5-F3EE-475C-A3F7-187C61F437BA}"/>
                    </a:ext>
                  </a:extLst>
                </p:cNvPr>
                <p:cNvSpPr>
                  <a:spLocks/>
                </p:cNvSpPr>
                <p:nvPr/>
              </p:nvSpPr>
              <p:spPr bwMode="auto">
                <a:xfrm rot="16200000" flipV="1">
                  <a:off x="5274468" y="1612566"/>
                  <a:ext cx="1096963" cy="1022350"/>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6">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28">
                <a:extLst>
                  <a:ext uri="{FF2B5EF4-FFF2-40B4-BE49-F238E27FC236}">
                    <a16:creationId xmlns="" xmlns:a16="http://schemas.microsoft.com/office/drawing/2014/main" id="{B07B28AA-778F-4BAD-9613-110FC5F6599A}"/>
                  </a:ext>
                </a:extLst>
              </p:cNvPr>
              <p:cNvGrpSpPr/>
              <p:nvPr/>
            </p:nvGrpSpPr>
            <p:grpSpPr>
              <a:xfrm rot="10622975" flipH="1">
                <a:off x="5130624" y="2292312"/>
                <a:ext cx="850929" cy="913032"/>
                <a:chOff x="5311775" y="1575259"/>
                <a:chExt cx="1022350" cy="1096963"/>
              </a:xfrm>
            </p:grpSpPr>
            <p:sp>
              <p:nvSpPr>
                <p:cNvPr id="33" name="íṩľíḍè-Freeform: Shape 29">
                  <a:extLst>
                    <a:ext uri="{FF2B5EF4-FFF2-40B4-BE49-F238E27FC236}">
                      <a16:creationId xmlns="" xmlns:a16="http://schemas.microsoft.com/office/drawing/2014/main" id="{66D9DCA1-7CFB-42AC-959F-7B2095295710}"/>
                    </a:ext>
                  </a:extLst>
                </p:cNvPr>
                <p:cNvSpPr>
                  <a:spLocks/>
                </p:cNvSpPr>
                <p:nvPr/>
              </p:nvSpPr>
              <p:spPr bwMode="auto">
                <a:xfrm rot="16200000" flipV="1">
                  <a:off x="5316455" y="1573389"/>
                  <a:ext cx="964406" cy="968147"/>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5"/>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4" name="íṩľíḍè-Freeform: Shape 30">
                  <a:extLst>
                    <a:ext uri="{FF2B5EF4-FFF2-40B4-BE49-F238E27FC236}">
                      <a16:creationId xmlns="" xmlns:a16="http://schemas.microsoft.com/office/drawing/2014/main" id="{DCFD4C15-6593-4DED-A81C-BECFF99AFB45}"/>
                    </a:ext>
                  </a:extLst>
                </p:cNvPr>
                <p:cNvSpPr>
                  <a:spLocks/>
                </p:cNvSpPr>
                <p:nvPr/>
              </p:nvSpPr>
              <p:spPr bwMode="auto">
                <a:xfrm rot="16200000" flipV="1">
                  <a:off x="5274468" y="1612566"/>
                  <a:ext cx="1096963" cy="1022350"/>
                </a:xfrm>
                <a:custGeom>
                  <a:avLst/>
                  <a:gdLst>
                    <a:gd name="T0" fmla="*/ 364 w 364"/>
                    <a:gd name="T1" fmla="*/ 20 h 340"/>
                    <a:gd name="T2" fmla="*/ 46 w 364"/>
                    <a:gd name="T3" fmla="*/ 340 h 340"/>
                    <a:gd name="T4" fmla="*/ 364 w 364"/>
                    <a:gd name="T5" fmla="*/ 20 h 340"/>
                  </a:gdLst>
                  <a:ahLst/>
                  <a:cxnLst>
                    <a:cxn ang="0">
                      <a:pos x="T0" y="T1"/>
                    </a:cxn>
                    <a:cxn ang="0">
                      <a:pos x="T2" y="T3"/>
                    </a:cxn>
                    <a:cxn ang="0">
                      <a:pos x="T4" y="T5"/>
                    </a:cxn>
                  </a:cxnLst>
                  <a:rect l="0" t="0" r="r" b="b"/>
                  <a:pathLst>
                    <a:path w="364" h="340">
                      <a:moveTo>
                        <a:pt x="364" y="20"/>
                      </a:moveTo>
                      <a:cubicBezTo>
                        <a:pt x="46" y="340"/>
                        <a:pt x="46" y="340"/>
                        <a:pt x="46" y="340"/>
                      </a:cubicBezTo>
                      <a:cubicBezTo>
                        <a:pt x="46" y="340"/>
                        <a:pt x="0" y="0"/>
                        <a:pt x="364" y="20"/>
                      </a:cubicBezTo>
                      <a:close/>
                    </a:path>
                  </a:pathLst>
                </a:custGeom>
                <a:solidFill>
                  <a:schemeClr val="accent5">
                    <a:lumMod val="75000"/>
                  </a:schemeClr>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sp>
            <p:nvSpPr>
              <p:cNvPr id="25" name="íṩľíḍè-Freeform: Shape 35">
                <a:extLst>
                  <a:ext uri="{FF2B5EF4-FFF2-40B4-BE49-F238E27FC236}">
                    <a16:creationId xmlns="" xmlns:a16="http://schemas.microsoft.com/office/drawing/2014/main" id="{7E44EB06-58BD-4A11-8B8A-A127949BE81C}"/>
                  </a:ext>
                </a:extLst>
              </p:cNvPr>
              <p:cNvSpPr>
                <a:spLocks/>
              </p:cNvSpPr>
              <p:nvPr/>
            </p:nvSpPr>
            <p:spPr bwMode="auto">
              <a:xfrm rot="10090687" flipV="1">
                <a:off x="7345241" y="3846488"/>
                <a:ext cx="672623" cy="675232"/>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2"/>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6" name="íṩľíḍè-Freeform: Shape 37">
                <a:extLst>
                  <a:ext uri="{FF2B5EF4-FFF2-40B4-BE49-F238E27FC236}">
                    <a16:creationId xmlns="" xmlns:a16="http://schemas.microsoft.com/office/drawing/2014/main" id="{6D88EDD8-FC03-43B9-8130-D8E243F138C1}"/>
                  </a:ext>
                </a:extLst>
              </p:cNvPr>
              <p:cNvSpPr>
                <a:spLocks/>
              </p:cNvSpPr>
              <p:nvPr/>
            </p:nvSpPr>
            <p:spPr bwMode="auto">
              <a:xfrm rot="11509313" flipH="1" flipV="1">
                <a:off x="4441221" y="3846488"/>
                <a:ext cx="672623" cy="675232"/>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1"/>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7" name="íṩľíḍè-Freeform: Shape 38">
                <a:extLst>
                  <a:ext uri="{FF2B5EF4-FFF2-40B4-BE49-F238E27FC236}">
                    <a16:creationId xmlns="" xmlns:a16="http://schemas.microsoft.com/office/drawing/2014/main" id="{22A48176-2286-445C-841D-114F70D1ABC3}"/>
                  </a:ext>
                </a:extLst>
              </p:cNvPr>
              <p:cNvSpPr>
                <a:spLocks/>
              </p:cNvSpPr>
              <p:nvPr/>
            </p:nvSpPr>
            <p:spPr bwMode="auto">
              <a:xfrm rot="11509313">
                <a:off x="7345241" y="2548072"/>
                <a:ext cx="672623" cy="675232"/>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4"/>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8" name="íṩľíḍè-Freeform: Shape 39">
                <a:extLst>
                  <a:ext uri="{FF2B5EF4-FFF2-40B4-BE49-F238E27FC236}">
                    <a16:creationId xmlns="" xmlns:a16="http://schemas.microsoft.com/office/drawing/2014/main" id="{922F8659-EE92-4033-81AD-9BBB05778284}"/>
                  </a:ext>
                </a:extLst>
              </p:cNvPr>
              <p:cNvSpPr>
                <a:spLocks/>
              </p:cNvSpPr>
              <p:nvPr/>
            </p:nvSpPr>
            <p:spPr bwMode="auto">
              <a:xfrm rot="10090687" flipH="1">
                <a:off x="4440282" y="2548071"/>
                <a:ext cx="672623" cy="675232"/>
              </a:xfrm>
              <a:custGeom>
                <a:avLst/>
                <a:gdLst>
                  <a:gd name="connsiteX0" fmla="*/ 964406 w 964406"/>
                  <a:gd name="connsiteY0" fmla="*/ 2553 h 968147"/>
                  <a:gd name="connsiteX1" fmla="*/ 4781 w 964406"/>
                  <a:gd name="connsiteY1" fmla="*/ 953298 h 968147"/>
                  <a:gd name="connsiteX2" fmla="*/ 5231 w 964406"/>
                  <a:gd name="connsiteY2" fmla="*/ 957295 h 968147"/>
                  <a:gd name="connsiteX3" fmla="*/ 1879 w 964406"/>
                  <a:gd name="connsiteY3" fmla="*/ 960633 h 968147"/>
                  <a:gd name="connsiteX4" fmla="*/ 0 w 964406"/>
                  <a:gd name="connsiteY4" fmla="*/ 962505 h 968147"/>
                  <a:gd name="connsiteX5" fmla="*/ 5891 w 964406"/>
                  <a:gd name="connsiteY5" fmla="*/ 963167 h 968147"/>
                  <a:gd name="connsiteX6" fmla="*/ 6070 w 964406"/>
                  <a:gd name="connsiteY6" fmla="*/ 964765 h 968147"/>
                  <a:gd name="connsiteX7" fmla="*/ 7484 w 964406"/>
                  <a:gd name="connsiteY7" fmla="*/ 963346 h 968147"/>
                  <a:gd name="connsiteX8" fmla="*/ 11466 w 964406"/>
                  <a:gd name="connsiteY8" fmla="*/ 963794 h 968147"/>
                  <a:gd name="connsiteX9" fmla="*/ 961316 w 964406"/>
                  <a:gd name="connsiteY9" fmla="*/ 195705 h 968147"/>
                  <a:gd name="connsiteX10" fmla="*/ 962209 w 964406"/>
                  <a:gd name="connsiteY10" fmla="*/ 4760 h 96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406" h="968147">
                    <a:moveTo>
                      <a:pt x="964406" y="2553"/>
                    </a:moveTo>
                    <a:cubicBezTo>
                      <a:pt x="-63997" y="-53826"/>
                      <a:pt x="-6432" y="841200"/>
                      <a:pt x="4781" y="953298"/>
                    </a:cubicBezTo>
                    <a:lnTo>
                      <a:pt x="5231" y="957295"/>
                    </a:lnTo>
                    <a:lnTo>
                      <a:pt x="1879" y="960633"/>
                    </a:lnTo>
                    <a:cubicBezTo>
                      <a:pt x="0" y="962505"/>
                      <a:pt x="0" y="962505"/>
                      <a:pt x="0" y="962505"/>
                    </a:cubicBezTo>
                    <a:lnTo>
                      <a:pt x="5891" y="963167"/>
                    </a:lnTo>
                    <a:lnTo>
                      <a:pt x="6070" y="964765"/>
                    </a:lnTo>
                    <a:lnTo>
                      <a:pt x="7484" y="963346"/>
                    </a:lnTo>
                    <a:lnTo>
                      <a:pt x="11466" y="963794"/>
                    </a:lnTo>
                    <a:cubicBezTo>
                      <a:pt x="116092" y="974259"/>
                      <a:pt x="902734" y="1025102"/>
                      <a:pt x="961316" y="195705"/>
                    </a:cubicBezTo>
                    <a:lnTo>
                      <a:pt x="962209" y="4760"/>
                    </a:lnTo>
                    <a:close/>
                  </a:path>
                </a:pathLst>
              </a:custGeom>
              <a:solidFill>
                <a:schemeClr val="accent3"/>
              </a:solidFill>
              <a:ln>
                <a:noFill/>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9" name="íṩľíḍè-Oval 43">
                <a:extLst>
                  <a:ext uri="{FF2B5EF4-FFF2-40B4-BE49-F238E27FC236}">
                    <a16:creationId xmlns="" xmlns:a16="http://schemas.microsoft.com/office/drawing/2014/main" id="{A2106336-18F5-40F8-92E8-DDC636891DC6}"/>
                  </a:ext>
                </a:extLst>
              </p:cNvPr>
              <p:cNvSpPr>
                <a:spLocks/>
              </p:cNvSpPr>
              <p:nvPr/>
            </p:nvSpPr>
            <p:spPr bwMode="auto">
              <a:xfrm flipH="1">
                <a:off x="8298195" y="2602316"/>
                <a:ext cx="203919" cy="203915"/>
              </a:xfrm>
              <a:prstGeom prst="ellipse">
                <a:avLst/>
              </a:prstGeom>
              <a:solidFill>
                <a:schemeClr val="accent4"/>
              </a:solidFill>
              <a:ln w="9525">
                <a:noFill/>
                <a:round/>
                <a:headEnd/>
                <a:tailE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30" name="íṩľíḍè-Oval 45">
                <a:extLst>
                  <a:ext uri="{FF2B5EF4-FFF2-40B4-BE49-F238E27FC236}">
                    <a16:creationId xmlns="" xmlns:a16="http://schemas.microsoft.com/office/drawing/2014/main" id="{6BA2121E-A771-46B0-AC45-7C7E6D999036}"/>
                  </a:ext>
                </a:extLst>
              </p:cNvPr>
              <p:cNvSpPr>
                <a:spLocks/>
              </p:cNvSpPr>
              <p:nvPr/>
            </p:nvSpPr>
            <p:spPr bwMode="auto">
              <a:xfrm flipH="1">
                <a:off x="3981466" y="2602316"/>
                <a:ext cx="203919" cy="203915"/>
              </a:xfrm>
              <a:prstGeom prst="ellipse">
                <a:avLst/>
              </a:prstGeom>
              <a:solidFill>
                <a:schemeClr val="accent3"/>
              </a:solidFill>
              <a:ln w="9525">
                <a:noFill/>
                <a:round/>
                <a:headEnd/>
                <a:tailEnd/>
              </a:ln>
            </p:spPr>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53">
              <a:extLst>
                <a:ext uri="{FF2B5EF4-FFF2-40B4-BE49-F238E27FC236}">
                  <a16:creationId xmlns="" xmlns:a16="http://schemas.microsoft.com/office/drawing/2014/main" id="{17F76A94-46A7-4356-9176-CD03C311386C}"/>
                </a:ext>
              </a:extLst>
            </p:cNvPr>
            <p:cNvGrpSpPr/>
            <p:nvPr/>
          </p:nvGrpSpPr>
          <p:grpSpPr>
            <a:xfrm>
              <a:off x="8502114" y="2435023"/>
              <a:ext cx="2876114" cy="2871226"/>
              <a:chOff x="1197898" y="2503545"/>
              <a:chExt cx="2239595" cy="2871226"/>
            </a:xfrm>
          </p:grpSpPr>
          <p:sp>
            <p:nvSpPr>
              <p:cNvPr id="12" name="íṩľíḍè-TextBox 54">
                <a:extLst>
                  <a:ext uri="{FF2B5EF4-FFF2-40B4-BE49-F238E27FC236}">
                    <a16:creationId xmlns="" xmlns:a16="http://schemas.microsoft.com/office/drawing/2014/main" id="{62789F5C-B0A2-4CA5-A914-B361D0B57EC1}"/>
                  </a:ext>
                </a:extLst>
              </p:cNvPr>
              <p:cNvSpPr txBox="1"/>
              <p:nvPr/>
            </p:nvSpPr>
            <p:spPr>
              <a:xfrm>
                <a:off x="1197898" y="2503545"/>
                <a:ext cx="2198693" cy="388226"/>
              </a:xfrm>
              <a:prstGeom prst="rect">
                <a:avLst/>
              </a:prstGeom>
              <a:noFill/>
            </p:spPr>
            <p:txBody>
              <a:bodyPr wrap="none" lIns="288000" tIns="0" rIns="0" bIns="0" anchor="b" anchorCtr="0">
                <a:normAutofit/>
              </a:bodyPr>
              <a:lstStyle/>
              <a:p>
                <a:r>
                  <a:rPr lang="en-US" altLang="zh-CN" sz="2000" b="1" dirty="0">
                    <a:solidFill>
                      <a:schemeClr val="accent4">
                        <a:lumMod val="100000"/>
                      </a:schemeClr>
                    </a:solidFill>
                    <a:latin typeface="Arial" panose="020B0604020202020204" pitchFamily="34" charset="0"/>
                    <a:ea typeface="微软雅黑" panose="020B0503020204020204" pitchFamily="34" charset="-122"/>
                    <a:sym typeface="Arial" panose="020B0604020202020204" pitchFamily="34" charset="0"/>
                  </a:rPr>
                  <a:t>Outside Product</a:t>
                </a:r>
              </a:p>
            </p:txBody>
          </p:sp>
          <p:sp>
            <p:nvSpPr>
              <p:cNvPr id="13" name="íṩľíḍè-TextBox 55">
                <a:extLst>
                  <a:ext uri="{FF2B5EF4-FFF2-40B4-BE49-F238E27FC236}">
                    <a16:creationId xmlns="" xmlns:a16="http://schemas.microsoft.com/office/drawing/2014/main" id="{99F15CD9-1CEC-4461-86CE-BB103BCED201}"/>
                  </a:ext>
                </a:extLst>
              </p:cNvPr>
              <p:cNvSpPr txBox="1">
                <a:spLocks/>
              </p:cNvSpPr>
              <p:nvPr/>
            </p:nvSpPr>
            <p:spPr>
              <a:xfrm>
                <a:off x="1238800" y="3007041"/>
                <a:ext cx="2198693" cy="2367730"/>
              </a:xfrm>
              <a:prstGeom prst="rect">
                <a:avLst/>
              </a:prstGeom>
            </p:spPr>
            <p:txBody>
              <a:bodyPr vert="horz" wrap="square" lIns="288000" tIns="0" rIns="0" bIns="0" anchor="ctr" anchorCtr="0">
                <a:noAutofit/>
              </a:bodyPr>
              <a:lstStyle/>
              <a:p>
                <a:pPr>
                  <a:lnSpc>
                    <a:spcPct val="120000"/>
                  </a:lnSpc>
                </a:pPr>
                <a:r>
                  <a:rPr lang="en-US" altLang="zh-CN" dirty="0">
                    <a:solidFill>
                      <a:schemeClr val="dk1">
                        <a:lumMod val="100000"/>
                      </a:schemeClr>
                    </a:solidFill>
                    <a:latin typeface="Arial" panose="020B0604020202020204" pitchFamily="34" charset="0"/>
                    <a:ea typeface="微软雅黑" panose="020B0503020204020204" pitchFamily="34" charset="-122"/>
                    <a:sym typeface="Arial" panose="020B0604020202020204" pitchFamily="34" charset="0"/>
                  </a:rPr>
                  <a:t>“Outside product” optimization takes place through the algorithms that connect products and other information, where products themselves are modular.</a:t>
                </a:r>
              </a:p>
            </p:txBody>
          </p:sp>
        </p:grpSp>
        <p:grpSp>
          <p:nvGrpSpPr>
            <p:cNvPr id="7" name="Group 70">
              <a:extLst>
                <a:ext uri="{FF2B5EF4-FFF2-40B4-BE49-F238E27FC236}">
                  <a16:creationId xmlns="" xmlns:a16="http://schemas.microsoft.com/office/drawing/2014/main" id="{11DAD72D-D4B5-4288-AB85-C3D8C5A86D98}"/>
                </a:ext>
              </a:extLst>
            </p:cNvPr>
            <p:cNvGrpSpPr/>
            <p:nvPr/>
          </p:nvGrpSpPr>
          <p:grpSpPr>
            <a:xfrm>
              <a:off x="1045576" y="2435023"/>
              <a:ext cx="2961786" cy="1750427"/>
              <a:chOff x="8328247" y="2276873"/>
              <a:chExt cx="2218085" cy="1750427"/>
            </a:xfrm>
          </p:grpSpPr>
          <p:sp>
            <p:nvSpPr>
              <p:cNvPr id="8" name="íṩľíḍè-TextBox 71">
                <a:extLst>
                  <a:ext uri="{FF2B5EF4-FFF2-40B4-BE49-F238E27FC236}">
                    <a16:creationId xmlns="" xmlns:a16="http://schemas.microsoft.com/office/drawing/2014/main" id="{961C2862-EF29-47FF-9CAA-76CD01DE60CA}"/>
                  </a:ext>
                </a:extLst>
              </p:cNvPr>
              <p:cNvSpPr txBox="1"/>
              <p:nvPr/>
            </p:nvSpPr>
            <p:spPr>
              <a:xfrm>
                <a:off x="8328247" y="2276873"/>
                <a:ext cx="2198693" cy="388226"/>
              </a:xfrm>
              <a:prstGeom prst="rect">
                <a:avLst/>
              </a:prstGeom>
              <a:noFill/>
            </p:spPr>
            <p:txBody>
              <a:bodyPr wrap="none" lIns="0" tIns="0" rIns="288000" bIns="0" anchor="b" anchorCtr="0">
                <a:normAutofit/>
              </a:bodyPr>
              <a:lstStyle/>
              <a:p>
                <a:pPr algn="r"/>
                <a:r>
                  <a:rPr lang="en-US" altLang="zh-CN" sz="2000" b="1" dirty="0">
                    <a:solidFill>
                      <a:schemeClr val="accent3">
                        <a:lumMod val="100000"/>
                      </a:schemeClr>
                    </a:solidFill>
                    <a:latin typeface="Arial" panose="020B0604020202020204" pitchFamily="34" charset="0"/>
                    <a:ea typeface="微软雅黑" panose="020B0503020204020204" pitchFamily="34" charset="-122"/>
                    <a:sym typeface="Arial" panose="020B0604020202020204" pitchFamily="34" charset="0"/>
                  </a:rPr>
                  <a:t>Inside Product</a:t>
                </a:r>
              </a:p>
            </p:txBody>
          </p:sp>
          <p:sp>
            <p:nvSpPr>
              <p:cNvPr id="9" name="íṩľíḍè-TextBox 72">
                <a:extLst>
                  <a:ext uri="{FF2B5EF4-FFF2-40B4-BE49-F238E27FC236}">
                    <a16:creationId xmlns="" xmlns:a16="http://schemas.microsoft.com/office/drawing/2014/main" id="{22FBDC5A-F790-43C5-9C0D-72EB915EB78F}"/>
                  </a:ext>
                </a:extLst>
              </p:cNvPr>
              <p:cNvSpPr txBox="1">
                <a:spLocks/>
              </p:cNvSpPr>
              <p:nvPr/>
            </p:nvSpPr>
            <p:spPr>
              <a:xfrm>
                <a:off x="8347639" y="3408534"/>
                <a:ext cx="2198693" cy="618766"/>
              </a:xfrm>
              <a:prstGeom prst="rect">
                <a:avLst/>
              </a:prstGeom>
            </p:spPr>
            <p:txBody>
              <a:bodyPr vert="horz" wrap="square" lIns="0" tIns="0" rIns="288000" bIns="0" anchor="ctr">
                <a:noAutofit/>
              </a:bodyPr>
              <a:lstStyle/>
              <a:p>
                <a:pPr lvl="0" algn="r"/>
                <a:r>
                  <a:rPr lang="en-US" altLang="en-US" dirty="0">
                    <a:latin typeface="+mj-lt"/>
                    <a:cs typeface="Times New Roman" panose="02020603050405020304" pitchFamily="18" charset="0"/>
                  </a:rPr>
                  <a:t>“Inside product” optimization involves integrating individual product designs so that products work better together.</a:t>
                </a:r>
                <a:endParaRPr lang="zh-TW" altLang="en-US" dirty="0">
                  <a:latin typeface="+mj-lt"/>
                  <a:cs typeface="Times New Roman" panose="02020603050405020304" pitchFamily="18" charset="0"/>
                </a:endParaRPr>
              </a:p>
            </p:txBody>
          </p:sp>
        </p:grpSp>
      </p:grpSp>
      <p:sp>
        <p:nvSpPr>
          <p:cNvPr id="50" name="文字方塊 49"/>
          <p:cNvSpPr txBox="1"/>
          <p:nvPr/>
        </p:nvSpPr>
        <p:spPr>
          <a:xfrm>
            <a:off x="0" y="8238"/>
            <a:ext cx="7556877" cy="523220"/>
          </a:xfrm>
          <a:prstGeom prst="rect">
            <a:avLst/>
          </a:prstGeom>
          <a:noFill/>
        </p:spPr>
        <p:txBody>
          <a:bodyPr wrap="none" rtlCol="0">
            <a:spAutoFit/>
          </a:bodyPr>
          <a:lstStyle/>
          <a:p>
            <a:r>
              <a:rPr lang="en-US" altLang="zh-TW" sz="2800" b="1" dirty="0" smtClean="0">
                <a:latin typeface="+mj-lt"/>
                <a:cs typeface="Times New Roman" panose="02020603050405020304" pitchFamily="18" charset="0"/>
              </a:rPr>
              <a:t>10. Should the company expand its scope?</a:t>
            </a:r>
            <a:endParaRPr lang="zh-TW" altLang="en-US" sz="2800" b="1" dirty="0">
              <a:latin typeface="+mj-lt"/>
              <a:cs typeface="Times New Roman" panose="02020603050405020304" pitchFamily="18" charset="0"/>
            </a:endParaRPr>
          </a:p>
        </p:txBody>
      </p:sp>
      <p:sp>
        <p:nvSpPr>
          <p:cNvPr id="51" name="文字方塊 50"/>
          <p:cNvSpPr txBox="1"/>
          <p:nvPr/>
        </p:nvSpPr>
        <p:spPr>
          <a:xfrm>
            <a:off x="738443" y="703314"/>
            <a:ext cx="1944763" cy="492443"/>
          </a:xfrm>
          <a:prstGeom prst="rect">
            <a:avLst/>
          </a:prstGeom>
          <a:noFill/>
        </p:spPr>
        <p:txBody>
          <a:bodyPr wrap="none" rtlCol="0">
            <a:spAutoFit/>
          </a:bodyPr>
          <a:lstStyle/>
          <a:p>
            <a:r>
              <a:rPr lang="en-US" altLang="zh-TW" sz="2600" b="1" dirty="0" smtClean="0">
                <a:latin typeface="Times New Roman" panose="02020603050405020304" pitchFamily="18" charset="0"/>
                <a:cs typeface="Times New Roman" panose="02020603050405020304" pitchFamily="18" charset="0"/>
              </a:rPr>
              <a:t>Comparison</a:t>
            </a:r>
            <a:endParaRPr lang="zh-TW" altLang="en-US" sz="2600" b="1" dirty="0">
              <a:latin typeface="Times New Roman" panose="02020603050405020304" pitchFamily="18" charset="0"/>
              <a:cs typeface="Times New Roman" panose="02020603050405020304" pitchFamily="18" charset="0"/>
            </a:endParaRPr>
          </a:p>
        </p:txBody>
      </p:sp>
      <p:sp>
        <p:nvSpPr>
          <p:cNvPr id="52" name="矩形 51"/>
          <p:cNvSpPr/>
          <p:nvPr/>
        </p:nvSpPr>
        <p:spPr>
          <a:xfrm>
            <a:off x="862095" y="5876206"/>
            <a:ext cx="10982325" cy="923330"/>
          </a:xfrm>
          <a:prstGeom prst="rect">
            <a:avLst/>
          </a:prstGeom>
          <a:ln w="57150">
            <a:solidFill>
              <a:schemeClr val="accent6">
                <a:lumMod val="60000"/>
                <a:lumOff val="40000"/>
              </a:schemeClr>
            </a:solidFill>
          </a:ln>
        </p:spPr>
        <p:txBody>
          <a:bodyPr wrap="square">
            <a:spAutoFit/>
          </a:bodyPr>
          <a:lstStyle/>
          <a:p>
            <a:r>
              <a:rPr lang="en-US" altLang="zh-TW" dirty="0" smtClean="0">
                <a:latin typeface="Times New Roman" panose="02020603050405020304" pitchFamily="18" charset="0"/>
                <a:cs typeface="Times New Roman" panose="02020603050405020304" pitchFamily="18" charset="0"/>
              </a:rPr>
              <a:t>Finally, as smart, connected products expand industry scope and the boundaries of competition, many companies will need to rethink their corporate purpose. The focus is shifting to the broader need companies meet, rather than their traditional product definition.</a:t>
            </a:r>
            <a:endParaRPr lang="zh-TW" altLang="en-US" dirty="0">
              <a:latin typeface="Times New Roman" panose="02020603050405020304" pitchFamily="18" charset="0"/>
              <a:cs typeface="Times New Roman" panose="02020603050405020304" pitchFamily="18" charset="0"/>
            </a:endParaRPr>
          </a:p>
        </p:txBody>
      </p:sp>
      <p:sp>
        <p:nvSpPr>
          <p:cNvPr id="53"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41</a:t>
            </a:r>
            <a:endParaRPr lang="zh-CN" altLang="en-US" sz="1200" dirty="0">
              <a:latin typeface="Century Gothic" panose="020B0502020202020204" pitchFamily="34" charset="0"/>
            </a:endParaRPr>
          </a:p>
        </p:txBody>
      </p:sp>
    </p:spTree>
    <p:custDataLst>
      <p:tags r:id="rId1"/>
    </p:custDataLst>
    <p:extLst>
      <p:ext uri="{BB962C8B-B14F-4D97-AF65-F5344CB8AC3E}">
        <p14:creationId xmlns:p14="http://schemas.microsoft.com/office/powerpoint/2010/main" val="23624756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52">
                                            <p:bg/>
                                          </p:spTgt>
                                        </p:tgtEl>
                                        <p:attrNameLst>
                                          <p:attrName>style.visibility</p:attrName>
                                        </p:attrNameLst>
                                      </p:cBhvr>
                                      <p:to>
                                        <p:strVal val="visible"/>
                                      </p:to>
                                    </p:set>
                                    <p:animEffect transition="in" filter="wipe(down)">
                                      <p:cBhvr>
                                        <p:cTn id="11" dur="580">
                                          <p:stCondLst>
                                            <p:cond delay="0"/>
                                          </p:stCondLst>
                                        </p:cTn>
                                        <p:tgtEl>
                                          <p:spTgt spid="52">
                                            <p:bg/>
                                          </p:spTgt>
                                        </p:tgtEl>
                                      </p:cBhvr>
                                    </p:animEffect>
                                    <p:anim calcmode="lin" valueType="num">
                                      <p:cBhvr>
                                        <p:cTn id="12" dur="1822" tmFilter="0,0; 0.14,0.36; 0.43,0.73; 0.71,0.91; 1.0,1.0">
                                          <p:stCondLst>
                                            <p:cond delay="0"/>
                                          </p:stCondLst>
                                        </p:cTn>
                                        <p:tgtEl>
                                          <p:spTgt spid="52">
                                            <p:bg/>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2">
                                            <p:bg/>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2">
                                            <p:bg/>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2">
                                            <p:bg/>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2">
                                            <p:bg/>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52">
                                            <p:bg/>
                                          </p:spTgt>
                                        </p:tgtEl>
                                      </p:cBhvr>
                                      <p:to x="100000" y="60000"/>
                                    </p:animScale>
                                    <p:animScale>
                                      <p:cBhvr>
                                        <p:cTn id="18" dur="166" decel="50000">
                                          <p:stCondLst>
                                            <p:cond delay="676"/>
                                          </p:stCondLst>
                                        </p:cTn>
                                        <p:tgtEl>
                                          <p:spTgt spid="52">
                                            <p:bg/>
                                          </p:spTgt>
                                        </p:tgtEl>
                                      </p:cBhvr>
                                      <p:to x="100000" y="100000"/>
                                    </p:animScale>
                                    <p:animScale>
                                      <p:cBhvr>
                                        <p:cTn id="19" dur="26">
                                          <p:stCondLst>
                                            <p:cond delay="1312"/>
                                          </p:stCondLst>
                                        </p:cTn>
                                        <p:tgtEl>
                                          <p:spTgt spid="52">
                                            <p:bg/>
                                          </p:spTgt>
                                        </p:tgtEl>
                                      </p:cBhvr>
                                      <p:to x="100000" y="80000"/>
                                    </p:animScale>
                                    <p:animScale>
                                      <p:cBhvr>
                                        <p:cTn id="20" dur="166" decel="50000">
                                          <p:stCondLst>
                                            <p:cond delay="1338"/>
                                          </p:stCondLst>
                                        </p:cTn>
                                        <p:tgtEl>
                                          <p:spTgt spid="52">
                                            <p:bg/>
                                          </p:spTgt>
                                        </p:tgtEl>
                                      </p:cBhvr>
                                      <p:to x="100000" y="100000"/>
                                    </p:animScale>
                                    <p:animScale>
                                      <p:cBhvr>
                                        <p:cTn id="21" dur="26">
                                          <p:stCondLst>
                                            <p:cond delay="1642"/>
                                          </p:stCondLst>
                                        </p:cTn>
                                        <p:tgtEl>
                                          <p:spTgt spid="52">
                                            <p:bg/>
                                          </p:spTgt>
                                        </p:tgtEl>
                                      </p:cBhvr>
                                      <p:to x="100000" y="90000"/>
                                    </p:animScale>
                                    <p:animScale>
                                      <p:cBhvr>
                                        <p:cTn id="22" dur="166" decel="50000">
                                          <p:stCondLst>
                                            <p:cond delay="1668"/>
                                          </p:stCondLst>
                                        </p:cTn>
                                        <p:tgtEl>
                                          <p:spTgt spid="52">
                                            <p:bg/>
                                          </p:spTgt>
                                        </p:tgtEl>
                                      </p:cBhvr>
                                      <p:to x="100000" y="100000"/>
                                    </p:animScale>
                                    <p:animScale>
                                      <p:cBhvr>
                                        <p:cTn id="23" dur="26">
                                          <p:stCondLst>
                                            <p:cond delay="1808"/>
                                          </p:stCondLst>
                                        </p:cTn>
                                        <p:tgtEl>
                                          <p:spTgt spid="52">
                                            <p:bg/>
                                          </p:spTgt>
                                        </p:tgtEl>
                                      </p:cBhvr>
                                      <p:to x="100000" y="95000"/>
                                    </p:animScale>
                                    <p:animScale>
                                      <p:cBhvr>
                                        <p:cTn id="24" dur="166" decel="50000">
                                          <p:stCondLst>
                                            <p:cond delay="1834"/>
                                          </p:stCondLst>
                                        </p:cTn>
                                        <p:tgtEl>
                                          <p:spTgt spid="52">
                                            <p:bg/>
                                          </p:spTgt>
                                        </p:tgtEl>
                                      </p:cBhvr>
                                      <p:to x="100000" y="100000"/>
                                    </p:animScale>
                                  </p:childTnLst>
                                </p:cTn>
                              </p:par>
                            </p:childTnLst>
                          </p:cTn>
                        </p:par>
                        <p:par>
                          <p:cTn id="25" fill="hold">
                            <p:stCondLst>
                              <p:cond delay="2500"/>
                            </p:stCondLst>
                            <p:childTnLst>
                              <p:par>
                                <p:cTn id="26" presetID="26" presetClass="entr" presetSubtype="0" fill="hold" grpId="0" nodeType="afterEffect">
                                  <p:stCondLst>
                                    <p:cond delay="0"/>
                                  </p:stCondLst>
                                  <p:childTnLst>
                                    <p:set>
                                      <p:cBhvr>
                                        <p:cTn id="27" dur="1" fill="hold">
                                          <p:stCondLst>
                                            <p:cond delay="0"/>
                                          </p:stCondLst>
                                        </p:cTn>
                                        <p:tgtEl>
                                          <p:spTgt spid="52">
                                            <p:txEl>
                                              <p:pRg st="0" end="0"/>
                                            </p:txEl>
                                          </p:spTgt>
                                        </p:tgtEl>
                                        <p:attrNameLst>
                                          <p:attrName>style.visibility</p:attrName>
                                        </p:attrNameLst>
                                      </p:cBhvr>
                                      <p:to>
                                        <p:strVal val="visible"/>
                                      </p:to>
                                    </p:set>
                                    <p:animEffect transition="in" filter="wipe(down)">
                                      <p:cBhvr>
                                        <p:cTn id="28" dur="580">
                                          <p:stCondLst>
                                            <p:cond delay="0"/>
                                          </p:stCondLst>
                                        </p:cTn>
                                        <p:tgtEl>
                                          <p:spTgt spid="52">
                                            <p:txEl>
                                              <p:pRg st="0" end="0"/>
                                            </p:txEl>
                                          </p:spTgt>
                                        </p:tgtEl>
                                      </p:cBhvr>
                                    </p:animEffect>
                                    <p:anim calcmode="lin" valueType="num">
                                      <p:cBhvr>
                                        <p:cTn id="29" dur="1822" tmFilter="0,0; 0.14,0.36; 0.43,0.73; 0.71,0.91; 1.0,1.0">
                                          <p:stCondLst>
                                            <p:cond delay="0"/>
                                          </p:stCondLst>
                                        </p:cTn>
                                        <p:tgtEl>
                                          <p:spTgt spid="52">
                                            <p:txEl>
                                              <p:pRg st="0" end="0"/>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2">
                                            <p:txEl>
                                              <p:pRg st="0" end="0"/>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2">
                                            <p:txEl>
                                              <p:pRg st="0" end="0"/>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2">
                                            <p:txEl>
                                              <p:pRg st="0" end="0"/>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2">
                                            <p:txEl>
                                              <p:pRg st="0" end="0"/>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52">
                                            <p:txEl>
                                              <p:pRg st="0" end="0"/>
                                            </p:txEl>
                                          </p:spTgt>
                                        </p:tgtEl>
                                      </p:cBhvr>
                                      <p:to x="100000" y="60000"/>
                                    </p:animScale>
                                    <p:animScale>
                                      <p:cBhvr>
                                        <p:cTn id="35" dur="166" decel="50000">
                                          <p:stCondLst>
                                            <p:cond delay="676"/>
                                          </p:stCondLst>
                                        </p:cTn>
                                        <p:tgtEl>
                                          <p:spTgt spid="52">
                                            <p:txEl>
                                              <p:pRg st="0" end="0"/>
                                            </p:txEl>
                                          </p:spTgt>
                                        </p:tgtEl>
                                      </p:cBhvr>
                                      <p:to x="100000" y="100000"/>
                                    </p:animScale>
                                    <p:animScale>
                                      <p:cBhvr>
                                        <p:cTn id="36" dur="26">
                                          <p:stCondLst>
                                            <p:cond delay="1312"/>
                                          </p:stCondLst>
                                        </p:cTn>
                                        <p:tgtEl>
                                          <p:spTgt spid="52">
                                            <p:txEl>
                                              <p:pRg st="0" end="0"/>
                                            </p:txEl>
                                          </p:spTgt>
                                        </p:tgtEl>
                                      </p:cBhvr>
                                      <p:to x="100000" y="80000"/>
                                    </p:animScale>
                                    <p:animScale>
                                      <p:cBhvr>
                                        <p:cTn id="37" dur="166" decel="50000">
                                          <p:stCondLst>
                                            <p:cond delay="1338"/>
                                          </p:stCondLst>
                                        </p:cTn>
                                        <p:tgtEl>
                                          <p:spTgt spid="52">
                                            <p:txEl>
                                              <p:pRg st="0" end="0"/>
                                            </p:txEl>
                                          </p:spTgt>
                                        </p:tgtEl>
                                      </p:cBhvr>
                                      <p:to x="100000" y="100000"/>
                                    </p:animScale>
                                    <p:animScale>
                                      <p:cBhvr>
                                        <p:cTn id="38" dur="26">
                                          <p:stCondLst>
                                            <p:cond delay="1642"/>
                                          </p:stCondLst>
                                        </p:cTn>
                                        <p:tgtEl>
                                          <p:spTgt spid="52">
                                            <p:txEl>
                                              <p:pRg st="0" end="0"/>
                                            </p:txEl>
                                          </p:spTgt>
                                        </p:tgtEl>
                                      </p:cBhvr>
                                      <p:to x="100000" y="90000"/>
                                    </p:animScale>
                                    <p:animScale>
                                      <p:cBhvr>
                                        <p:cTn id="39" dur="166" decel="50000">
                                          <p:stCondLst>
                                            <p:cond delay="1668"/>
                                          </p:stCondLst>
                                        </p:cTn>
                                        <p:tgtEl>
                                          <p:spTgt spid="52">
                                            <p:txEl>
                                              <p:pRg st="0" end="0"/>
                                            </p:txEl>
                                          </p:spTgt>
                                        </p:tgtEl>
                                      </p:cBhvr>
                                      <p:to x="100000" y="100000"/>
                                    </p:animScale>
                                    <p:animScale>
                                      <p:cBhvr>
                                        <p:cTn id="40" dur="26">
                                          <p:stCondLst>
                                            <p:cond delay="1808"/>
                                          </p:stCondLst>
                                        </p:cTn>
                                        <p:tgtEl>
                                          <p:spTgt spid="52">
                                            <p:txEl>
                                              <p:pRg st="0" end="0"/>
                                            </p:txEl>
                                          </p:spTgt>
                                        </p:tgtEl>
                                      </p:cBhvr>
                                      <p:to x="100000" y="95000"/>
                                    </p:animScale>
                                    <p:animScale>
                                      <p:cBhvr>
                                        <p:cTn id="41" dur="166" decel="50000">
                                          <p:stCondLst>
                                            <p:cond delay="1834"/>
                                          </p:stCondLst>
                                        </p:cTn>
                                        <p:tgtEl>
                                          <p:spTgt spid="52">
                                            <p:txEl>
                                              <p:pRg st="0" end="0"/>
                                            </p:txEl>
                                          </p:spTgt>
                                        </p:tgtEl>
                                      </p:cBhvr>
                                      <p:to x="100000" y="100000"/>
                                    </p:animScale>
                                  </p:childTnLst>
                                </p:cTn>
                              </p:par>
                            </p:childTnLst>
                          </p:cTn>
                        </p:par>
                        <p:par>
                          <p:cTn id="42" fill="hold">
                            <p:stCondLst>
                              <p:cond delay="4500"/>
                            </p:stCondLst>
                            <p:childTnLst>
                              <p:par>
                                <p:cTn id="43" presetID="3" presetClass="emph" presetSubtype="2" fill="hold" grpId="2" nodeType="afterEffect">
                                  <p:stCondLst>
                                    <p:cond delay="0"/>
                                  </p:stCondLst>
                                  <p:childTnLst>
                                    <p:animClr clrSpc="rgb" dir="cw">
                                      <p:cBhvr override="childStyle">
                                        <p:cTn id="44" dur="1750" fill="hold"/>
                                        <p:tgtEl>
                                          <p:spTgt spid="52">
                                            <p:txEl>
                                              <p:pRg st="0" end="0"/>
                                            </p:txEl>
                                          </p:spTgt>
                                        </p:tgtEl>
                                        <p:attrNameLst>
                                          <p:attrName>style.color</p:attrName>
                                        </p:attrNameLst>
                                      </p:cBhvr>
                                      <p:to>
                                        <a:schemeClr val="accent1"/>
                                      </p:to>
                                    </p:animClr>
                                  </p:childTnLst>
                                </p:cTn>
                              </p:par>
                            </p:childTnLst>
                          </p:cTn>
                        </p:par>
                        <p:par>
                          <p:cTn id="45" fill="hold">
                            <p:stCondLst>
                              <p:cond delay="6250"/>
                            </p:stCondLst>
                            <p:childTnLst>
                              <p:par>
                                <p:cTn id="46" presetID="22" presetClass="entr" presetSubtype="8"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left)">
                                      <p:cBhvr>
                                        <p:cTn id="4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build="p" animBg="1"/>
      <p:bldP spid="52" grpId="2" build="p"/>
      <p:bldP spid="5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97310" y="2106860"/>
            <a:ext cx="10970458" cy="295067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67347" y="1966483"/>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文本框 15"/>
          <p:cNvSpPr txBox="1"/>
          <p:nvPr/>
        </p:nvSpPr>
        <p:spPr>
          <a:xfrm>
            <a:off x="893763" y="733985"/>
            <a:ext cx="184731" cy="1015663"/>
          </a:xfrm>
          <a:prstGeom prst="rect">
            <a:avLst/>
          </a:prstGeom>
          <a:noFill/>
        </p:spPr>
        <p:txBody>
          <a:bodyPr wrap="none" rtlCol="0">
            <a:spAutoFit/>
            <a:scene3d>
              <a:camera prst="orthographicFront"/>
              <a:lightRig rig="threePt" dir="t"/>
            </a:scene3d>
            <a:sp3d contourW="12700"/>
          </a:bodyPr>
          <a:lstStyle/>
          <a:p>
            <a:endParaRPr lang="zh-CN" altLang="en-US" sz="6000" dirty="0">
              <a:solidFill>
                <a:srgbClr val="2C2E32"/>
              </a:solidFill>
              <a:latin typeface="Century Gothic" panose="020B0502020202020204" pitchFamily="34" charset="0"/>
            </a:endParaRPr>
          </a:p>
        </p:txBody>
      </p:sp>
      <p:sp>
        <p:nvSpPr>
          <p:cNvPr id="18" name="文本框 17"/>
          <p:cNvSpPr txBox="1"/>
          <p:nvPr/>
        </p:nvSpPr>
        <p:spPr>
          <a:xfrm>
            <a:off x="2955280" y="2670236"/>
            <a:ext cx="6891947" cy="1754326"/>
          </a:xfrm>
          <a:prstGeom prst="rect">
            <a:avLst/>
          </a:prstGeom>
          <a:noFill/>
        </p:spPr>
        <p:txBody>
          <a:bodyPr wrap="square" rtlCol="0">
            <a:spAutoFit/>
            <a:scene3d>
              <a:camera prst="orthographicFront"/>
              <a:lightRig rig="threePt" dir="t"/>
            </a:scene3d>
            <a:sp3d contourW="12700"/>
          </a:bodyPr>
          <a:lstStyle/>
          <a:p>
            <a:r>
              <a:rPr lang="en-US" altLang="zh-CN" sz="5400" b="1" dirty="0">
                <a:solidFill>
                  <a:srgbClr val="FFFFFF"/>
                </a:solidFill>
              </a:rPr>
              <a:t>The Larger Opportunity</a:t>
            </a:r>
          </a:p>
        </p:txBody>
      </p:sp>
      <p:sp>
        <p:nvSpPr>
          <p:cNvPr id="11"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42</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2302166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0540231" y="759722"/>
            <a:ext cx="1213477" cy="1017381"/>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2525487" y="5134266"/>
            <a:ext cx="2055977" cy="1723734"/>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rot="16200000">
            <a:off x="357980" y="2004350"/>
            <a:ext cx="1372908" cy="1393648"/>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六边形 6"/>
          <p:cNvSpPr/>
          <p:nvPr/>
        </p:nvSpPr>
        <p:spPr>
          <a:xfrm>
            <a:off x="767142" y="2414603"/>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菱形 9"/>
          <p:cNvSpPr/>
          <p:nvPr/>
        </p:nvSpPr>
        <p:spPr>
          <a:xfrm rot="16200000">
            <a:off x="2945783" y="2004348"/>
            <a:ext cx="1372908" cy="1393652"/>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六边形 10"/>
          <p:cNvSpPr/>
          <p:nvPr/>
        </p:nvSpPr>
        <p:spPr>
          <a:xfrm>
            <a:off x="3345666" y="2415203"/>
            <a:ext cx="573142" cy="571942"/>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菱形 12"/>
          <p:cNvSpPr/>
          <p:nvPr/>
        </p:nvSpPr>
        <p:spPr>
          <a:xfrm rot="16200000">
            <a:off x="5533586" y="2004349"/>
            <a:ext cx="1372908" cy="1393650"/>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六边形 13"/>
          <p:cNvSpPr/>
          <p:nvPr/>
        </p:nvSpPr>
        <p:spPr>
          <a:xfrm>
            <a:off x="5958688" y="2414603"/>
            <a:ext cx="522703" cy="5731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菱形 15"/>
          <p:cNvSpPr/>
          <p:nvPr/>
        </p:nvSpPr>
        <p:spPr>
          <a:xfrm rot="16200000">
            <a:off x="8121388" y="2004348"/>
            <a:ext cx="1372908" cy="1393652"/>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六边形 16"/>
          <p:cNvSpPr/>
          <p:nvPr/>
        </p:nvSpPr>
        <p:spPr>
          <a:xfrm>
            <a:off x="8521271" y="2436530"/>
            <a:ext cx="573142" cy="52928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矩形 21"/>
          <p:cNvSpPr/>
          <p:nvPr/>
        </p:nvSpPr>
        <p:spPr>
          <a:xfrm>
            <a:off x="481972" y="359616"/>
            <a:ext cx="2913962" cy="535531"/>
          </a:xfrm>
          <a:prstGeom prst="rect">
            <a:avLst/>
          </a:prstGeom>
        </p:spPr>
        <p:txBody>
          <a:bodyPr wrap="square">
            <a:spAutoFit/>
            <a:scene3d>
              <a:camera prst="orthographicFront"/>
              <a:lightRig rig="threePt" dir="t"/>
            </a:scene3d>
            <a:sp3d contourW="12700"/>
          </a:bodyPr>
          <a:lstStyle/>
          <a:p>
            <a:pPr>
              <a:lnSpc>
                <a:spcPct val="120000"/>
              </a:lnSpc>
            </a:pPr>
            <a:r>
              <a:rPr lang="en-US" altLang="zh-CN" sz="2400" b="1" dirty="0">
                <a:solidFill>
                  <a:schemeClr val="accent2"/>
                </a:solidFill>
              </a:rPr>
              <a:t>The past decade</a:t>
            </a:r>
          </a:p>
        </p:txBody>
      </p:sp>
      <p:sp>
        <p:nvSpPr>
          <p:cNvPr id="28" name="矩形 27"/>
          <p:cNvSpPr/>
          <p:nvPr/>
        </p:nvSpPr>
        <p:spPr>
          <a:xfrm>
            <a:off x="7530" y="3638909"/>
            <a:ext cx="2073806" cy="72660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Internal cost reduction</a:t>
            </a:r>
          </a:p>
        </p:txBody>
      </p:sp>
      <p:sp>
        <p:nvSpPr>
          <p:cNvPr id="31" name="矩形 30"/>
          <p:cNvSpPr/>
          <p:nvPr/>
        </p:nvSpPr>
        <p:spPr>
          <a:xfrm>
            <a:off x="2595334" y="3638909"/>
            <a:ext cx="2073806" cy="72660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Cautious investment</a:t>
            </a:r>
          </a:p>
        </p:txBody>
      </p:sp>
      <p:sp>
        <p:nvSpPr>
          <p:cNvPr id="34" name="矩形 33"/>
          <p:cNvSpPr/>
          <p:nvPr/>
        </p:nvSpPr>
        <p:spPr>
          <a:xfrm>
            <a:off x="5183137" y="3638909"/>
            <a:ext cx="2073806" cy="72660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Higher corporate profitability</a:t>
            </a:r>
          </a:p>
        </p:txBody>
      </p:sp>
      <p:sp>
        <p:nvSpPr>
          <p:cNvPr id="37" name="矩形 36"/>
          <p:cNvSpPr/>
          <p:nvPr/>
        </p:nvSpPr>
        <p:spPr>
          <a:xfrm>
            <a:off x="7770939" y="3638909"/>
            <a:ext cx="2073806" cy="394210"/>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Rising M&amp;A</a:t>
            </a:r>
          </a:p>
        </p:txBody>
      </p:sp>
      <p:sp>
        <p:nvSpPr>
          <p:cNvPr id="43" name="菱形 42"/>
          <p:cNvSpPr/>
          <p:nvPr/>
        </p:nvSpPr>
        <p:spPr>
          <a:xfrm rot="16200000">
            <a:off x="10306980" y="2004350"/>
            <a:ext cx="1372908" cy="1393648"/>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六边形 6"/>
          <p:cNvSpPr/>
          <p:nvPr/>
        </p:nvSpPr>
        <p:spPr>
          <a:xfrm>
            <a:off x="10716142" y="2414603"/>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矩形 44"/>
          <p:cNvSpPr/>
          <p:nvPr/>
        </p:nvSpPr>
        <p:spPr>
          <a:xfrm>
            <a:off x="9956530" y="3638909"/>
            <a:ext cx="2073806" cy="172380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tx1">
                    <a:lumMod val="75000"/>
                    <a:lumOff val="25000"/>
                  </a:schemeClr>
                </a:solidFill>
              </a:rPr>
              <a:t>Muted innovation across large parts of the economy</a:t>
            </a:r>
          </a:p>
        </p:txBody>
      </p:sp>
      <p:sp>
        <p:nvSpPr>
          <p:cNvPr id="46" name="矩形 45"/>
          <p:cNvSpPr/>
          <p:nvPr/>
        </p:nvSpPr>
        <p:spPr>
          <a:xfrm>
            <a:off x="396232" y="5797580"/>
            <a:ext cx="11047251" cy="6255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424367" y="5822969"/>
            <a:ext cx="11019116" cy="646331"/>
          </a:xfrm>
          <a:prstGeom prst="rect">
            <a:avLst/>
          </a:prstGeom>
        </p:spPr>
        <p:txBody>
          <a:bodyPr wrap="square">
            <a:spAutoFit/>
          </a:bodyPr>
          <a:lstStyle/>
          <a:p>
            <a:r>
              <a:rPr lang="en-US" altLang="zh-TW" dirty="0">
                <a:latin typeface="Times New Roman" panose="02020603050405020304" pitchFamily="18" charset="0"/>
                <a:cs typeface="Times New Roman" panose="02020603050405020304" pitchFamily="18" charset="0"/>
              </a:rPr>
              <a:t>This path has resulted in slower job growth, slower improvements in wages and living standards for the average citizen, a diminished sense of economic opportunity, doubts about capitalism, and reduced public support for business.</a:t>
            </a:r>
            <a:endParaRPr lang="zh-TW" altLang="en-US" dirty="0">
              <a:latin typeface="Times New Roman" panose="02020603050405020304" pitchFamily="18" charset="0"/>
              <a:cs typeface="Times New Roman" panose="02020603050405020304" pitchFamily="18" charset="0"/>
            </a:endParaRPr>
          </a:p>
        </p:txBody>
      </p:sp>
      <p:sp>
        <p:nvSpPr>
          <p:cNvPr id="23"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43</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613070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anim calcmode="lin" valueType="num">
                                      <p:cBhvr>
                                        <p:cTn id="19" dur="500" fill="hold"/>
                                        <p:tgtEl>
                                          <p:spTgt spid="28"/>
                                        </p:tgtEl>
                                        <p:attrNameLst>
                                          <p:attrName>ppt_x</p:attrName>
                                        </p:attrNameLst>
                                      </p:cBhvr>
                                      <p:tavLst>
                                        <p:tav tm="0">
                                          <p:val>
                                            <p:strVal val="#ppt_x"/>
                                          </p:val>
                                        </p:tav>
                                        <p:tav tm="100000">
                                          <p:val>
                                            <p:strVal val="#ppt_x"/>
                                          </p:val>
                                        </p:tav>
                                      </p:tavLst>
                                    </p:anim>
                                    <p:anim calcmode="lin" valueType="num">
                                      <p:cBhvr>
                                        <p:cTn id="20" dur="500" fill="hold"/>
                                        <p:tgtEl>
                                          <p:spTgt spid="28"/>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childTnLst>
                          </p:cTn>
                        </p:par>
                        <p:par>
                          <p:cTn id="31" fill="hold">
                            <p:stCondLst>
                              <p:cond delay="1000"/>
                            </p:stCondLst>
                            <p:childTnLst>
                              <p:par>
                                <p:cTn id="32" presetID="2" presetClass="entr" presetSubtype="4"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additive="base">
                                        <p:cTn id="34" dur="500" fill="hold"/>
                                        <p:tgtEl>
                                          <p:spTgt spid="31"/>
                                        </p:tgtEl>
                                        <p:attrNameLst>
                                          <p:attrName>ppt_x</p:attrName>
                                        </p:attrNameLst>
                                      </p:cBhvr>
                                      <p:tavLst>
                                        <p:tav tm="0">
                                          <p:val>
                                            <p:strVal val="#ppt_x"/>
                                          </p:val>
                                        </p:tav>
                                        <p:tav tm="100000">
                                          <p:val>
                                            <p:strVal val="#ppt_x"/>
                                          </p:val>
                                        </p:tav>
                                      </p:tavLst>
                                    </p:anim>
                                    <p:anim calcmode="lin" valueType="num">
                                      <p:cBhvr additive="base">
                                        <p:cTn id="35" dur="500" fill="hold"/>
                                        <p:tgtEl>
                                          <p:spTgt spid="31"/>
                                        </p:tgtEl>
                                        <p:attrNameLst>
                                          <p:attrName>ppt_y</p:attrName>
                                        </p:attrNameLst>
                                      </p:cBhvr>
                                      <p:tavLst>
                                        <p:tav tm="0">
                                          <p:val>
                                            <p:strVal val="1+#ppt_h/2"/>
                                          </p:val>
                                        </p:tav>
                                        <p:tav tm="100000">
                                          <p:val>
                                            <p:strVal val="#ppt_y"/>
                                          </p:val>
                                        </p:tav>
                                      </p:tavLst>
                                    </p:anim>
                                  </p:childTnLst>
                                </p:cTn>
                              </p:par>
                              <p:par>
                                <p:cTn id="36" presetID="53" presetClass="entr" presetSubtype="16"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p:cTn id="43" dur="500" fill="hold"/>
                                        <p:tgtEl>
                                          <p:spTgt spid="41"/>
                                        </p:tgtEl>
                                        <p:attrNameLst>
                                          <p:attrName>ppt_w</p:attrName>
                                        </p:attrNameLst>
                                      </p:cBhvr>
                                      <p:tavLst>
                                        <p:tav tm="0">
                                          <p:val>
                                            <p:fltVal val="0"/>
                                          </p:val>
                                        </p:tav>
                                        <p:tav tm="100000">
                                          <p:val>
                                            <p:strVal val="#ppt_w"/>
                                          </p:val>
                                        </p:tav>
                                      </p:tavLst>
                                    </p:anim>
                                    <p:anim calcmode="lin" valueType="num">
                                      <p:cBhvr>
                                        <p:cTn id="44" dur="500" fill="hold"/>
                                        <p:tgtEl>
                                          <p:spTgt spid="41"/>
                                        </p:tgtEl>
                                        <p:attrNameLst>
                                          <p:attrName>ppt_h</p:attrName>
                                        </p:attrNameLst>
                                      </p:cBhvr>
                                      <p:tavLst>
                                        <p:tav tm="0">
                                          <p:val>
                                            <p:fltVal val="0"/>
                                          </p:val>
                                        </p:tav>
                                        <p:tav tm="100000">
                                          <p:val>
                                            <p:strVal val="#ppt_h"/>
                                          </p:val>
                                        </p:tav>
                                      </p:tavLst>
                                    </p:anim>
                                    <p:animEffect transition="in" filter="fade">
                                      <p:cBhvr>
                                        <p:cTn id="45" dur="500"/>
                                        <p:tgtEl>
                                          <p:spTgt spid="41"/>
                                        </p:tgtEl>
                                      </p:cBhvr>
                                    </p:animEffect>
                                  </p:childTnLst>
                                </p:cTn>
                              </p:par>
                            </p:childTnLst>
                          </p:cTn>
                        </p:par>
                        <p:par>
                          <p:cTn id="46" fill="hold">
                            <p:stCondLst>
                              <p:cond delay="1500"/>
                            </p:stCondLst>
                            <p:childTnLst>
                              <p:par>
                                <p:cTn id="47" presetID="42"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750"/>
                                        <p:tgtEl>
                                          <p:spTgt spid="34"/>
                                        </p:tgtEl>
                                      </p:cBhvr>
                                    </p:animEffect>
                                    <p:anim calcmode="lin" valueType="num">
                                      <p:cBhvr>
                                        <p:cTn id="50" dur="750" fill="hold"/>
                                        <p:tgtEl>
                                          <p:spTgt spid="34"/>
                                        </p:tgtEl>
                                        <p:attrNameLst>
                                          <p:attrName>ppt_x</p:attrName>
                                        </p:attrNameLst>
                                      </p:cBhvr>
                                      <p:tavLst>
                                        <p:tav tm="0">
                                          <p:val>
                                            <p:strVal val="#ppt_x"/>
                                          </p:val>
                                        </p:tav>
                                        <p:tav tm="100000">
                                          <p:val>
                                            <p:strVal val="#ppt_x"/>
                                          </p:val>
                                        </p:tav>
                                      </p:tavLst>
                                    </p:anim>
                                    <p:anim calcmode="lin" valueType="num">
                                      <p:cBhvr>
                                        <p:cTn id="51" dur="750" fill="hold"/>
                                        <p:tgtEl>
                                          <p:spTgt spid="34"/>
                                        </p:tgtEl>
                                        <p:attrNameLst>
                                          <p:attrName>ppt_y</p:attrName>
                                        </p:attrNameLst>
                                      </p:cBhvr>
                                      <p:tavLst>
                                        <p:tav tm="0">
                                          <p:val>
                                            <p:strVal val="#ppt_y+.1"/>
                                          </p:val>
                                        </p:tav>
                                        <p:tav tm="100000">
                                          <p:val>
                                            <p:strVal val="#ppt_y"/>
                                          </p:val>
                                        </p:tav>
                                      </p:tavLst>
                                    </p:anim>
                                  </p:childTnLst>
                                </p:cTn>
                              </p:par>
                              <p:par>
                                <p:cTn id="52" presetID="53" presetClass="entr" presetSubtype="16"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500" fill="hold"/>
                                        <p:tgtEl>
                                          <p:spTgt spid="16"/>
                                        </p:tgtEl>
                                        <p:attrNameLst>
                                          <p:attrName>ppt_w</p:attrName>
                                        </p:attrNameLst>
                                      </p:cBhvr>
                                      <p:tavLst>
                                        <p:tav tm="0">
                                          <p:val>
                                            <p:fltVal val="0"/>
                                          </p:val>
                                        </p:tav>
                                        <p:tav tm="100000">
                                          <p:val>
                                            <p:strVal val="#ppt_w"/>
                                          </p:val>
                                        </p:tav>
                                      </p:tavLst>
                                    </p:anim>
                                    <p:anim calcmode="lin" valueType="num">
                                      <p:cBhvr>
                                        <p:cTn id="55" dur="500" fill="hold"/>
                                        <p:tgtEl>
                                          <p:spTgt spid="16"/>
                                        </p:tgtEl>
                                        <p:attrNameLst>
                                          <p:attrName>ppt_h</p:attrName>
                                        </p:attrNameLst>
                                      </p:cBhvr>
                                      <p:tavLst>
                                        <p:tav tm="0">
                                          <p:val>
                                            <p:fltVal val="0"/>
                                          </p:val>
                                        </p:tav>
                                        <p:tav tm="100000">
                                          <p:val>
                                            <p:strVal val="#ppt_h"/>
                                          </p:val>
                                        </p:tav>
                                      </p:tavLst>
                                    </p:anim>
                                    <p:animEffect transition="in" filter="fade">
                                      <p:cBhvr>
                                        <p:cTn id="56" dur="500"/>
                                        <p:tgtEl>
                                          <p:spTgt spid="1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p:cTn id="59" dur="500" fill="hold"/>
                                        <p:tgtEl>
                                          <p:spTgt spid="42"/>
                                        </p:tgtEl>
                                        <p:attrNameLst>
                                          <p:attrName>ppt_w</p:attrName>
                                        </p:attrNameLst>
                                      </p:cBhvr>
                                      <p:tavLst>
                                        <p:tav tm="0">
                                          <p:val>
                                            <p:fltVal val="0"/>
                                          </p:val>
                                        </p:tav>
                                        <p:tav tm="100000">
                                          <p:val>
                                            <p:strVal val="#ppt_w"/>
                                          </p:val>
                                        </p:tav>
                                      </p:tavLst>
                                    </p:anim>
                                    <p:anim calcmode="lin" valueType="num">
                                      <p:cBhvr>
                                        <p:cTn id="60" dur="500" fill="hold"/>
                                        <p:tgtEl>
                                          <p:spTgt spid="42"/>
                                        </p:tgtEl>
                                        <p:attrNameLst>
                                          <p:attrName>ppt_h</p:attrName>
                                        </p:attrNameLst>
                                      </p:cBhvr>
                                      <p:tavLst>
                                        <p:tav tm="0">
                                          <p:val>
                                            <p:fltVal val="0"/>
                                          </p:val>
                                        </p:tav>
                                        <p:tav tm="100000">
                                          <p:val>
                                            <p:strVal val="#ppt_h"/>
                                          </p:val>
                                        </p:tav>
                                      </p:tavLst>
                                    </p:anim>
                                    <p:animEffect transition="in" filter="fade">
                                      <p:cBhvr>
                                        <p:cTn id="61" dur="500"/>
                                        <p:tgtEl>
                                          <p:spTgt spid="42"/>
                                        </p:tgtEl>
                                      </p:cBhvr>
                                    </p:animEffect>
                                  </p:childTnLst>
                                </p:cTn>
                              </p:par>
                            </p:childTnLst>
                          </p:cTn>
                        </p:par>
                        <p:par>
                          <p:cTn id="62" fill="hold">
                            <p:stCondLst>
                              <p:cond delay="2250"/>
                            </p:stCondLst>
                            <p:childTnLst>
                              <p:par>
                                <p:cTn id="63" presetID="2" presetClass="entr" presetSubtype="4"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1+#ppt_h/2"/>
                                          </p:val>
                                        </p:tav>
                                        <p:tav tm="100000">
                                          <p:val>
                                            <p:strVal val="#ppt_y"/>
                                          </p:val>
                                        </p:tav>
                                      </p:tavLst>
                                    </p:anim>
                                  </p:childTnLst>
                                </p:cTn>
                              </p:par>
                            </p:childTnLst>
                          </p:cTn>
                        </p:par>
                        <p:par>
                          <p:cTn id="67" fill="hold">
                            <p:stCondLst>
                              <p:cond delay="2750"/>
                            </p:stCondLst>
                            <p:childTnLst>
                              <p:par>
                                <p:cTn id="68" presetID="53" presetClass="entr" presetSubtype="16"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 calcmode="lin" valueType="num">
                                      <p:cBhvr>
                                        <p:cTn id="70" dur="500" fill="hold"/>
                                        <p:tgtEl>
                                          <p:spTgt spid="43"/>
                                        </p:tgtEl>
                                        <p:attrNameLst>
                                          <p:attrName>ppt_w</p:attrName>
                                        </p:attrNameLst>
                                      </p:cBhvr>
                                      <p:tavLst>
                                        <p:tav tm="0">
                                          <p:val>
                                            <p:fltVal val="0"/>
                                          </p:val>
                                        </p:tav>
                                        <p:tav tm="100000">
                                          <p:val>
                                            <p:strVal val="#ppt_w"/>
                                          </p:val>
                                        </p:tav>
                                      </p:tavLst>
                                    </p:anim>
                                    <p:anim calcmode="lin" valueType="num">
                                      <p:cBhvr>
                                        <p:cTn id="71" dur="500" fill="hold"/>
                                        <p:tgtEl>
                                          <p:spTgt spid="43"/>
                                        </p:tgtEl>
                                        <p:attrNameLst>
                                          <p:attrName>ppt_h</p:attrName>
                                        </p:attrNameLst>
                                      </p:cBhvr>
                                      <p:tavLst>
                                        <p:tav tm="0">
                                          <p:val>
                                            <p:fltVal val="0"/>
                                          </p:val>
                                        </p:tav>
                                        <p:tav tm="100000">
                                          <p:val>
                                            <p:strVal val="#ppt_h"/>
                                          </p:val>
                                        </p:tav>
                                      </p:tavLst>
                                    </p:anim>
                                    <p:animEffect transition="in" filter="fade">
                                      <p:cBhvr>
                                        <p:cTn id="72" dur="500"/>
                                        <p:tgtEl>
                                          <p:spTgt spid="43"/>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p:cTn id="75" dur="500" fill="hold"/>
                                        <p:tgtEl>
                                          <p:spTgt spid="44"/>
                                        </p:tgtEl>
                                        <p:attrNameLst>
                                          <p:attrName>ppt_w</p:attrName>
                                        </p:attrNameLst>
                                      </p:cBhvr>
                                      <p:tavLst>
                                        <p:tav tm="0">
                                          <p:val>
                                            <p:fltVal val="0"/>
                                          </p:val>
                                        </p:tav>
                                        <p:tav tm="100000">
                                          <p:val>
                                            <p:strVal val="#ppt_w"/>
                                          </p:val>
                                        </p:tav>
                                      </p:tavLst>
                                    </p:anim>
                                    <p:anim calcmode="lin" valueType="num">
                                      <p:cBhvr>
                                        <p:cTn id="76" dur="500" fill="hold"/>
                                        <p:tgtEl>
                                          <p:spTgt spid="44"/>
                                        </p:tgtEl>
                                        <p:attrNameLst>
                                          <p:attrName>ppt_h</p:attrName>
                                        </p:attrNameLst>
                                      </p:cBhvr>
                                      <p:tavLst>
                                        <p:tav tm="0">
                                          <p:val>
                                            <p:fltVal val="0"/>
                                          </p:val>
                                        </p:tav>
                                        <p:tav tm="100000">
                                          <p:val>
                                            <p:strVal val="#ppt_h"/>
                                          </p:val>
                                        </p:tav>
                                      </p:tavLst>
                                    </p:anim>
                                    <p:animEffect transition="in" filter="fade">
                                      <p:cBhvr>
                                        <p:cTn id="77" dur="500"/>
                                        <p:tgtEl>
                                          <p:spTgt spid="44"/>
                                        </p:tgtEl>
                                      </p:cBhvr>
                                    </p:animEffect>
                                  </p:childTnLst>
                                </p:cTn>
                              </p:par>
                            </p:childTnLst>
                          </p:cTn>
                        </p:par>
                        <p:par>
                          <p:cTn id="78" fill="hold">
                            <p:stCondLst>
                              <p:cond delay="3250"/>
                            </p:stCondLst>
                            <p:childTnLst>
                              <p:par>
                                <p:cTn id="79" presetID="42" presetClass="entr" presetSubtype="0"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fade">
                                      <p:cBhvr>
                                        <p:cTn id="81" dur="750"/>
                                        <p:tgtEl>
                                          <p:spTgt spid="45"/>
                                        </p:tgtEl>
                                      </p:cBhvr>
                                    </p:animEffect>
                                    <p:anim calcmode="lin" valueType="num">
                                      <p:cBhvr>
                                        <p:cTn id="82" dur="750" fill="hold"/>
                                        <p:tgtEl>
                                          <p:spTgt spid="45"/>
                                        </p:tgtEl>
                                        <p:attrNameLst>
                                          <p:attrName>ppt_x</p:attrName>
                                        </p:attrNameLst>
                                      </p:cBhvr>
                                      <p:tavLst>
                                        <p:tav tm="0">
                                          <p:val>
                                            <p:strVal val="#ppt_x"/>
                                          </p:val>
                                        </p:tav>
                                        <p:tav tm="100000">
                                          <p:val>
                                            <p:strVal val="#ppt_x"/>
                                          </p:val>
                                        </p:tav>
                                      </p:tavLst>
                                    </p:anim>
                                    <p:anim calcmode="lin" valueType="num">
                                      <p:cBhvr>
                                        <p:cTn id="83" dur="750" fill="hold"/>
                                        <p:tgtEl>
                                          <p:spTgt spid="45"/>
                                        </p:tgtEl>
                                        <p:attrNameLst>
                                          <p:attrName>ppt_y</p:attrName>
                                        </p:attrNameLst>
                                      </p:cBhvr>
                                      <p:tavLst>
                                        <p:tav tm="0">
                                          <p:val>
                                            <p:strVal val="#ppt_y+.1"/>
                                          </p:val>
                                        </p:tav>
                                        <p:tav tm="100000">
                                          <p:val>
                                            <p:strVal val="#ppt_y"/>
                                          </p:val>
                                        </p:tav>
                                      </p:tavLst>
                                    </p:anim>
                                  </p:childTnLst>
                                </p:cTn>
                              </p:par>
                            </p:childTnLst>
                          </p:cTn>
                        </p:par>
                        <p:par>
                          <p:cTn id="84" fill="hold">
                            <p:stCondLst>
                              <p:cond delay="4000"/>
                            </p:stCondLst>
                            <p:childTnLst>
                              <p:par>
                                <p:cTn id="85" presetID="4" presetClass="entr" presetSubtype="16"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box(in)">
                                      <p:cBhvr>
                                        <p:cTn id="87" dur="750"/>
                                        <p:tgtEl>
                                          <p:spTgt spid="46"/>
                                        </p:tgtEl>
                                      </p:cBhvr>
                                    </p:animEffect>
                                  </p:childTnLst>
                                </p:cTn>
                              </p:par>
                            </p:childTnLst>
                          </p:cTn>
                        </p:par>
                        <p:par>
                          <p:cTn id="88" fill="hold">
                            <p:stCondLst>
                              <p:cond delay="4750"/>
                            </p:stCondLst>
                            <p:childTnLst>
                              <p:par>
                                <p:cTn id="89" presetID="16" presetClass="entr" presetSubtype="37" fill="hold" grpId="0" nodeType="afterEffect">
                                  <p:stCondLst>
                                    <p:cond delay="0"/>
                                  </p:stCondLst>
                                  <p:childTnLst>
                                    <p:set>
                                      <p:cBhvr>
                                        <p:cTn id="90" dur="1" fill="hold">
                                          <p:stCondLst>
                                            <p:cond delay="0"/>
                                          </p:stCondLst>
                                        </p:cTn>
                                        <p:tgtEl>
                                          <p:spTgt spid="2">
                                            <p:txEl>
                                              <p:pRg st="0" end="0"/>
                                            </p:txEl>
                                          </p:spTgt>
                                        </p:tgtEl>
                                        <p:attrNameLst>
                                          <p:attrName>style.visibility</p:attrName>
                                        </p:attrNameLst>
                                      </p:cBhvr>
                                      <p:to>
                                        <p:strVal val="visible"/>
                                      </p:to>
                                    </p:set>
                                    <p:animEffect transition="in" filter="barn(outVertical)">
                                      <p:cBhvr>
                                        <p:cTn id="91" dur="500"/>
                                        <p:tgtEl>
                                          <p:spTgt spid="2">
                                            <p:txEl>
                                              <p:pRg st="0" end="0"/>
                                            </p:txEl>
                                          </p:spTgt>
                                        </p:tgtEl>
                                      </p:cBhvr>
                                    </p:animEffect>
                                  </p:childTnLst>
                                </p:cTn>
                              </p:par>
                            </p:childTnLst>
                          </p:cTn>
                        </p:par>
                        <p:par>
                          <p:cTn id="92" fill="hold">
                            <p:stCondLst>
                              <p:cond delay="5250"/>
                            </p:stCondLst>
                            <p:childTnLst>
                              <p:par>
                                <p:cTn id="93" presetID="16" presetClass="emph" presetSubtype="0" fill="hold" nodeType="afterEffect">
                                  <p:stCondLst>
                                    <p:cond delay="0"/>
                                  </p:stCondLst>
                                  <p:iterate type="lt">
                                    <p:tmPct val="4000"/>
                                  </p:iterate>
                                  <p:childTnLst>
                                    <p:set>
                                      <p:cBhvr override="childStyle">
                                        <p:cTn id="94" dur="250" fill="hold"/>
                                        <p:tgtEl>
                                          <p:spTgt spid="2">
                                            <p:txEl>
                                              <p:pRg st="0" end="0"/>
                                            </p:txEl>
                                          </p:spTgt>
                                        </p:tgtEl>
                                        <p:attrNameLst>
                                          <p:attrName>style.color</p:attrName>
                                        </p:attrNameLst>
                                      </p:cBhvr>
                                      <p:to>
                                        <p:clrVal>
                                          <a:schemeClr val="hlink"/>
                                        </p:clrVal>
                                      </p:to>
                                    </p:set>
                                    <p:set>
                                      <p:cBhvr>
                                        <p:cTn id="95" dur="250" fill="hold"/>
                                        <p:tgtEl>
                                          <p:spTgt spid="2">
                                            <p:txEl>
                                              <p:pRg st="0" end="0"/>
                                            </p:txEl>
                                          </p:spTgt>
                                        </p:tgtEl>
                                        <p:attrNameLst>
                                          <p:attrName>fillcolor</p:attrName>
                                        </p:attrNameLst>
                                      </p:cBhvr>
                                      <p:to>
                                        <p:clrVal>
                                          <a:schemeClr val="hlink"/>
                                        </p:clrVal>
                                      </p:to>
                                    </p:set>
                                    <p:set>
                                      <p:cBhvr>
                                        <p:cTn id="96" dur="250" fill="hold"/>
                                        <p:tgtEl>
                                          <p:spTgt spid="2">
                                            <p:txEl>
                                              <p:pRg st="0" end="0"/>
                                            </p:txEl>
                                          </p:spTgt>
                                        </p:tgtEl>
                                        <p:attrNameLst>
                                          <p:attrName>fill.type</p:attrName>
                                        </p:attrNameLst>
                                      </p:cBhvr>
                                      <p:to>
                                        <p:strVal val="solid"/>
                                      </p:to>
                                    </p:set>
                                  </p:childTnLst>
                                </p:cTn>
                              </p:par>
                            </p:childTnLst>
                          </p:cTn>
                        </p:par>
                        <p:par>
                          <p:cTn id="97" fill="hold">
                            <p:stCondLst>
                              <p:cond delay="7450"/>
                            </p:stCondLst>
                            <p:childTnLst>
                              <p:par>
                                <p:cTn id="98" presetID="22" presetClass="entr" presetSubtype="8" fill="hold" grpId="0" nodeType="after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ipe(left)">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10" grpId="0" animBg="1"/>
      <p:bldP spid="40" grpId="0" animBg="1"/>
      <p:bldP spid="13" grpId="0" animBg="1"/>
      <p:bldP spid="41" grpId="0" animBg="1"/>
      <p:bldP spid="16" grpId="0" animBg="1"/>
      <p:bldP spid="42" grpId="0" animBg="1"/>
      <p:bldP spid="28" grpId="0"/>
      <p:bldP spid="31" grpId="0"/>
      <p:bldP spid="34" grpId="0"/>
      <p:bldP spid="37" grpId="0"/>
      <p:bldP spid="43" grpId="0" animBg="1"/>
      <p:bldP spid="44" grpId="0" animBg="1"/>
      <p:bldP spid="45" grpId="0"/>
      <p:bldP spid="46" grpId="0" animBg="1"/>
      <p:bldP spid="2" grpId="0" build="p"/>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5096471" y="0"/>
            <a:ext cx="1909240" cy="2238917"/>
            <a:chOff x="5559490" y="3163078"/>
            <a:chExt cx="1073020" cy="1138334"/>
          </a:xfrm>
        </p:grpSpPr>
        <p:sp>
          <p:nvSpPr>
            <p:cNvPr id="7" name="向下箭號 6"/>
            <p:cNvSpPr/>
            <p:nvPr/>
          </p:nvSpPr>
          <p:spPr>
            <a:xfrm>
              <a:off x="5559490" y="3163078"/>
              <a:ext cx="1073020" cy="1138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p:cNvSpPr txBox="1"/>
            <p:nvPr/>
          </p:nvSpPr>
          <p:spPr>
            <a:xfrm>
              <a:off x="5783542" y="3847590"/>
              <a:ext cx="736648" cy="203428"/>
            </a:xfrm>
            <a:prstGeom prst="rect">
              <a:avLst/>
            </a:prstGeom>
            <a:noFill/>
          </p:spPr>
          <p:txBody>
            <a:bodyPr wrap="none" rtlCol="0">
              <a:spAutoFit/>
            </a:bodyPr>
            <a:lstStyle/>
            <a:p>
              <a:r>
                <a:rPr lang="en-US" altLang="zh-TW" sz="2000" b="1" dirty="0" smtClean="0"/>
                <a:t>Change</a:t>
              </a:r>
              <a:endParaRPr lang="zh-TW" altLang="en-US" sz="2000" b="1" dirty="0"/>
            </a:p>
          </p:txBody>
        </p:sp>
      </p:grpSp>
      <p:sp>
        <p:nvSpPr>
          <p:cNvPr id="10" name="矩形 9"/>
          <p:cNvSpPr/>
          <p:nvPr/>
        </p:nvSpPr>
        <p:spPr>
          <a:xfrm>
            <a:off x="6435953" y="2548156"/>
            <a:ext cx="5654173" cy="461665"/>
          </a:xfrm>
          <a:prstGeom prst="rect">
            <a:avLst/>
          </a:prstGeom>
        </p:spPr>
        <p:txBody>
          <a:bodyPr wrap="square">
            <a:spAutoFit/>
          </a:bodyPr>
          <a:lstStyle/>
          <a:p>
            <a:endParaRPr lang="zh-TW" altLang="en-US" sz="2400" dirty="0">
              <a:cs typeface="Times New Roman" panose="02020603050405020304" pitchFamily="18" charset="0"/>
            </a:endParaRPr>
          </a:p>
        </p:txBody>
      </p:sp>
      <p:grpSp>
        <p:nvGrpSpPr>
          <p:cNvPr id="11" name="组合 33"/>
          <p:cNvGrpSpPr/>
          <p:nvPr/>
        </p:nvGrpSpPr>
        <p:grpSpPr>
          <a:xfrm>
            <a:off x="4550565" y="3611563"/>
            <a:ext cx="1022526" cy="1007309"/>
            <a:chOff x="1517474" y="2111088"/>
            <a:chExt cx="1393648" cy="1372908"/>
          </a:xfrm>
        </p:grpSpPr>
        <p:sp>
          <p:nvSpPr>
            <p:cNvPr id="12" name="菱形 11"/>
            <p:cNvSpPr/>
            <p:nvPr/>
          </p:nvSpPr>
          <p:spPr>
            <a:xfrm rot="16200000">
              <a:off x="1527844" y="2100718"/>
              <a:ext cx="1372908" cy="1393648"/>
            </a:xfrm>
            <a:prstGeom prst="diamond">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六边形 5"/>
            <p:cNvSpPr/>
            <p:nvPr/>
          </p:nvSpPr>
          <p:spPr>
            <a:xfrm>
              <a:off x="1927727" y="2618401"/>
              <a:ext cx="573142" cy="358280"/>
            </a:xfrm>
            <a:custGeom>
              <a:avLst/>
              <a:gdLst>
                <a:gd name="connsiteX0" fmla="*/ 218748 w 607427"/>
                <a:gd name="connsiteY0" fmla="*/ 211767 h 379713"/>
                <a:gd name="connsiteX1" fmla="*/ 303678 w 607427"/>
                <a:gd name="connsiteY1" fmla="*/ 286283 h 379713"/>
                <a:gd name="connsiteX2" fmla="*/ 388608 w 607427"/>
                <a:gd name="connsiteY2" fmla="*/ 211767 h 379713"/>
                <a:gd name="connsiteX3" fmla="*/ 580118 w 607427"/>
                <a:gd name="connsiteY3" fmla="*/ 379713 h 379713"/>
                <a:gd name="connsiteX4" fmla="*/ 27238 w 607427"/>
                <a:gd name="connsiteY4" fmla="*/ 379713 h 379713"/>
                <a:gd name="connsiteX5" fmla="*/ 607427 w 607427"/>
                <a:gd name="connsiteY5" fmla="*/ 19970 h 379713"/>
                <a:gd name="connsiteX6" fmla="*/ 607427 w 607427"/>
                <a:gd name="connsiteY6" fmla="*/ 359531 h 379713"/>
                <a:gd name="connsiteX7" fmla="*/ 413725 w 607427"/>
                <a:gd name="connsiteY7" fmla="*/ 189751 h 379713"/>
                <a:gd name="connsiteX8" fmla="*/ 0 w 607427"/>
                <a:gd name="connsiteY8" fmla="*/ 19970 h 379713"/>
                <a:gd name="connsiteX9" fmla="*/ 193561 w 607427"/>
                <a:gd name="connsiteY9" fmla="*/ 189751 h 379713"/>
                <a:gd name="connsiteX10" fmla="*/ 0 w 607427"/>
                <a:gd name="connsiteY10" fmla="*/ 359531 h 379713"/>
                <a:gd name="connsiteX11" fmla="*/ 27379 w 607427"/>
                <a:gd name="connsiteY11" fmla="*/ 0 h 379713"/>
                <a:gd name="connsiteX12" fmla="*/ 579906 w 607427"/>
                <a:gd name="connsiteY12" fmla="*/ 0 h 379713"/>
                <a:gd name="connsiteX13" fmla="*/ 303694 w 607427"/>
                <a:gd name="connsiteY13" fmla="*/ 242251 h 3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7427" h="379713">
                  <a:moveTo>
                    <a:pt x="218748" y="211767"/>
                  </a:moveTo>
                  <a:lnTo>
                    <a:pt x="303678" y="286283"/>
                  </a:lnTo>
                  <a:lnTo>
                    <a:pt x="388608" y="211767"/>
                  </a:lnTo>
                  <a:lnTo>
                    <a:pt x="580118" y="379713"/>
                  </a:lnTo>
                  <a:lnTo>
                    <a:pt x="27238" y="379713"/>
                  </a:lnTo>
                  <a:close/>
                  <a:moveTo>
                    <a:pt x="607427" y="19970"/>
                  </a:moveTo>
                  <a:lnTo>
                    <a:pt x="607427" y="359531"/>
                  </a:lnTo>
                  <a:lnTo>
                    <a:pt x="413725" y="189751"/>
                  </a:lnTo>
                  <a:close/>
                  <a:moveTo>
                    <a:pt x="0" y="19970"/>
                  </a:moveTo>
                  <a:lnTo>
                    <a:pt x="193561" y="189751"/>
                  </a:lnTo>
                  <a:lnTo>
                    <a:pt x="0" y="359531"/>
                  </a:lnTo>
                  <a:close/>
                  <a:moveTo>
                    <a:pt x="27379" y="0"/>
                  </a:moveTo>
                  <a:lnTo>
                    <a:pt x="579906" y="0"/>
                  </a:lnTo>
                  <a:lnTo>
                    <a:pt x="303694" y="2422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4" name="ísḷïde">
            <a:extLst>
              <a:ext uri="{FF2B5EF4-FFF2-40B4-BE49-F238E27FC236}">
                <a16:creationId xmlns="" xmlns:a16="http://schemas.microsoft.com/office/drawing/2014/main" id="{88E51860-0485-4953-BBCB-FFBD86546BCE}"/>
              </a:ext>
            </a:extLst>
          </p:cNvPr>
          <p:cNvGrpSpPr/>
          <p:nvPr/>
        </p:nvGrpSpPr>
        <p:grpSpPr>
          <a:xfrm>
            <a:off x="1421326" y="1515154"/>
            <a:ext cx="2266378" cy="4565181"/>
            <a:chOff x="4822387" y="794461"/>
            <a:chExt cx="2547217" cy="5130884"/>
          </a:xfrm>
        </p:grpSpPr>
        <p:grpSp>
          <p:nvGrpSpPr>
            <p:cNvPr id="15" name="î$ḷïďê">
              <a:extLst>
                <a:ext uri="{FF2B5EF4-FFF2-40B4-BE49-F238E27FC236}">
                  <a16:creationId xmlns="" xmlns:a16="http://schemas.microsoft.com/office/drawing/2014/main" id="{FA5938F1-B063-4312-AB5A-ACA9C60A1C29}"/>
                </a:ext>
              </a:extLst>
            </p:cNvPr>
            <p:cNvGrpSpPr>
              <a:grpSpLocks/>
            </p:cNvGrpSpPr>
            <p:nvPr/>
          </p:nvGrpSpPr>
          <p:grpSpPr bwMode="auto">
            <a:xfrm>
              <a:off x="4822387" y="794461"/>
              <a:ext cx="2547217" cy="5130884"/>
              <a:chOff x="8853485" y="3998913"/>
              <a:chExt cx="3106735" cy="6257925"/>
            </a:xfrm>
            <a:effectLst/>
          </p:grpSpPr>
          <p:sp>
            <p:nvSpPr>
              <p:cNvPr id="17" name="ïśḻiḋe">
                <a:extLst>
                  <a:ext uri="{FF2B5EF4-FFF2-40B4-BE49-F238E27FC236}">
                    <a16:creationId xmlns="" xmlns:a16="http://schemas.microsoft.com/office/drawing/2014/main" id="{63678147-70FC-43B9-900C-2AFC83E7DFDD}"/>
                  </a:ext>
                </a:extLst>
              </p:cNvPr>
              <p:cNvSpPr>
                <a:spLocks/>
              </p:cNvSpPr>
              <p:nvPr/>
            </p:nvSpPr>
            <p:spPr bwMode="auto">
              <a:xfrm>
                <a:off x="8853485" y="3998913"/>
                <a:ext cx="3106735" cy="6257925"/>
              </a:xfrm>
              <a:custGeom>
                <a:avLst/>
                <a:gdLst>
                  <a:gd name="T0" fmla="*/ 8594 w 8630"/>
                  <a:gd name="T1" fmla="*/ 3320 h 17382"/>
                  <a:gd name="T2" fmla="*/ 8596 w 8630"/>
                  <a:gd name="T3" fmla="*/ 3320 h 17382"/>
                  <a:gd name="T4" fmla="*/ 8629 w 8630"/>
                  <a:gd name="T5" fmla="*/ 3353 h 17382"/>
                  <a:gd name="T6" fmla="*/ 8629 w 8630"/>
                  <a:gd name="T7" fmla="*/ 4419 h 17382"/>
                  <a:gd name="T8" fmla="*/ 8596 w 8630"/>
                  <a:gd name="T9" fmla="*/ 4452 h 17382"/>
                  <a:gd name="T10" fmla="*/ 8594 w 8630"/>
                  <a:gd name="T11" fmla="*/ 4452 h 17382"/>
                  <a:gd name="T12" fmla="*/ 8594 w 8630"/>
                  <a:gd name="T13" fmla="*/ 16371 h 17382"/>
                  <a:gd name="T14" fmla="*/ 7584 w 8630"/>
                  <a:gd name="T15" fmla="*/ 17381 h 17382"/>
                  <a:gd name="T16" fmla="*/ 1043 w 8630"/>
                  <a:gd name="T17" fmla="*/ 17381 h 17382"/>
                  <a:gd name="T18" fmla="*/ 33 w 8630"/>
                  <a:gd name="T19" fmla="*/ 16371 h 17382"/>
                  <a:gd name="T20" fmla="*/ 33 w 8630"/>
                  <a:gd name="T21" fmla="*/ 5859 h 17382"/>
                  <a:gd name="T22" fmla="*/ 33 w 8630"/>
                  <a:gd name="T23" fmla="*/ 5859 h 17382"/>
                  <a:gd name="T24" fmla="*/ 0 w 8630"/>
                  <a:gd name="T25" fmla="*/ 5826 h 17382"/>
                  <a:gd name="T26" fmla="*/ 0 w 8630"/>
                  <a:gd name="T27" fmla="*/ 4760 h 17382"/>
                  <a:gd name="T28" fmla="*/ 33 w 8630"/>
                  <a:gd name="T29" fmla="*/ 4727 h 17382"/>
                  <a:gd name="T30" fmla="*/ 33 w 8630"/>
                  <a:gd name="T31" fmla="*/ 4727 h 17382"/>
                  <a:gd name="T32" fmla="*/ 33 w 8630"/>
                  <a:gd name="T33" fmla="*/ 4452 h 17382"/>
                  <a:gd name="T34" fmla="*/ 33 w 8630"/>
                  <a:gd name="T35" fmla="*/ 4452 h 17382"/>
                  <a:gd name="T36" fmla="*/ 0 w 8630"/>
                  <a:gd name="T37" fmla="*/ 4419 h 17382"/>
                  <a:gd name="T38" fmla="*/ 0 w 8630"/>
                  <a:gd name="T39" fmla="*/ 3353 h 17382"/>
                  <a:gd name="T40" fmla="*/ 33 w 8630"/>
                  <a:gd name="T41" fmla="*/ 3320 h 17382"/>
                  <a:gd name="T42" fmla="*/ 33 w 8630"/>
                  <a:gd name="T43" fmla="*/ 3320 h 17382"/>
                  <a:gd name="T44" fmla="*/ 33 w 8630"/>
                  <a:gd name="T45" fmla="*/ 2704 h 17382"/>
                  <a:gd name="T46" fmla="*/ 33 w 8630"/>
                  <a:gd name="T47" fmla="*/ 2704 h 17382"/>
                  <a:gd name="T48" fmla="*/ 0 w 8630"/>
                  <a:gd name="T49" fmla="*/ 2672 h 17382"/>
                  <a:gd name="T50" fmla="*/ 0 w 8630"/>
                  <a:gd name="T51" fmla="*/ 2075 h 17382"/>
                  <a:gd name="T52" fmla="*/ 33 w 8630"/>
                  <a:gd name="T53" fmla="*/ 2042 h 17382"/>
                  <a:gd name="T54" fmla="*/ 33 w 8630"/>
                  <a:gd name="T55" fmla="*/ 2042 h 17382"/>
                  <a:gd name="T56" fmla="*/ 33 w 8630"/>
                  <a:gd name="T57" fmla="*/ 1010 h 17382"/>
                  <a:gd name="T58" fmla="*/ 1043 w 8630"/>
                  <a:gd name="T59" fmla="*/ 0 h 17382"/>
                  <a:gd name="T60" fmla="*/ 7584 w 8630"/>
                  <a:gd name="T61" fmla="*/ 0 h 17382"/>
                  <a:gd name="T62" fmla="*/ 8594 w 8630"/>
                  <a:gd name="T63" fmla="*/ 1010 h 17382"/>
                  <a:gd name="T64" fmla="*/ 8594 w 8630"/>
                  <a:gd name="T65" fmla="*/ 3320 h 173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630"/>
                  <a:gd name="T100" fmla="*/ 0 h 17382"/>
                  <a:gd name="T101" fmla="*/ 8630 w 8630"/>
                  <a:gd name="T102" fmla="*/ 17382 h 173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630" h="17382">
                    <a:moveTo>
                      <a:pt x="8594" y="3320"/>
                    </a:moveTo>
                    <a:lnTo>
                      <a:pt x="8596" y="3320"/>
                    </a:lnTo>
                    <a:cubicBezTo>
                      <a:pt x="8614" y="3320"/>
                      <a:pt x="8629" y="3335"/>
                      <a:pt x="8629" y="3353"/>
                    </a:cubicBezTo>
                    <a:lnTo>
                      <a:pt x="8629" y="4419"/>
                    </a:lnTo>
                    <a:cubicBezTo>
                      <a:pt x="8629" y="4438"/>
                      <a:pt x="8614" y="4452"/>
                      <a:pt x="8596" y="4452"/>
                    </a:cubicBezTo>
                    <a:lnTo>
                      <a:pt x="8594" y="4452"/>
                    </a:lnTo>
                    <a:lnTo>
                      <a:pt x="8594" y="16371"/>
                    </a:lnTo>
                    <a:cubicBezTo>
                      <a:pt x="8594" y="16928"/>
                      <a:pt x="8141" y="17381"/>
                      <a:pt x="7584" y="17381"/>
                    </a:cubicBezTo>
                    <a:lnTo>
                      <a:pt x="1043" y="17381"/>
                    </a:lnTo>
                    <a:cubicBezTo>
                      <a:pt x="487" y="17381"/>
                      <a:pt x="33" y="16928"/>
                      <a:pt x="33" y="16371"/>
                    </a:cubicBezTo>
                    <a:lnTo>
                      <a:pt x="33" y="5859"/>
                    </a:lnTo>
                    <a:cubicBezTo>
                      <a:pt x="15" y="5859"/>
                      <a:pt x="0" y="5844"/>
                      <a:pt x="0" y="5826"/>
                    </a:cubicBezTo>
                    <a:lnTo>
                      <a:pt x="0" y="4760"/>
                    </a:lnTo>
                    <a:cubicBezTo>
                      <a:pt x="0" y="4741"/>
                      <a:pt x="15" y="4727"/>
                      <a:pt x="33" y="4727"/>
                    </a:cubicBezTo>
                    <a:lnTo>
                      <a:pt x="33" y="4452"/>
                    </a:lnTo>
                    <a:cubicBezTo>
                      <a:pt x="15" y="4452"/>
                      <a:pt x="0" y="4438"/>
                      <a:pt x="0" y="4419"/>
                    </a:cubicBezTo>
                    <a:lnTo>
                      <a:pt x="0" y="3353"/>
                    </a:lnTo>
                    <a:cubicBezTo>
                      <a:pt x="0" y="3335"/>
                      <a:pt x="15" y="3320"/>
                      <a:pt x="33" y="3320"/>
                    </a:cubicBezTo>
                    <a:lnTo>
                      <a:pt x="33" y="2704"/>
                    </a:lnTo>
                    <a:cubicBezTo>
                      <a:pt x="15" y="2704"/>
                      <a:pt x="0" y="2690"/>
                      <a:pt x="0" y="2672"/>
                    </a:cubicBezTo>
                    <a:lnTo>
                      <a:pt x="0" y="2075"/>
                    </a:lnTo>
                    <a:cubicBezTo>
                      <a:pt x="0" y="2057"/>
                      <a:pt x="15" y="2042"/>
                      <a:pt x="33" y="2042"/>
                    </a:cubicBezTo>
                    <a:lnTo>
                      <a:pt x="33" y="1010"/>
                    </a:lnTo>
                    <a:cubicBezTo>
                      <a:pt x="33" y="453"/>
                      <a:pt x="487" y="0"/>
                      <a:pt x="1043" y="0"/>
                    </a:cubicBezTo>
                    <a:lnTo>
                      <a:pt x="7584" y="0"/>
                    </a:lnTo>
                    <a:cubicBezTo>
                      <a:pt x="8141" y="0"/>
                      <a:pt x="8594" y="453"/>
                      <a:pt x="8594" y="1010"/>
                    </a:cubicBezTo>
                    <a:lnTo>
                      <a:pt x="8594" y="3320"/>
                    </a:lnTo>
                  </a:path>
                </a:pathLst>
              </a:custGeom>
              <a:solidFill>
                <a:schemeClr val="tx2">
                  <a:lumMod val="50000"/>
                </a:schemeClr>
              </a:solidFill>
              <a:ln>
                <a:noFill/>
              </a:ln>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a:solidFill>
                      <a:srgbClr val="000000"/>
                    </a:solidFill>
                    <a:bevel/>
                    <a:headEnd/>
                    <a:tailEnd/>
                  </a14:hiddenLine>
                </a:ext>
              </a:extLst>
            </p:spPr>
            <p:txBody>
              <a:bodyPr wrap="none" anchor="ctr"/>
              <a:lstStyle/>
              <a:p>
                <a:endParaRPr lang="en-US"/>
              </a:p>
            </p:txBody>
          </p:sp>
          <p:sp>
            <p:nvSpPr>
              <p:cNvPr id="18" name="ïSḻïḓè">
                <a:extLst>
                  <a:ext uri="{FF2B5EF4-FFF2-40B4-BE49-F238E27FC236}">
                    <a16:creationId xmlns="" xmlns:a16="http://schemas.microsoft.com/office/drawing/2014/main" id="{2491508F-346B-4175-8857-31D462FA09A6}"/>
                  </a:ext>
                </a:extLst>
              </p:cNvPr>
              <p:cNvSpPr>
                <a:spLocks/>
              </p:cNvSpPr>
              <p:nvPr/>
            </p:nvSpPr>
            <p:spPr bwMode="auto">
              <a:xfrm>
                <a:off x="8888413" y="4021139"/>
                <a:ext cx="3036887" cy="6211887"/>
              </a:xfrm>
              <a:custGeom>
                <a:avLst/>
                <a:gdLst>
                  <a:gd name="T0" fmla="*/ 947 w 8436"/>
                  <a:gd name="T1" fmla="*/ 17255 h 17256"/>
                  <a:gd name="T2" fmla="*/ 0 w 8436"/>
                  <a:gd name="T3" fmla="*/ 16308 h 17256"/>
                  <a:gd name="T4" fmla="*/ 0 w 8436"/>
                  <a:gd name="T5" fmla="*/ 947 h 17256"/>
                  <a:gd name="T6" fmla="*/ 947 w 8436"/>
                  <a:gd name="T7" fmla="*/ 0 h 17256"/>
                  <a:gd name="T8" fmla="*/ 7488 w 8436"/>
                  <a:gd name="T9" fmla="*/ 0 h 17256"/>
                  <a:gd name="T10" fmla="*/ 8435 w 8436"/>
                  <a:gd name="T11" fmla="*/ 947 h 17256"/>
                  <a:gd name="T12" fmla="*/ 8435 w 8436"/>
                  <a:gd name="T13" fmla="*/ 16308 h 17256"/>
                  <a:gd name="T14" fmla="*/ 7488 w 8436"/>
                  <a:gd name="T15" fmla="*/ 17255 h 17256"/>
                  <a:gd name="T16" fmla="*/ 947 w 8436"/>
                  <a:gd name="T17" fmla="*/ 17255 h 17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36"/>
                  <a:gd name="T28" fmla="*/ 0 h 17256"/>
                  <a:gd name="T29" fmla="*/ 8436 w 8436"/>
                  <a:gd name="T30" fmla="*/ 17256 h 17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36" h="17256">
                    <a:moveTo>
                      <a:pt x="947" y="17255"/>
                    </a:moveTo>
                    <a:cubicBezTo>
                      <a:pt x="425" y="17255"/>
                      <a:pt x="0" y="16831"/>
                      <a:pt x="0" y="16308"/>
                    </a:cubicBezTo>
                    <a:lnTo>
                      <a:pt x="0" y="947"/>
                    </a:lnTo>
                    <a:cubicBezTo>
                      <a:pt x="0" y="425"/>
                      <a:pt x="425" y="0"/>
                      <a:pt x="947" y="0"/>
                    </a:cubicBezTo>
                    <a:lnTo>
                      <a:pt x="7488" y="0"/>
                    </a:lnTo>
                    <a:cubicBezTo>
                      <a:pt x="8010" y="0"/>
                      <a:pt x="8435" y="425"/>
                      <a:pt x="8435" y="947"/>
                    </a:cubicBezTo>
                    <a:lnTo>
                      <a:pt x="8435" y="16308"/>
                    </a:lnTo>
                    <a:cubicBezTo>
                      <a:pt x="8435" y="16831"/>
                      <a:pt x="8010" y="17255"/>
                      <a:pt x="7488" y="17255"/>
                    </a:cubicBezTo>
                    <a:lnTo>
                      <a:pt x="947" y="17255"/>
                    </a:lnTo>
                  </a:path>
                </a:pathLst>
              </a:custGeom>
              <a:solidFill>
                <a:schemeClr val="accent2"/>
              </a:solidFill>
              <a:ln>
                <a:noFill/>
              </a:ln>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a:solidFill>
                      <a:srgbClr val="000000"/>
                    </a:solidFill>
                    <a:bevel/>
                    <a:headEnd/>
                    <a:tailEnd/>
                  </a14:hiddenLine>
                </a:ext>
              </a:extLst>
            </p:spPr>
            <p:txBody>
              <a:bodyPr wrap="none" anchor="ctr"/>
              <a:lstStyle/>
              <a:p>
                <a:endParaRPr lang="en-US"/>
              </a:p>
            </p:txBody>
          </p:sp>
          <p:sp>
            <p:nvSpPr>
              <p:cNvPr id="19" name="ïšľïďê">
                <a:extLst>
                  <a:ext uri="{FF2B5EF4-FFF2-40B4-BE49-F238E27FC236}">
                    <a16:creationId xmlns="" xmlns:a16="http://schemas.microsoft.com/office/drawing/2014/main" id="{C51A1FFB-4C1B-4A1E-ACEC-15B71271A6C0}"/>
                  </a:ext>
                </a:extLst>
              </p:cNvPr>
              <p:cNvSpPr>
                <a:spLocks/>
              </p:cNvSpPr>
              <p:nvPr/>
            </p:nvSpPr>
            <p:spPr bwMode="auto">
              <a:xfrm>
                <a:off x="10369550" y="4167188"/>
                <a:ext cx="68263" cy="68262"/>
              </a:xfrm>
              <a:custGeom>
                <a:avLst/>
                <a:gdLst>
                  <a:gd name="T0" fmla="*/ 95 w 191"/>
                  <a:gd name="T1" fmla="*/ 190 h 191"/>
                  <a:gd name="T2" fmla="*/ 0 w 191"/>
                  <a:gd name="T3" fmla="*/ 95 h 191"/>
                  <a:gd name="T4" fmla="*/ 95 w 191"/>
                  <a:gd name="T5" fmla="*/ 0 h 191"/>
                  <a:gd name="T6" fmla="*/ 190 w 191"/>
                  <a:gd name="T7" fmla="*/ 95 h 191"/>
                  <a:gd name="T8" fmla="*/ 95 w 191"/>
                  <a:gd name="T9" fmla="*/ 190 h 191"/>
                  <a:gd name="T10" fmla="*/ 0 60000 65536"/>
                  <a:gd name="T11" fmla="*/ 0 60000 65536"/>
                  <a:gd name="T12" fmla="*/ 0 60000 65536"/>
                  <a:gd name="T13" fmla="*/ 0 60000 65536"/>
                  <a:gd name="T14" fmla="*/ 0 60000 65536"/>
                  <a:gd name="T15" fmla="*/ 0 w 191"/>
                  <a:gd name="T16" fmla="*/ 0 h 191"/>
                  <a:gd name="T17" fmla="*/ 191 w 191"/>
                  <a:gd name="T18" fmla="*/ 191 h 191"/>
                </a:gdLst>
                <a:ahLst/>
                <a:cxnLst>
                  <a:cxn ang="T10">
                    <a:pos x="T0" y="T1"/>
                  </a:cxn>
                  <a:cxn ang="T11">
                    <a:pos x="T2" y="T3"/>
                  </a:cxn>
                  <a:cxn ang="T12">
                    <a:pos x="T4" y="T5"/>
                  </a:cxn>
                  <a:cxn ang="T13">
                    <a:pos x="T6" y="T7"/>
                  </a:cxn>
                  <a:cxn ang="T14">
                    <a:pos x="T8" y="T9"/>
                  </a:cxn>
                </a:cxnLst>
                <a:rect l="T15" t="T16" r="T17" b="T18"/>
                <a:pathLst>
                  <a:path w="191" h="191">
                    <a:moveTo>
                      <a:pt x="95" y="190"/>
                    </a:moveTo>
                    <a:cubicBezTo>
                      <a:pt x="42" y="190"/>
                      <a:pt x="0" y="147"/>
                      <a:pt x="0" y="95"/>
                    </a:cubicBezTo>
                    <a:cubicBezTo>
                      <a:pt x="0" y="43"/>
                      <a:pt x="42" y="0"/>
                      <a:pt x="95" y="0"/>
                    </a:cubicBezTo>
                    <a:cubicBezTo>
                      <a:pt x="147" y="0"/>
                      <a:pt x="190" y="43"/>
                      <a:pt x="190" y="95"/>
                    </a:cubicBezTo>
                    <a:cubicBezTo>
                      <a:pt x="190" y="147"/>
                      <a:pt x="147" y="190"/>
                      <a:pt x="95" y="190"/>
                    </a:cubicBezTo>
                  </a:path>
                </a:pathLst>
              </a:custGeom>
              <a:solidFill>
                <a:schemeClr val="bg1">
                  <a:lumMod val="75000"/>
                </a:schemeClr>
              </a:solidFill>
              <a:ln>
                <a:noFill/>
              </a:ln>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a:solidFill>
                      <a:srgbClr val="000000"/>
                    </a:solidFill>
                    <a:bevel/>
                    <a:headEnd/>
                    <a:tailEnd/>
                  </a14:hiddenLine>
                </a:ext>
              </a:extLst>
            </p:spPr>
            <p:txBody>
              <a:bodyPr wrap="none" anchor="ctr"/>
              <a:lstStyle/>
              <a:p>
                <a:endParaRPr lang="en-US"/>
              </a:p>
            </p:txBody>
          </p:sp>
          <p:sp>
            <p:nvSpPr>
              <p:cNvPr id="20" name="iş1îḋe">
                <a:extLst>
                  <a:ext uri="{FF2B5EF4-FFF2-40B4-BE49-F238E27FC236}">
                    <a16:creationId xmlns="" xmlns:a16="http://schemas.microsoft.com/office/drawing/2014/main" id="{0D2301B4-3906-40E4-A70A-181C8BE43087}"/>
                  </a:ext>
                </a:extLst>
              </p:cNvPr>
              <p:cNvSpPr>
                <a:spLocks/>
              </p:cNvSpPr>
              <p:nvPr/>
            </p:nvSpPr>
            <p:spPr bwMode="auto">
              <a:xfrm>
                <a:off x="10185400" y="4362450"/>
                <a:ext cx="434975" cy="46038"/>
              </a:xfrm>
              <a:custGeom>
                <a:avLst/>
                <a:gdLst>
                  <a:gd name="T0" fmla="*/ 1143 w 1209"/>
                  <a:gd name="T1" fmla="*/ 129 h 130"/>
                  <a:gd name="T2" fmla="*/ 64 w 1209"/>
                  <a:gd name="T3" fmla="*/ 129 h 130"/>
                  <a:gd name="T4" fmla="*/ 0 w 1209"/>
                  <a:gd name="T5" fmla="*/ 65 h 130"/>
                  <a:gd name="T6" fmla="*/ 64 w 1209"/>
                  <a:gd name="T7" fmla="*/ 0 h 130"/>
                  <a:gd name="T8" fmla="*/ 1143 w 1209"/>
                  <a:gd name="T9" fmla="*/ 0 h 130"/>
                  <a:gd name="T10" fmla="*/ 1208 w 1209"/>
                  <a:gd name="T11" fmla="*/ 65 h 130"/>
                  <a:gd name="T12" fmla="*/ 1143 w 1209"/>
                  <a:gd name="T13" fmla="*/ 129 h 130"/>
                  <a:gd name="T14" fmla="*/ 0 60000 65536"/>
                  <a:gd name="T15" fmla="*/ 0 60000 65536"/>
                  <a:gd name="T16" fmla="*/ 0 60000 65536"/>
                  <a:gd name="T17" fmla="*/ 0 60000 65536"/>
                  <a:gd name="T18" fmla="*/ 0 60000 65536"/>
                  <a:gd name="T19" fmla="*/ 0 60000 65536"/>
                  <a:gd name="T20" fmla="*/ 0 60000 65536"/>
                  <a:gd name="T21" fmla="*/ 0 w 1209"/>
                  <a:gd name="T22" fmla="*/ 0 h 130"/>
                  <a:gd name="T23" fmla="*/ 1209 w 1209"/>
                  <a:gd name="T24" fmla="*/ 130 h 1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9" h="130">
                    <a:moveTo>
                      <a:pt x="1143" y="129"/>
                    </a:moveTo>
                    <a:lnTo>
                      <a:pt x="64" y="129"/>
                    </a:lnTo>
                    <a:cubicBezTo>
                      <a:pt x="29" y="129"/>
                      <a:pt x="0" y="100"/>
                      <a:pt x="0" y="65"/>
                    </a:cubicBezTo>
                    <a:cubicBezTo>
                      <a:pt x="0" y="29"/>
                      <a:pt x="29" y="0"/>
                      <a:pt x="64" y="0"/>
                    </a:cubicBezTo>
                    <a:lnTo>
                      <a:pt x="1143" y="0"/>
                    </a:lnTo>
                    <a:cubicBezTo>
                      <a:pt x="1179" y="0"/>
                      <a:pt x="1208" y="29"/>
                      <a:pt x="1208" y="65"/>
                    </a:cubicBezTo>
                    <a:cubicBezTo>
                      <a:pt x="1208" y="100"/>
                      <a:pt x="1179" y="129"/>
                      <a:pt x="1143" y="129"/>
                    </a:cubicBezTo>
                  </a:path>
                </a:pathLst>
              </a:custGeom>
              <a:solidFill>
                <a:schemeClr val="bg1">
                  <a:lumMod val="75000"/>
                </a:schemeClr>
              </a:solidFill>
              <a:ln>
                <a:noFill/>
              </a:ln>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a:solidFill>
                      <a:srgbClr val="000000"/>
                    </a:solidFill>
                    <a:bevel/>
                    <a:headEnd/>
                    <a:tailEnd/>
                  </a14:hiddenLine>
                </a:ext>
              </a:extLst>
            </p:spPr>
            <p:txBody>
              <a:bodyPr wrap="none" anchor="ctr"/>
              <a:lstStyle/>
              <a:p>
                <a:endParaRPr lang="en-US"/>
              </a:p>
            </p:txBody>
          </p:sp>
          <p:sp>
            <p:nvSpPr>
              <p:cNvPr id="21" name="íṩ1ïďé">
                <a:extLst>
                  <a:ext uri="{FF2B5EF4-FFF2-40B4-BE49-F238E27FC236}">
                    <a16:creationId xmlns="" xmlns:a16="http://schemas.microsoft.com/office/drawing/2014/main" id="{6F1999B6-9ABD-4823-9DC6-A8FB2AED67EE}"/>
                  </a:ext>
                </a:extLst>
              </p:cNvPr>
              <p:cNvSpPr>
                <a:spLocks/>
              </p:cNvSpPr>
              <p:nvPr/>
            </p:nvSpPr>
            <p:spPr bwMode="auto">
              <a:xfrm>
                <a:off x="10190163" y="9671050"/>
                <a:ext cx="427037" cy="427038"/>
              </a:xfrm>
              <a:custGeom>
                <a:avLst/>
                <a:gdLst>
                  <a:gd name="T0" fmla="*/ 84 w 1187"/>
                  <a:gd name="T1" fmla="*/ 593 h 1186"/>
                  <a:gd name="T2" fmla="*/ 593 w 1187"/>
                  <a:gd name="T3" fmla="*/ 1102 h 1186"/>
                  <a:gd name="T4" fmla="*/ 1102 w 1187"/>
                  <a:gd name="T5" fmla="*/ 593 h 1186"/>
                  <a:gd name="T6" fmla="*/ 593 w 1187"/>
                  <a:gd name="T7" fmla="*/ 83 h 1186"/>
                  <a:gd name="T8" fmla="*/ 84 w 1187"/>
                  <a:gd name="T9" fmla="*/ 593 h 1186"/>
                  <a:gd name="T10" fmla="*/ 0 w 1187"/>
                  <a:gd name="T11" fmla="*/ 593 h 1186"/>
                  <a:gd name="T12" fmla="*/ 593 w 1187"/>
                  <a:gd name="T13" fmla="*/ 0 h 1186"/>
                  <a:gd name="T14" fmla="*/ 1186 w 1187"/>
                  <a:gd name="T15" fmla="*/ 593 h 1186"/>
                  <a:gd name="T16" fmla="*/ 593 w 1187"/>
                  <a:gd name="T17" fmla="*/ 1185 h 1186"/>
                  <a:gd name="T18" fmla="*/ 0 w 1187"/>
                  <a:gd name="T19" fmla="*/ 593 h 11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7"/>
                  <a:gd name="T31" fmla="*/ 0 h 1186"/>
                  <a:gd name="T32" fmla="*/ 1187 w 1187"/>
                  <a:gd name="T33" fmla="*/ 1186 h 11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7" h="1186">
                    <a:moveTo>
                      <a:pt x="84" y="593"/>
                    </a:moveTo>
                    <a:cubicBezTo>
                      <a:pt x="84" y="874"/>
                      <a:pt x="312" y="1102"/>
                      <a:pt x="593" y="1102"/>
                    </a:cubicBezTo>
                    <a:cubicBezTo>
                      <a:pt x="874" y="1102"/>
                      <a:pt x="1102" y="874"/>
                      <a:pt x="1102" y="593"/>
                    </a:cubicBezTo>
                    <a:cubicBezTo>
                      <a:pt x="1102" y="312"/>
                      <a:pt x="874" y="83"/>
                      <a:pt x="593" y="83"/>
                    </a:cubicBezTo>
                    <a:cubicBezTo>
                      <a:pt x="312" y="83"/>
                      <a:pt x="84" y="312"/>
                      <a:pt x="84" y="593"/>
                    </a:cubicBezTo>
                    <a:close/>
                    <a:moveTo>
                      <a:pt x="0" y="593"/>
                    </a:moveTo>
                    <a:cubicBezTo>
                      <a:pt x="0" y="266"/>
                      <a:pt x="266" y="0"/>
                      <a:pt x="593" y="0"/>
                    </a:cubicBezTo>
                    <a:cubicBezTo>
                      <a:pt x="920" y="0"/>
                      <a:pt x="1186" y="266"/>
                      <a:pt x="1186" y="593"/>
                    </a:cubicBezTo>
                    <a:cubicBezTo>
                      <a:pt x="1186" y="920"/>
                      <a:pt x="920" y="1185"/>
                      <a:pt x="593" y="1185"/>
                    </a:cubicBezTo>
                    <a:cubicBezTo>
                      <a:pt x="266" y="1185"/>
                      <a:pt x="0" y="920"/>
                      <a:pt x="0" y="593"/>
                    </a:cubicBezTo>
                    <a:close/>
                  </a:path>
                </a:pathLst>
              </a:custGeom>
              <a:solidFill>
                <a:schemeClr val="tx1">
                  <a:lumMod val="50000"/>
                  <a:lumOff val="50000"/>
                </a:schemeClr>
              </a:solidFill>
              <a:ln>
                <a:noFill/>
              </a:ln>
              <a:extLst>
                <a:ext uri="{91240B29-F687-4f45-9708-019B960494DF}">
                  <a14:hiddenLine xmlns:a16="http://schemas.microsoft.com/office/drawing/2014/main" xmlns:p14="http://schemas.microsoft.com/office/powerpoint/2010/main" xmlns:a14="http://schemas.microsoft.com/office/drawing/2010/main" xmlns:lc="http://schemas.openxmlformats.org/drawingml/2006/lockedCanvas" xmlns="" w="9525">
                    <a:solidFill>
                      <a:srgbClr val="000000"/>
                    </a:solidFill>
                    <a:bevel/>
                    <a:headEnd/>
                    <a:tailEnd/>
                  </a14:hiddenLine>
                </a:ext>
              </a:extLst>
            </p:spPr>
            <p:txBody>
              <a:bodyPr wrap="none" anchor="ctr"/>
              <a:lstStyle/>
              <a:p>
                <a:endParaRPr lang="en-US"/>
              </a:p>
            </p:txBody>
          </p:sp>
        </p:grpSp>
        <p:sp>
          <p:nvSpPr>
            <p:cNvPr id="16" name="îšḻïḍe">
              <a:extLst>
                <a:ext uri="{FF2B5EF4-FFF2-40B4-BE49-F238E27FC236}">
                  <a16:creationId xmlns="" xmlns:a16="http://schemas.microsoft.com/office/drawing/2014/main" id="{610EF346-6F89-4774-A5BD-B6EB8822BA19}"/>
                </a:ext>
              </a:extLst>
            </p:cNvPr>
            <p:cNvSpPr/>
            <p:nvPr/>
          </p:nvSpPr>
          <p:spPr>
            <a:xfrm>
              <a:off x="4958975" y="1234402"/>
              <a:ext cx="2274048" cy="4087006"/>
            </a:xfrm>
            <a:prstGeom prst="rect">
              <a:avLst/>
            </a:prstGeom>
            <a:blipFill>
              <a:blip r:embed="rId2"/>
              <a:srcRect/>
              <a:stretch>
                <a:fillRect l="-110445" r="-10906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7"/>
          <p:cNvGrpSpPr/>
          <p:nvPr/>
        </p:nvGrpSpPr>
        <p:grpSpPr>
          <a:xfrm>
            <a:off x="5874098" y="2238916"/>
            <a:ext cx="5788019" cy="2762288"/>
            <a:chOff x="8557939" y="624196"/>
            <a:chExt cx="4812597" cy="2982309"/>
          </a:xfrm>
        </p:grpSpPr>
        <p:sp>
          <p:nvSpPr>
            <p:cNvPr id="23" name="矩形 22"/>
            <p:cNvSpPr/>
            <p:nvPr/>
          </p:nvSpPr>
          <p:spPr>
            <a:xfrm>
              <a:off x="8557939" y="1712444"/>
              <a:ext cx="4812597" cy="1894061"/>
            </a:xfrm>
            <a:prstGeom prst="rect">
              <a:avLst/>
            </a:prstGeom>
          </p:spPr>
          <p:txBody>
            <a:bodyPr wrap="square">
              <a:spAutoFit/>
              <a:scene3d>
                <a:camera prst="orthographicFront"/>
                <a:lightRig rig="threePt" dir="t"/>
              </a:scene3d>
              <a:sp3d contourW="12700"/>
            </a:bodyPr>
            <a:lstStyle/>
            <a:p>
              <a:r>
                <a:rPr lang="zh-TW" altLang="en-US" dirty="0">
                  <a:cs typeface="Times New Roman" panose="02020603050405020304" pitchFamily="18" charset="0"/>
                </a:rPr>
                <a:t>Smart, connected products are changing how value is created for customers, how companies compete, and the boundaries of competition itself. These shifts will affect virtually every industry, directly or indirectly. But smart, connected products will have a broader impact even than this.</a:t>
              </a:r>
            </a:p>
          </p:txBody>
        </p:sp>
        <p:sp>
          <p:nvSpPr>
            <p:cNvPr id="24" name="文本框 29"/>
            <p:cNvSpPr txBox="1"/>
            <p:nvPr/>
          </p:nvSpPr>
          <p:spPr>
            <a:xfrm>
              <a:off x="10341533" y="624196"/>
              <a:ext cx="2068460" cy="220381"/>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800" dirty="0">
                <a:solidFill>
                  <a:schemeClr val="bg1">
                    <a:lumMod val="50000"/>
                  </a:schemeClr>
                </a:solidFill>
                <a:latin typeface="Century Gothic" panose="020B0502020202020204" pitchFamily="34" charset="0"/>
                <a:ea typeface="+mj-ea"/>
              </a:endParaRPr>
            </a:p>
          </p:txBody>
        </p:sp>
      </p:grpSp>
      <p:sp>
        <p:nvSpPr>
          <p:cNvPr id="25"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44</a:t>
            </a:r>
            <a:endParaRPr lang="zh-CN" altLang="en-US" sz="1200" dirty="0">
              <a:latin typeface="Century Gothic" panose="020B0502020202020204" pitchFamily="34" charset="0"/>
            </a:endParaRPr>
          </a:p>
        </p:txBody>
      </p:sp>
    </p:spTree>
    <p:extLst>
      <p:ext uri="{BB962C8B-B14F-4D97-AF65-F5344CB8AC3E}">
        <p14:creationId xmlns:p14="http://schemas.microsoft.com/office/powerpoint/2010/main" val="33348232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childTnLst>
                          </p:cTn>
                        </p:par>
                        <p:par>
                          <p:cTn id="21" fill="hold">
                            <p:stCondLst>
                              <p:cond delay="2000"/>
                            </p:stCondLst>
                            <p:childTnLst>
                              <p:par>
                                <p:cTn id="22" presetID="12" presetClass="entr" presetSubtype="1"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p:tgtEl>
                                          <p:spTgt spid="22"/>
                                        </p:tgtEl>
                                        <p:attrNameLst>
                                          <p:attrName>ppt_y</p:attrName>
                                        </p:attrNameLst>
                                      </p:cBhvr>
                                      <p:tavLst>
                                        <p:tav tm="0">
                                          <p:val>
                                            <p:strVal val="#ppt_y-#ppt_h*1.125000"/>
                                          </p:val>
                                        </p:tav>
                                        <p:tav tm="100000">
                                          <p:val>
                                            <p:strVal val="#ppt_y"/>
                                          </p:val>
                                        </p:tav>
                                      </p:tavLst>
                                    </p:anim>
                                    <p:animEffect transition="in" filter="wipe(down)">
                                      <p:cBhvr>
                                        <p:cTn id="25" dur="500"/>
                                        <p:tgtEl>
                                          <p:spTgt spid="22"/>
                                        </p:tgtEl>
                                      </p:cBhvr>
                                    </p:animEffect>
                                  </p:childTnLst>
                                </p:cTn>
                              </p:par>
                            </p:childTnLst>
                          </p:cTn>
                        </p:par>
                        <p:par>
                          <p:cTn id="26" fill="hold">
                            <p:stCondLst>
                              <p:cond delay="2500"/>
                            </p:stCondLst>
                            <p:childTnLst>
                              <p:par>
                                <p:cTn id="27" presetID="32" presetClass="emph" presetSubtype="0" fill="hold" nodeType="afterEffect">
                                  <p:stCondLst>
                                    <p:cond delay="0"/>
                                  </p:stCondLst>
                                  <p:childTnLst>
                                    <p:animRot by="120000">
                                      <p:cBhvr>
                                        <p:cTn id="28" dur="100" fill="hold">
                                          <p:stCondLst>
                                            <p:cond delay="0"/>
                                          </p:stCondLst>
                                        </p:cTn>
                                        <p:tgtEl>
                                          <p:spTgt spid="22"/>
                                        </p:tgtEl>
                                        <p:attrNameLst>
                                          <p:attrName>r</p:attrName>
                                        </p:attrNameLst>
                                      </p:cBhvr>
                                    </p:animRot>
                                    <p:animRot by="-240000">
                                      <p:cBhvr>
                                        <p:cTn id="29" dur="200" fill="hold">
                                          <p:stCondLst>
                                            <p:cond delay="200"/>
                                          </p:stCondLst>
                                        </p:cTn>
                                        <p:tgtEl>
                                          <p:spTgt spid="22"/>
                                        </p:tgtEl>
                                        <p:attrNameLst>
                                          <p:attrName>r</p:attrName>
                                        </p:attrNameLst>
                                      </p:cBhvr>
                                    </p:animRot>
                                    <p:animRot by="240000">
                                      <p:cBhvr>
                                        <p:cTn id="30" dur="200" fill="hold">
                                          <p:stCondLst>
                                            <p:cond delay="400"/>
                                          </p:stCondLst>
                                        </p:cTn>
                                        <p:tgtEl>
                                          <p:spTgt spid="22"/>
                                        </p:tgtEl>
                                        <p:attrNameLst>
                                          <p:attrName>r</p:attrName>
                                        </p:attrNameLst>
                                      </p:cBhvr>
                                    </p:animRot>
                                    <p:animRot by="-240000">
                                      <p:cBhvr>
                                        <p:cTn id="31" dur="200" fill="hold">
                                          <p:stCondLst>
                                            <p:cond delay="600"/>
                                          </p:stCondLst>
                                        </p:cTn>
                                        <p:tgtEl>
                                          <p:spTgt spid="22"/>
                                        </p:tgtEl>
                                        <p:attrNameLst>
                                          <p:attrName>r</p:attrName>
                                        </p:attrNameLst>
                                      </p:cBhvr>
                                    </p:animRot>
                                    <p:animRot by="120000">
                                      <p:cBhvr>
                                        <p:cTn id="32" dur="200" fill="hold">
                                          <p:stCondLst>
                                            <p:cond delay="800"/>
                                          </p:stCondLst>
                                        </p:cTn>
                                        <p:tgtEl>
                                          <p:spTgt spid="22"/>
                                        </p:tgtEl>
                                        <p:attrNameLst>
                                          <p:attrName>r</p:attrName>
                                        </p:attrNameLst>
                                      </p:cBhvr>
                                    </p:animRo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flipH="1" flipV="1">
            <a:off x="442806" y="0"/>
            <a:ext cx="11749195" cy="6858000"/>
          </a:xfrm>
          <a:custGeom>
            <a:avLst/>
            <a:gdLst>
              <a:gd name="connsiteX0" fmla="*/ 4880836 w 11749195"/>
              <a:gd name="connsiteY0" fmla="*/ 6858000 h 6858000"/>
              <a:gd name="connsiteX1" fmla="*/ 0 w 11749195"/>
              <a:gd name="connsiteY1" fmla="*/ 6858000 h 6858000"/>
              <a:gd name="connsiteX2" fmla="*/ 0 w 11749195"/>
              <a:gd name="connsiteY2" fmla="*/ 0 h 6858000"/>
              <a:gd name="connsiteX3" fmla="*/ 11749195 w 11749195"/>
              <a:gd name="connsiteY3" fmla="*/ 0 h 6858000"/>
            </a:gdLst>
            <a:ahLst/>
            <a:cxnLst>
              <a:cxn ang="0">
                <a:pos x="connsiteX0" y="connsiteY0"/>
              </a:cxn>
              <a:cxn ang="0">
                <a:pos x="connsiteX1" y="connsiteY1"/>
              </a:cxn>
              <a:cxn ang="0">
                <a:pos x="connsiteX2" y="connsiteY2"/>
              </a:cxn>
              <a:cxn ang="0">
                <a:pos x="connsiteX3" y="connsiteY3"/>
              </a:cxn>
            </a:cxnLst>
            <a:rect l="l" t="t" r="r" b="b"/>
            <a:pathLst>
              <a:path w="11749195" h="6858000">
                <a:moveTo>
                  <a:pt x="4880836" y="6858000"/>
                </a:moveTo>
                <a:lnTo>
                  <a:pt x="0" y="6858000"/>
                </a:lnTo>
                <a:lnTo>
                  <a:pt x="0" y="0"/>
                </a:lnTo>
                <a:lnTo>
                  <a:pt x="11749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4855139" y="1717064"/>
            <a:ext cx="6981398" cy="3770263"/>
          </a:xfrm>
          <a:prstGeom prst="rect">
            <a:avLst/>
          </a:prstGeom>
          <a:noFill/>
        </p:spPr>
        <p:txBody>
          <a:bodyPr wrap="none" rtlCol="0">
            <a:spAutoFit/>
          </a:bodyPr>
          <a:lstStyle>
            <a:defPPr>
              <a:defRPr lang="en-US"/>
            </a:defPPr>
            <a:lvl1pPr algn="r">
              <a:defRPr sz="3600">
                <a:solidFill>
                  <a:schemeClr val="bg1"/>
                </a:solidFill>
                <a:latin typeface="Century Gothic" panose="020B0502020202020204" pitchFamily="34" charset="0"/>
              </a:defRPr>
            </a:lvl1pPr>
          </a:lstStyle>
          <a:p>
            <a:pPr algn="ctr"/>
            <a:r>
              <a:rPr lang="en-US" altLang="zh-CN" sz="23900" i="1" dirty="0" smtClean="0">
                <a:solidFill>
                  <a:schemeClr val="bg1">
                    <a:alpha val="5000"/>
                  </a:schemeClr>
                </a:solidFill>
              </a:rPr>
              <a:t>2014</a:t>
            </a:r>
            <a:endParaRPr lang="zh-CN" altLang="en-US" sz="23900" i="1" dirty="0">
              <a:solidFill>
                <a:schemeClr val="bg1">
                  <a:alpha val="5000"/>
                </a:schemeClr>
              </a:solidFill>
            </a:endParaRPr>
          </a:p>
        </p:txBody>
      </p:sp>
      <p:sp>
        <p:nvSpPr>
          <p:cNvPr id="9" name="任意多边形 8"/>
          <p:cNvSpPr/>
          <p:nvPr/>
        </p:nvSpPr>
        <p:spPr>
          <a:xfrm>
            <a:off x="0" y="0"/>
            <a:ext cx="6704217" cy="6694109"/>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blipFill>
            <a:blip r:embed="rId3"/>
            <a:srcRect/>
            <a:stretch>
              <a:fillRect l="-38828" r="-38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4236079" y="813870"/>
            <a:ext cx="1756372" cy="1493822"/>
          </a:xfrm>
          <a:prstGeom prst="parallelogram">
            <a:avLst>
              <a:gd name="adj" fmla="val 100151"/>
            </a:avLst>
          </a:prstGeom>
          <a:solidFill>
            <a:srgbClr val="2C2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1702052" y="4571999"/>
            <a:ext cx="1457608" cy="1240325"/>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10067952" y="235390"/>
            <a:ext cx="1882622" cy="160772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flipH="1" flipV="1">
            <a:off x="10566399" y="5240628"/>
            <a:ext cx="1619815" cy="16173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F45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10433812" y="982189"/>
            <a:ext cx="1098392" cy="109673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619522" y="5672962"/>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958830" y="6049313"/>
            <a:ext cx="753840" cy="75270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692888" y="1443030"/>
            <a:ext cx="1953378" cy="195043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6136627" y="2867914"/>
            <a:ext cx="5315879" cy="1569660"/>
          </a:xfrm>
          <a:prstGeom prst="rect">
            <a:avLst/>
          </a:prstGeom>
          <a:noFill/>
        </p:spPr>
        <p:txBody>
          <a:bodyPr wrap="none" rtlCol="0">
            <a:spAutoFit/>
            <a:scene3d>
              <a:camera prst="orthographicFront"/>
              <a:lightRig rig="threePt" dir="t"/>
            </a:scene3d>
            <a:sp3d contourW="12700"/>
          </a:bodyPr>
          <a:lstStyle/>
          <a:p>
            <a:pPr algn="r"/>
            <a:r>
              <a:rPr lang="en-US" altLang="zh-CN" sz="9600" b="1" dirty="0">
                <a:solidFill>
                  <a:schemeClr val="bg1"/>
                </a:solidFill>
              </a:rPr>
              <a:t>THANKS</a:t>
            </a:r>
          </a:p>
        </p:txBody>
      </p:sp>
      <p:sp>
        <p:nvSpPr>
          <p:cNvPr id="28" name="文本框 27"/>
          <p:cNvSpPr txBox="1"/>
          <p:nvPr/>
        </p:nvSpPr>
        <p:spPr>
          <a:xfrm>
            <a:off x="5841675" y="2309377"/>
            <a:ext cx="5610831" cy="646331"/>
          </a:xfrm>
          <a:prstGeom prst="rect">
            <a:avLst/>
          </a:prstGeom>
          <a:noFill/>
        </p:spPr>
        <p:txBody>
          <a:bodyPr wrap="none" rtlCol="0">
            <a:spAutoFit/>
            <a:scene3d>
              <a:camera prst="orthographicFront"/>
              <a:lightRig rig="threePt" dir="t"/>
            </a:scene3d>
            <a:sp3d contourW="12700"/>
          </a:bodyPr>
          <a:lstStyle/>
          <a:p>
            <a:pPr algn="r"/>
            <a:r>
              <a:rPr lang="en-US" altLang="zh-CN" sz="3600" dirty="0">
                <a:solidFill>
                  <a:schemeClr val="bg1"/>
                </a:solidFill>
                <a:latin typeface="Century Gothic" panose="020B0502020202020204" pitchFamily="34" charset="0"/>
              </a:rPr>
              <a:t>Harvard Business Review</a:t>
            </a:r>
            <a:endParaRPr lang="zh-CN" altLang="en-US" sz="3600" dirty="0">
              <a:solidFill>
                <a:schemeClr val="bg1"/>
              </a:solidFill>
              <a:latin typeface="Century Gothic" panose="020B0502020202020204" pitchFamily="34" charset="0"/>
            </a:endParaRPr>
          </a:p>
        </p:txBody>
      </p:sp>
      <p:sp>
        <p:nvSpPr>
          <p:cNvPr id="43" name="平行四边形 42"/>
          <p:cNvSpPr/>
          <p:nvPr/>
        </p:nvSpPr>
        <p:spPr>
          <a:xfrm>
            <a:off x="6356987" y="5357777"/>
            <a:ext cx="913728" cy="345717"/>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0"/>
          <p:cNvSpPr txBox="1"/>
          <p:nvPr/>
        </p:nvSpPr>
        <p:spPr>
          <a:xfrm>
            <a:off x="11837416" y="6581001"/>
            <a:ext cx="354584"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solidFill>
                  <a:schemeClr val="bg1"/>
                </a:solidFill>
              </a:rPr>
              <a:t>45</a:t>
            </a:r>
            <a:endParaRPr lang="zh-CN" altLang="en-US" sz="12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303841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1+#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9"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0-#ppt_w/2"/>
                                          </p:val>
                                        </p:tav>
                                        <p:tav tm="100000">
                                          <p:val>
                                            <p:strVal val="#ppt_x"/>
                                          </p:val>
                                        </p:tav>
                                      </p:tavLst>
                                    </p:anim>
                                    <p:anim calcmode="lin" valueType="num">
                                      <p:cBhvr additive="base">
                                        <p:cTn id="20" dur="10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0" fill="hold"/>
                                        <p:tgtEl>
                                          <p:spTgt spid="43"/>
                                        </p:tgtEl>
                                        <p:attrNameLst>
                                          <p:attrName>ppt_x</p:attrName>
                                        </p:attrNameLst>
                                      </p:cBhvr>
                                      <p:tavLst>
                                        <p:tav tm="0">
                                          <p:val>
                                            <p:strVal val="0-#ppt_w/2"/>
                                          </p:val>
                                        </p:tav>
                                        <p:tav tm="100000">
                                          <p:val>
                                            <p:strVal val="#ppt_x"/>
                                          </p:val>
                                        </p:tav>
                                      </p:tavLst>
                                    </p:anim>
                                    <p:anim calcmode="lin" valueType="num">
                                      <p:cBhvr additive="base">
                                        <p:cTn id="28" dur="1000" fill="hold"/>
                                        <p:tgtEl>
                                          <p:spTgt spid="43"/>
                                        </p:tgtEl>
                                        <p:attrNameLst>
                                          <p:attrName>ppt_y</p:attrName>
                                        </p:attrNameLst>
                                      </p:cBhvr>
                                      <p:tavLst>
                                        <p:tav tm="0">
                                          <p:val>
                                            <p:strVal val="1+#ppt_h/2"/>
                                          </p:val>
                                        </p:tav>
                                        <p:tav tm="100000">
                                          <p:val>
                                            <p:strVal val="#ppt_y"/>
                                          </p:val>
                                        </p:tav>
                                      </p:tavLst>
                                    </p:anim>
                                  </p:childTnLst>
                                </p:cTn>
                              </p:par>
                              <p:par>
                                <p:cTn id="29" presetID="22" presetClass="entr" presetSubtype="8"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2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1000"/>
                                        <p:tgtEl>
                                          <p:spTgt spid="17"/>
                                        </p:tgtEl>
                                      </p:cBhvr>
                                    </p:animEffect>
                                  </p:childTnLst>
                                </p:cTn>
                              </p:par>
                              <p:par>
                                <p:cTn id="35" presetID="2" presetClass="entr" presetSubtype="3" decel="10000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1+#ppt_w/2"/>
                                          </p:val>
                                        </p:tav>
                                        <p:tav tm="100000">
                                          <p:val>
                                            <p:strVal val="#ppt_x"/>
                                          </p:val>
                                        </p:tav>
                                      </p:tavLst>
                                    </p:anim>
                                    <p:anim calcmode="lin" valueType="num">
                                      <p:cBhvr additive="base">
                                        <p:cTn id="38" dur="1000" fill="hold"/>
                                        <p:tgtEl>
                                          <p:spTgt spid="5"/>
                                        </p:tgtEl>
                                        <p:attrNameLst>
                                          <p:attrName>ppt_y</p:attrName>
                                        </p:attrNameLst>
                                      </p:cBhvr>
                                      <p:tavLst>
                                        <p:tav tm="0">
                                          <p:val>
                                            <p:strVal val="0-#ppt_h/2"/>
                                          </p:val>
                                        </p:tav>
                                        <p:tav tm="100000">
                                          <p:val>
                                            <p:strVal val="#ppt_y"/>
                                          </p:val>
                                        </p:tav>
                                      </p:tavLst>
                                    </p:anim>
                                  </p:childTnLst>
                                </p:cTn>
                              </p:par>
                              <p:par>
                                <p:cTn id="39" presetID="2" presetClass="entr" presetSubtype="3" decel="100000"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1+#ppt_w/2"/>
                                          </p:val>
                                        </p:tav>
                                        <p:tav tm="100000">
                                          <p:val>
                                            <p:strVal val="#ppt_x"/>
                                          </p:val>
                                        </p:tav>
                                      </p:tavLst>
                                    </p:anim>
                                    <p:anim calcmode="lin" valueType="num">
                                      <p:cBhvr additive="base">
                                        <p:cTn id="42" dur="1000" fill="hold"/>
                                        <p:tgtEl>
                                          <p:spTgt spid="12"/>
                                        </p:tgtEl>
                                        <p:attrNameLst>
                                          <p:attrName>ppt_y</p:attrName>
                                        </p:attrNameLst>
                                      </p:cBhvr>
                                      <p:tavLst>
                                        <p:tav tm="0">
                                          <p:val>
                                            <p:strVal val="0-#ppt_h/2"/>
                                          </p:val>
                                        </p:tav>
                                        <p:tav tm="100000">
                                          <p:val>
                                            <p:strVal val="#ppt_y"/>
                                          </p:val>
                                        </p:tav>
                                      </p:tavLst>
                                    </p:anim>
                                  </p:childTnLst>
                                </p:cTn>
                              </p:par>
                              <p:par>
                                <p:cTn id="43" presetID="22" presetClass="entr" presetSubtype="1"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1000"/>
                                        <p:tgtEl>
                                          <p:spTgt spid="25"/>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1000"/>
                                        <p:tgtEl>
                                          <p:spTgt spid="29"/>
                                        </p:tgtEl>
                                      </p:cBhvr>
                                    </p:animEffect>
                                  </p:childTnLst>
                                </p:cTn>
                              </p:par>
                            </p:childTnLst>
                          </p:cTn>
                        </p:par>
                        <p:par>
                          <p:cTn id="50" fill="hold">
                            <p:stCondLst>
                              <p:cond delay="2000"/>
                            </p:stCondLst>
                            <p:childTnLst>
                              <p:par>
                                <p:cTn id="51" presetID="42"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par>
                                <p:cTn id="56" presetID="2" presetClass="entr" presetSubtype="2" decel="100000" fill="hold" grpId="0" nodeType="withEffect">
                                  <p:stCondLst>
                                    <p:cond delay="50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1000" fill="hold"/>
                                        <p:tgtEl>
                                          <p:spTgt spid="27"/>
                                        </p:tgtEl>
                                        <p:attrNameLst>
                                          <p:attrName>ppt_x</p:attrName>
                                        </p:attrNameLst>
                                      </p:cBhvr>
                                      <p:tavLst>
                                        <p:tav tm="0">
                                          <p:val>
                                            <p:strVal val="1+#ppt_w/2"/>
                                          </p:val>
                                        </p:tav>
                                        <p:tav tm="100000">
                                          <p:val>
                                            <p:strVal val="#ppt_x"/>
                                          </p:val>
                                        </p:tav>
                                      </p:tavLst>
                                    </p:anim>
                                    <p:anim calcmode="lin" valueType="num">
                                      <p:cBhvr additive="base">
                                        <p:cTn id="59" dur="1000" fill="hold"/>
                                        <p:tgtEl>
                                          <p:spTgt spid="27"/>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p:bldP spid="9" grpId="0" animBg="1"/>
      <p:bldP spid="3" grpId="0" animBg="1"/>
      <p:bldP spid="4" grpId="0" animBg="1"/>
      <p:bldP spid="5" grpId="0" animBg="1"/>
      <p:bldP spid="10" grpId="0" animBg="1"/>
      <p:bldP spid="27" grpId="0"/>
      <p:bldP spid="28" grpId="0"/>
      <p:bldP spid="43"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6096000" y="2932679"/>
            <a:ext cx="0" cy="393337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805714" y="4533270"/>
            <a:ext cx="580572" cy="580572"/>
            <a:chOff x="9559244" y="124959"/>
            <a:chExt cx="1143454" cy="1143454"/>
          </a:xfrm>
        </p:grpSpPr>
        <p:sp>
          <p:nvSpPr>
            <p:cNvPr id="14" name="椭圆 13"/>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4"/>
            <p:cNvSpPr/>
            <p:nvPr/>
          </p:nvSpPr>
          <p:spPr>
            <a:xfrm>
              <a:off x="9794308" y="385782"/>
              <a:ext cx="673327" cy="621808"/>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8"/>
          <p:cNvGrpSpPr/>
          <p:nvPr/>
        </p:nvGrpSpPr>
        <p:grpSpPr>
          <a:xfrm>
            <a:off x="6511865" y="3890294"/>
            <a:ext cx="5278467" cy="2484110"/>
            <a:chOff x="8386922" y="2192795"/>
            <a:chExt cx="5278467" cy="2484110"/>
          </a:xfrm>
        </p:grpSpPr>
        <p:sp>
          <p:nvSpPr>
            <p:cNvPr id="10" name="矩形 9"/>
            <p:cNvSpPr/>
            <p:nvPr/>
          </p:nvSpPr>
          <p:spPr>
            <a:xfrm>
              <a:off x="8386922" y="2192795"/>
              <a:ext cx="3967449"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tx1">
                      <a:lumMod val="75000"/>
                      <a:lumOff val="25000"/>
                    </a:schemeClr>
                  </a:solidFill>
                </a:rPr>
                <a:t>The first wave of IT</a:t>
              </a:r>
              <a:endParaRPr lang="zh-CN" altLang="en-US" sz="2800" b="1" dirty="0">
                <a:solidFill>
                  <a:schemeClr val="tx1">
                    <a:lumMod val="75000"/>
                    <a:lumOff val="25000"/>
                  </a:schemeClr>
                </a:solidFill>
              </a:endParaRPr>
            </a:p>
          </p:txBody>
        </p:sp>
        <p:sp>
          <p:nvSpPr>
            <p:cNvPr id="11" name="文本框 10"/>
            <p:cNvSpPr txBox="1"/>
            <p:nvPr/>
          </p:nvSpPr>
          <p:spPr>
            <a:xfrm>
              <a:off x="8420682" y="2737913"/>
              <a:ext cx="5244707" cy="1938992"/>
            </a:xfrm>
            <a:prstGeom prst="rect">
              <a:avLst/>
            </a:prstGeom>
            <a:noFill/>
          </p:spPr>
          <p:txBody>
            <a:bodyPr wrap="square" rtlCol="0">
              <a:spAutoFit/>
              <a:scene3d>
                <a:camera prst="orthographicFront"/>
                <a:lightRig rig="threePt" dir="t"/>
              </a:scene3d>
              <a:sp3d contourW="12700"/>
            </a:bodyPr>
            <a:lstStyle/>
            <a:p>
              <a:pPr marL="800100" lvl="1" indent="-342900">
                <a:buFont typeface="Arial" panose="020B0604020202020204" pitchFamily="34" charset="0"/>
                <a:buChar char="•"/>
              </a:pPr>
              <a:r>
                <a:rPr lang="en-US" altLang="zh-TW" sz="2400" dirty="0" smtClean="0"/>
                <a:t>Standardization </a:t>
              </a:r>
              <a:r>
                <a:rPr lang="en-US" altLang="zh-TW" sz="2400" dirty="0"/>
                <a:t>of </a:t>
              </a:r>
              <a:r>
                <a:rPr lang="en-US" altLang="zh-TW" sz="2400" dirty="0" smtClean="0"/>
                <a:t>processes</a:t>
              </a:r>
            </a:p>
            <a:p>
              <a:pPr marL="800100" lvl="1" indent="-342900">
                <a:buFont typeface="Arial" panose="020B0604020202020204" pitchFamily="34" charset="0"/>
                <a:buChar char="•"/>
              </a:pPr>
              <a:endParaRPr lang="en-US" altLang="zh-TW" sz="2400" dirty="0"/>
            </a:p>
            <a:p>
              <a:pPr marL="800100" lvl="1" indent="-342900">
                <a:buFont typeface="Arial" panose="020B0604020202020204" pitchFamily="34" charset="0"/>
                <a:buChar char="•"/>
              </a:pPr>
              <a:r>
                <a:rPr lang="en-US" altLang="zh-TW" sz="2400" dirty="0" smtClean="0"/>
                <a:t>How </a:t>
              </a:r>
              <a:r>
                <a:rPr lang="en-US" altLang="zh-TW" sz="2400" dirty="0"/>
                <a:t>to capture IT’s operational benefits while maintaining distinctive strategies</a:t>
              </a:r>
              <a:endParaRPr lang="zh-TW" altLang="zh-TW" sz="2400" dirty="0"/>
            </a:p>
          </p:txBody>
        </p:sp>
      </p:grpSp>
      <p:sp>
        <p:nvSpPr>
          <p:cNvPr id="12" name="矩形 11"/>
          <p:cNvSpPr/>
          <p:nvPr/>
        </p:nvSpPr>
        <p:spPr>
          <a:xfrm>
            <a:off x="595086" y="4335371"/>
            <a:ext cx="5210627"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800" b="1" dirty="0">
                <a:solidFill>
                  <a:schemeClr val="accent1"/>
                </a:solidFill>
              </a:rPr>
              <a:t>1960s and 1970s</a:t>
            </a:r>
            <a:endParaRPr lang="zh-CN" altLang="en-US" sz="4800" b="1" dirty="0">
              <a:solidFill>
                <a:schemeClr val="accent1"/>
              </a:solidFill>
            </a:endParaRPr>
          </a:p>
        </p:txBody>
      </p:sp>
      <p:grpSp>
        <p:nvGrpSpPr>
          <p:cNvPr id="22" name="组合 21"/>
          <p:cNvGrpSpPr/>
          <p:nvPr/>
        </p:nvGrpSpPr>
        <p:grpSpPr>
          <a:xfrm>
            <a:off x="4856792" y="1230028"/>
            <a:ext cx="2501951" cy="1974792"/>
            <a:chOff x="4843634" y="3715266"/>
            <a:chExt cx="2501951" cy="1974792"/>
          </a:xfrm>
        </p:grpSpPr>
        <p:sp>
          <p:nvSpPr>
            <p:cNvPr id="6" name="矩形 5"/>
            <p:cNvSpPr/>
            <p:nvPr/>
          </p:nvSpPr>
          <p:spPr>
            <a:xfrm>
              <a:off x="4934857" y="3715266"/>
              <a:ext cx="2322286" cy="19747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843634" y="4113415"/>
              <a:ext cx="2501951" cy="1238727"/>
              <a:chOff x="8386922" y="2192795"/>
              <a:chExt cx="2501951" cy="1238727"/>
            </a:xfrm>
          </p:grpSpPr>
          <p:sp>
            <p:nvSpPr>
              <p:cNvPr id="17" name="矩形 16"/>
              <p:cNvSpPr/>
              <p:nvPr/>
            </p:nvSpPr>
            <p:spPr>
              <a:xfrm>
                <a:off x="8386922" y="2192795"/>
                <a:ext cx="2501951" cy="56188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bg1"/>
                    </a:solidFill>
                  </a:rPr>
                  <a:t>IT</a:t>
                </a:r>
                <a:endParaRPr lang="zh-CN" altLang="en-US" sz="2800" b="1" dirty="0">
                  <a:solidFill>
                    <a:schemeClr val="bg1"/>
                  </a:solidFill>
                </a:endParaRPr>
              </a:p>
            </p:txBody>
          </p:sp>
          <p:sp>
            <p:nvSpPr>
              <p:cNvPr id="18" name="文本框 17"/>
              <p:cNvSpPr txBox="1"/>
              <p:nvPr/>
            </p:nvSpPr>
            <p:spPr>
              <a:xfrm>
                <a:off x="8677429" y="2726072"/>
                <a:ext cx="1920936" cy="70545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200" dirty="0">
                    <a:solidFill>
                      <a:schemeClr val="bg1"/>
                    </a:solidFill>
                    <a:latin typeface="Century Gothic" panose="020B0502020202020204" pitchFamily="34" charset="0"/>
                    <a:ea typeface="+mj-ea"/>
                  </a:rPr>
                  <a:t>Manual, paperwork and verbal communication</a:t>
                </a:r>
              </a:p>
            </p:txBody>
          </p:sp>
        </p:grpSp>
      </p:grpSp>
      <p:sp>
        <p:nvSpPr>
          <p:cNvPr id="20" name="矩形 19"/>
          <p:cNvSpPr/>
          <p:nvPr/>
        </p:nvSpPr>
        <p:spPr>
          <a:xfrm>
            <a:off x="1917524" y="114642"/>
            <a:ext cx="8937523" cy="56188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800" b="1" dirty="0">
                <a:solidFill>
                  <a:schemeClr val="accent2"/>
                </a:solidFill>
              </a:rPr>
              <a:t>The third wave of IT-Driven competition</a:t>
            </a:r>
            <a:endParaRPr lang="zh-CN" altLang="en-US" sz="2800" b="1" dirty="0">
              <a:solidFill>
                <a:schemeClr val="accent2"/>
              </a:solidFill>
            </a:endParaRPr>
          </a:p>
        </p:txBody>
      </p:sp>
      <p:cxnSp>
        <p:nvCxnSpPr>
          <p:cNvPr id="21" name="Straight Connector 6"/>
          <p:cNvCxnSpPr/>
          <p:nvPr/>
        </p:nvCxnSpPr>
        <p:spPr>
          <a:xfrm>
            <a:off x="3291496" y="676527"/>
            <a:ext cx="6189579" cy="0"/>
          </a:xfrm>
          <a:prstGeom prst="line">
            <a:avLst/>
          </a:prstGeom>
        </p:spPr>
        <p:style>
          <a:lnRef idx="2">
            <a:schemeClr val="dk1"/>
          </a:lnRef>
          <a:fillRef idx="0">
            <a:schemeClr val="dk1"/>
          </a:fillRef>
          <a:effectRef idx="1">
            <a:schemeClr val="dk1"/>
          </a:effectRef>
          <a:fontRef idx="minor">
            <a:schemeClr val="tx1"/>
          </a:fontRef>
        </p:style>
      </p:cxnSp>
      <p:sp>
        <p:nvSpPr>
          <p:cNvPr id="23"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5</a:t>
            </a:r>
            <a:endParaRPr lang="zh-CN" altLang="en-US" sz="1200" dirty="0">
              <a:solidFill>
                <a:schemeClr val="accent2"/>
              </a:solidFill>
              <a:latin typeface="Century Gothic" panose="020B0502020202020204" pitchFamily="34" charset="0"/>
            </a:endParaRPr>
          </a:p>
        </p:txBody>
      </p:sp>
      <p:sp>
        <p:nvSpPr>
          <p:cNvPr id="24" name="矩形 23"/>
          <p:cNvSpPr/>
          <p:nvPr/>
        </p:nvSpPr>
        <p:spPr>
          <a:xfrm>
            <a:off x="73533" y="878236"/>
            <a:ext cx="4903907" cy="369332"/>
          </a:xfrm>
          <a:prstGeom prst="rect">
            <a:avLst/>
          </a:prstGeom>
        </p:spPr>
        <p:txBody>
          <a:bodyPr wrap="none">
            <a:spAutoFit/>
          </a:bodyPr>
          <a:lstStyle/>
          <a:p>
            <a:r>
              <a:rPr lang="en-US" altLang="zh-TW" dirty="0"/>
              <a:t>Manual, paperwork and verbal communication</a:t>
            </a:r>
          </a:p>
        </p:txBody>
      </p:sp>
    </p:spTree>
    <p:extLst>
      <p:ext uri="{BB962C8B-B14F-4D97-AF65-F5344CB8AC3E}">
        <p14:creationId xmlns:p14="http://schemas.microsoft.com/office/powerpoint/2010/main" val="4051169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16"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ircle(in)">
                                      <p:cBhvr>
                                        <p:cTn id="12" dur="1500"/>
                                        <p:tgtEl>
                                          <p:spTgt spid="24"/>
                                        </p:tgtEl>
                                      </p:cBhvr>
                                    </p:animEffect>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42" presetClass="entr" presetSubtype="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par>
                          <p:cTn id="27" fill="hold">
                            <p:stCondLst>
                              <p:cond delay="3500"/>
                            </p:stCondLst>
                            <p:childTnLst>
                              <p:par>
                                <p:cTn id="28" presetID="53" presetClass="entr" presetSubtype="16"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4000"/>
                            </p:stCondLst>
                            <p:childTnLst>
                              <p:par>
                                <p:cTn id="34" presetID="2" presetClass="entr" presetSubtype="2"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1+#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平行四边形 27"/>
          <p:cNvSpPr/>
          <p:nvPr/>
        </p:nvSpPr>
        <p:spPr>
          <a:xfrm>
            <a:off x="2525487"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6096000" y="0"/>
            <a:ext cx="0" cy="685800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805714" y="3138714"/>
            <a:ext cx="580572" cy="580572"/>
            <a:chOff x="9559244" y="124959"/>
            <a:chExt cx="1143454" cy="1143454"/>
          </a:xfrm>
        </p:grpSpPr>
        <p:sp>
          <p:nvSpPr>
            <p:cNvPr id="25" name="椭圆 24"/>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4"/>
            <p:cNvSpPr/>
            <p:nvPr/>
          </p:nvSpPr>
          <p:spPr>
            <a:xfrm>
              <a:off x="9794308" y="370158"/>
              <a:ext cx="673327" cy="653056"/>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1" name="椭圆 10"/>
          <p:cNvSpPr/>
          <p:nvPr/>
        </p:nvSpPr>
        <p:spPr>
          <a:xfrm>
            <a:off x="6019800" y="1334826"/>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019800" y="5337628"/>
            <a:ext cx="152400" cy="15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62486" y="2865769"/>
            <a:ext cx="6266542" cy="1126462"/>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tx1">
                    <a:lumMod val="75000"/>
                    <a:lumOff val="25000"/>
                  </a:schemeClr>
                </a:solidFill>
              </a:rPr>
              <a:t>S</a:t>
            </a:r>
            <a:r>
              <a:rPr lang="en-US" altLang="zh-CN" sz="2800" b="1" dirty="0" smtClean="0">
                <a:solidFill>
                  <a:schemeClr val="tx1">
                    <a:lumMod val="75000"/>
                    <a:lumOff val="25000"/>
                  </a:schemeClr>
                </a:solidFill>
              </a:rPr>
              <a:t>econd </a:t>
            </a:r>
            <a:r>
              <a:rPr lang="en-US" altLang="zh-CN" sz="2800" b="1" dirty="0">
                <a:solidFill>
                  <a:schemeClr val="tx1">
                    <a:lumMod val="75000"/>
                    <a:lumOff val="25000"/>
                  </a:schemeClr>
                </a:solidFill>
              </a:rPr>
              <a:t>wave of </a:t>
            </a:r>
            <a:r>
              <a:rPr lang="en-US" altLang="zh-CN" sz="2800" b="1" dirty="0" smtClean="0">
                <a:solidFill>
                  <a:schemeClr val="tx1">
                    <a:lumMod val="75000"/>
                    <a:lumOff val="25000"/>
                  </a:schemeClr>
                </a:solidFill>
              </a:rPr>
              <a:t>IT-driven transformation</a:t>
            </a:r>
            <a:endParaRPr lang="zh-CN" altLang="en-US" sz="2800" b="1" dirty="0">
              <a:solidFill>
                <a:schemeClr val="tx1">
                  <a:lumMod val="75000"/>
                  <a:lumOff val="25000"/>
                </a:schemeClr>
              </a:solidFill>
            </a:endParaRPr>
          </a:p>
        </p:txBody>
      </p:sp>
      <p:sp>
        <p:nvSpPr>
          <p:cNvPr id="17" name="矩形 16"/>
          <p:cNvSpPr/>
          <p:nvPr/>
        </p:nvSpPr>
        <p:spPr>
          <a:xfrm>
            <a:off x="711200" y="2980383"/>
            <a:ext cx="5094513" cy="978729"/>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800" b="1" dirty="0">
                <a:solidFill>
                  <a:schemeClr val="accent1"/>
                </a:solidFill>
              </a:rPr>
              <a:t>1980s and 1990s</a:t>
            </a:r>
            <a:endParaRPr lang="zh-CN" altLang="en-US" sz="4800" b="1" dirty="0">
              <a:solidFill>
                <a:schemeClr val="accent1"/>
              </a:solidFill>
            </a:endParaRPr>
          </a:p>
        </p:txBody>
      </p:sp>
      <p:sp>
        <p:nvSpPr>
          <p:cNvPr id="2" name="矩形 1"/>
          <p:cNvSpPr/>
          <p:nvPr/>
        </p:nvSpPr>
        <p:spPr>
          <a:xfrm>
            <a:off x="6653276" y="3955296"/>
            <a:ext cx="5445900" cy="830997"/>
          </a:xfrm>
          <a:prstGeom prst="rect">
            <a:avLst/>
          </a:prstGeom>
        </p:spPr>
        <p:txBody>
          <a:bodyPr wrap="square">
            <a:spAutoFit/>
          </a:bodyPr>
          <a:lstStyle/>
          <a:p>
            <a:pPr marL="342900" indent="-342900">
              <a:buFont typeface="Arial" panose="020B0604020202020204" pitchFamily="34" charset="0"/>
              <a:buChar char="•"/>
            </a:pPr>
            <a:r>
              <a:rPr lang="en-US" altLang="zh-TW" sz="2400" dirty="0" smtClean="0"/>
              <a:t>Coordination </a:t>
            </a:r>
            <a:r>
              <a:rPr lang="en-US" altLang="zh-TW" sz="2400" dirty="0"/>
              <a:t>and integration across individual activities and geography</a:t>
            </a:r>
          </a:p>
        </p:txBody>
      </p:sp>
      <p:sp>
        <p:nvSpPr>
          <p:cNvPr id="13"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6</a:t>
            </a:r>
            <a:endParaRPr lang="zh-CN" altLang="en-US" sz="1200"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14564154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Effect transition="in" filter="fade">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2" presetClass="entr" presetSubtype="8"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0-#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2" presetClass="entr" presetSubtype="2"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par>
                          <p:cTn id="33" fill="hold">
                            <p:stCondLst>
                              <p:cond delay="1500"/>
                            </p:stCondLst>
                            <p:childTnLst>
                              <p:par>
                                <p:cTn id="34" presetID="2" presetClass="entr" presetSubtype="2"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7" grpId="0"/>
      <p:bldP spid="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平行四边形 18"/>
          <p:cNvSpPr/>
          <p:nvPr/>
        </p:nvSpPr>
        <p:spPr>
          <a:xfrm>
            <a:off x="2525486" y="0"/>
            <a:ext cx="9666513" cy="6858000"/>
          </a:xfrm>
          <a:prstGeom prst="parallelogram">
            <a:avLst>
              <a:gd name="adj" fmla="val 100151"/>
            </a:avLst>
          </a:prstGeom>
          <a:solidFill>
            <a:schemeClr val="accent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084695" y="0"/>
            <a:ext cx="14447" cy="6451603"/>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燕尾形 2"/>
          <p:cNvSpPr/>
          <p:nvPr/>
        </p:nvSpPr>
        <p:spPr>
          <a:xfrm rot="5400000">
            <a:off x="5689599" y="6045200"/>
            <a:ext cx="812800" cy="8128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6" name="组合 15"/>
          <p:cNvGrpSpPr/>
          <p:nvPr/>
        </p:nvGrpSpPr>
        <p:grpSpPr>
          <a:xfrm>
            <a:off x="5805713" y="3500014"/>
            <a:ext cx="580572" cy="580572"/>
            <a:chOff x="9559244" y="124959"/>
            <a:chExt cx="1143454" cy="1143454"/>
          </a:xfrm>
        </p:grpSpPr>
        <p:sp>
          <p:nvSpPr>
            <p:cNvPr id="17" name="椭圆 16"/>
            <p:cNvSpPr/>
            <p:nvPr/>
          </p:nvSpPr>
          <p:spPr>
            <a:xfrm>
              <a:off x="9559244" y="124959"/>
              <a:ext cx="1143454" cy="114345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椭圆 4"/>
            <p:cNvSpPr/>
            <p:nvPr/>
          </p:nvSpPr>
          <p:spPr>
            <a:xfrm>
              <a:off x="9850027" y="360023"/>
              <a:ext cx="561888" cy="673327"/>
            </a:xfrm>
            <a:custGeom>
              <a:avLst/>
              <a:gdLst>
                <a:gd name="connsiteX0" fmla="*/ 234347 w 506307"/>
                <a:gd name="connsiteY0" fmla="*/ 379219 h 606722"/>
                <a:gd name="connsiteX1" fmla="*/ 271960 w 506307"/>
                <a:gd name="connsiteY1" fmla="*/ 379219 h 606722"/>
                <a:gd name="connsiteX2" fmla="*/ 278451 w 506307"/>
                <a:gd name="connsiteY2" fmla="*/ 385705 h 606722"/>
                <a:gd name="connsiteX3" fmla="*/ 278451 w 506307"/>
                <a:gd name="connsiteY3" fmla="*/ 448520 h 606722"/>
                <a:gd name="connsiteX4" fmla="*/ 271960 w 506307"/>
                <a:gd name="connsiteY4" fmla="*/ 455006 h 606722"/>
                <a:gd name="connsiteX5" fmla="*/ 234347 w 506307"/>
                <a:gd name="connsiteY5" fmla="*/ 455006 h 606722"/>
                <a:gd name="connsiteX6" fmla="*/ 227856 w 506307"/>
                <a:gd name="connsiteY6" fmla="*/ 448520 h 606722"/>
                <a:gd name="connsiteX7" fmla="*/ 227856 w 506307"/>
                <a:gd name="connsiteY7" fmla="*/ 385705 h 606722"/>
                <a:gd name="connsiteX8" fmla="*/ 234347 w 506307"/>
                <a:gd name="connsiteY8" fmla="*/ 379219 h 606722"/>
                <a:gd name="connsiteX9" fmla="*/ 234331 w 506307"/>
                <a:gd name="connsiteY9" fmla="*/ 328645 h 606722"/>
                <a:gd name="connsiteX10" fmla="*/ 177194 w 506307"/>
                <a:gd name="connsiteY10" fmla="*/ 385700 h 606722"/>
                <a:gd name="connsiteX11" fmla="*/ 177194 w 506307"/>
                <a:gd name="connsiteY11" fmla="*/ 448532 h 606722"/>
                <a:gd name="connsiteX12" fmla="*/ 234331 w 506307"/>
                <a:gd name="connsiteY12" fmla="*/ 505587 h 606722"/>
                <a:gd name="connsiteX13" fmla="*/ 271977 w 506307"/>
                <a:gd name="connsiteY13" fmla="*/ 505587 h 606722"/>
                <a:gd name="connsiteX14" fmla="*/ 329113 w 506307"/>
                <a:gd name="connsiteY14" fmla="*/ 448532 h 606722"/>
                <a:gd name="connsiteX15" fmla="*/ 329113 w 506307"/>
                <a:gd name="connsiteY15" fmla="*/ 385700 h 606722"/>
                <a:gd name="connsiteX16" fmla="*/ 271977 w 506307"/>
                <a:gd name="connsiteY16" fmla="*/ 328645 h 606722"/>
                <a:gd name="connsiteX17" fmla="*/ 253109 w 506307"/>
                <a:gd name="connsiteY17" fmla="*/ 0 h 606722"/>
                <a:gd name="connsiteX18" fmla="*/ 430303 w 506307"/>
                <a:gd name="connsiteY18" fmla="*/ 176942 h 606722"/>
                <a:gd name="connsiteX19" fmla="*/ 430303 w 506307"/>
                <a:gd name="connsiteY19" fmla="*/ 252749 h 606722"/>
                <a:gd name="connsiteX20" fmla="*/ 480943 w 506307"/>
                <a:gd name="connsiteY20" fmla="*/ 252749 h 606722"/>
                <a:gd name="connsiteX21" fmla="*/ 506307 w 506307"/>
                <a:gd name="connsiteY21" fmla="*/ 278077 h 606722"/>
                <a:gd name="connsiteX22" fmla="*/ 506307 w 506307"/>
                <a:gd name="connsiteY22" fmla="*/ 581394 h 606722"/>
                <a:gd name="connsiteX23" fmla="*/ 480943 w 506307"/>
                <a:gd name="connsiteY23" fmla="*/ 606722 h 606722"/>
                <a:gd name="connsiteX24" fmla="*/ 25275 w 506307"/>
                <a:gd name="connsiteY24" fmla="*/ 606722 h 606722"/>
                <a:gd name="connsiteX25" fmla="*/ 0 w 506307"/>
                <a:gd name="connsiteY25" fmla="*/ 581394 h 606722"/>
                <a:gd name="connsiteX26" fmla="*/ 0 w 506307"/>
                <a:gd name="connsiteY26" fmla="*/ 278077 h 606722"/>
                <a:gd name="connsiteX27" fmla="*/ 25275 w 506307"/>
                <a:gd name="connsiteY27" fmla="*/ 252749 h 606722"/>
                <a:gd name="connsiteX28" fmla="*/ 379753 w 506307"/>
                <a:gd name="connsiteY28" fmla="*/ 252749 h 606722"/>
                <a:gd name="connsiteX29" fmla="*/ 379753 w 506307"/>
                <a:gd name="connsiteY29" fmla="*/ 176942 h 606722"/>
                <a:gd name="connsiteX30" fmla="*/ 253109 w 506307"/>
                <a:gd name="connsiteY30" fmla="*/ 50568 h 606722"/>
                <a:gd name="connsiteX31" fmla="*/ 126554 w 506307"/>
                <a:gd name="connsiteY31" fmla="*/ 176942 h 606722"/>
                <a:gd name="connsiteX32" fmla="*/ 101279 w 506307"/>
                <a:gd name="connsiteY32" fmla="*/ 202270 h 606722"/>
                <a:gd name="connsiteX33" fmla="*/ 75915 w 506307"/>
                <a:gd name="connsiteY33" fmla="*/ 176942 h 606722"/>
                <a:gd name="connsiteX34" fmla="*/ 253109 w 506307"/>
                <a:gd name="connsiteY34"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6307" h="606722">
                  <a:moveTo>
                    <a:pt x="234347" y="379219"/>
                  </a:moveTo>
                  <a:lnTo>
                    <a:pt x="271960" y="379219"/>
                  </a:lnTo>
                  <a:cubicBezTo>
                    <a:pt x="275517" y="379219"/>
                    <a:pt x="278451" y="382062"/>
                    <a:pt x="278451" y="385705"/>
                  </a:cubicBezTo>
                  <a:lnTo>
                    <a:pt x="278451" y="448520"/>
                  </a:lnTo>
                  <a:cubicBezTo>
                    <a:pt x="278451" y="452074"/>
                    <a:pt x="275517" y="455006"/>
                    <a:pt x="271960" y="455006"/>
                  </a:cubicBezTo>
                  <a:lnTo>
                    <a:pt x="234347" y="455006"/>
                  </a:lnTo>
                  <a:cubicBezTo>
                    <a:pt x="230791" y="455006"/>
                    <a:pt x="227856" y="452074"/>
                    <a:pt x="227856" y="448520"/>
                  </a:cubicBezTo>
                  <a:lnTo>
                    <a:pt x="227856" y="385705"/>
                  </a:lnTo>
                  <a:cubicBezTo>
                    <a:pt x="227856" y="382062"/>
                    <a:pt x="230791" y="379219"/>
                    <a:pt x="234347" y="379219"/>
                  </a:cubicBezTo>
                  <a:close/>
                  <a:moveTo>
                    <a:pt x="234331" y="328645"/>
                  </a:moveTo>
                  <a:cubicBezTo>
                    <a:pt x="202825" y="328645"/>
                    <a:pt x="177194" y="354240"/>
                    <a:pt x="177194" y="385700"/>
                  </a:cubicBezTo>
                  <a:lnTo>
                    <a:pt x="177194" y="448532"/>
                  </a:lnTo>
                  <a:cubicBezTo>
                    <a:pt x="177194" y="479992"/>
                    <a:pt x="202825" y="505587"/>
                    <a:pt x="234331" y="505587"/>
                  </a:cubicBezTo>
                  <a:lnTo>
                    <a:pt x="271977" y="505587"/>
                  </a:lnTo>
                  <a:cubicBezTo>
                    <a:pt x="303482" y="505587"/>
                    <a:pt x="329113" y="479992"/>
                    <a:pt x="329113" y="448532"/>
                  </a:cubicBezTo>
                  <a:lnTo>
                    <a:pt x="329113" y="385700"/>
                  </a:lnTo>
                  <a:cubicBezTo>
                    <a:pt x="329113" y="354240"/>
                    <a:pt x="303482" y="328645"/>
                    <a:pt x="271977" y="328645"/>
                  </a:cubicBezTo>
                  <a:close/>
                  <a:moveTo>
                    <a:pt x="253109" y="0"/>
                  </a:moveTo>
                  <a:cubicBezTo>
                    <a:pt x="350829" y="0"/>
                    <a:pt x="430303" y="79362"/>
                    <a:pt x="430303" y="176942"/>
                  </a:cubicBezTo>
                  <a:lnTo>
                    <a:pt x="430303" y="252749"/>
                  </a:lnTo>
                  <a:lnTo>
                    <a:pt x="480943" y="252749"/>
                  </a:lnTo>
                  <a:cubicBezTo>
                    <a:pt x="494916" y="252749"/>
                    <a:pt x="506307" y="264124"/>
                    <a:pt x="506307" y="278077"/>
                  </a:cubicBezTo>
                  <a:lnTo>
                    <a:pt x="506307" y="581394"/>
                  </a:lnTo>
                  <a:cubicBezTo>
                    <a:pt x="506307" y="595435"/>
                    <a:pt x="494916" y="606722"/>
                    <a:pt x="480943" y="606722"/>
                  </a:cubicBezTo>
                  <a:lnTo>
                    <a:pt x="25275" y="606722"/>
                  </a:lnTo>
                  <a:cubicBezTo>
                    <a:pt x="11302" y="606722"/>
                    <a:pt x="0" y="595435"/>
                    <a:pt x="0" y="581394"/>
                  </a:cubicBezTo>
                  <a:lnTo>
                    <a:pt x="0" y="278077"/>
                  </a:lnTo>
                  <a:cubicBezTo>
                    <a:pt x="0" y="264124"/>
                    <a:pt x="11302" y="252749"/>
                    <a:pt x="25275" y="252749"/>
                  </a:cubicBezTo>
                  <a:lnTo>
                    <a:pt x="379753" y="252749"/>
                  </a:lnTo>
                  <a:lnTo>
                    <a:pt x="379753" y="176942"/>
                  </a:lnTo>
                  <a:cubicBezTo>
                    <a:pt x="379753" y="107267"/>
                    <a:pt x="322972" y="50568"/>
                    <a:pt x="253109" y="50568"/>
                  </a:cubicBezTo>
                  <a:cubicBezTo>
                    <a:pt x="183335" y="50568"/>
                    <a:pt x="126554" y="107267"/>
                    <a:pt x="126554" y="176942"/>
                  </a:cubicBezTo>
                  <a:cubicBezTo>
                    <a:pt x="126554" y="190895"/>
                    <a:pt x="115252" y="202270"/>
                    <a:pt x="101279" y="202270"/>
                  </a:cubicBezTo>
                  <a:cubicBezTo>
                    <a:pt x="87306" y="202270"/>
                    <a:pt x="75915" y="190895"/>
                    <a:pt x="75915" y="176942"/>
                  </a:cubicBezTo>
                  <a:cubicBezTo>
                    <a:pt x="75915" y="79362"/>
                    <a:pt x="155389" y="0"/>
                    <a:pt x="253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3" name="矩形 12"/>
          <p:cNvSpPr/>
          <p:nvPr/>
        </p:nvSpPr>
        <p:spPr>
          <a:xfrm>
            <a:off x="6487607" y="3194335"/>
            <a:ext cx="3554183" cy="5618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a:solidFill>
                  <a:schemeClr val="tx1">
                    <a:lumMod val="75000"/>
                    <a:lumOff val="25000"/>
                  </a:schemeClr>
                </a:solidFill>
              </a:rPr>
              <a:t>The third wave of IT</a:t>
            </a:r>
          </a:p>
        </p:txBody>
      </p:sp>
      <p:sp>
        <p:nvSpPr>
          <p:cNvPr id="15" name="矩形 14"/>
          <p:cNvSpPr/>
          <p:nvPr/>
        </p:nvSpPr>
        <p:spPr>
          <a:xfrm>
            <a:off x="3736412" y="3341683"/>
            <a:ext cx="1924158" cy="89723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4800" b="1" dirty="0" smtClean="0">
                <a:solidFill>
                  <a:schemeClr val="accent1"/>
                </a:solidFill>
              </a:rPr>
              <a:t>2014~</a:t>
            </a:r>
            <a:endParaRPr lang="zh-CN" altLang="en-US" sz="4800" b="1" dirty="0">
              <a:solidFill>
                <a:schemeClr val="accent1"/>
              </a:solidFill>
            </a:endParaRPr>
          </a:p>
        </p:txBody>
      </p:sp>
      <p:pic>
        <p:nvPicPr>
          <p:cNvPr id="2" name="圖片 1"/>
          <p:cNvPicPr>
            <a:picLocks noChangeAspect="1"/>
          </p:cNvPicPr>
          <p:nvPr/>
        </p:nvPicPr>
        <p:blipFill>
          <a:blip r:embed="rId3"/>
          <a:stretch>
            <a:fillRect/>
          </a:stretch>
        </p:blipFill>
        <p:spPr>
          <a:xfrm>
            <a:off x="765854" y="2129575"/>
            <a:ext cx="2267909" cy="4560203"/>
          </a:xfrm>
          <a:prstGeom prst="rect">
            <a:avLst/>
          </a:prstGeom>
        </p:spPr>
      </p:pic>
      <p:sp>
        <p:nvSpPr>
          <p:cNvPr id="4" name="矩形 3"/>
          <p:cNvSpPr/>
          <p:nvPr/>
        </p:nvSpPr>
        <p:spPr>
          <a:xfrm>
            <a:off x="479931" y="1328279"/>
            <a:ext cx="4903907" cy="369332"/>
          </a:xfrm>
          <a:prstGeom prst="rect">
            <a:avLst/>
          </a:prstGeom>
        </p:spPr>
        <p:txBody>
          <a:bodyPr wrap="none">
            <a:spAutoFit/>
          </a:bodyPr>
          <a:lstStyle/>
          <a:p>
            <a:r>
              <a:rPr lang="en-US" altLang="zh-TW" dirty="0"/>
              <a:t>Manual, paperwork and verbal communication</a:t>
            </a:r>
          </a:p>
        </p:txBody>
      </p:sp>
      <p:sp>
        <p:nvSpPr>
          <p:cNvPr id="5" name="矩形 4"/>
          <p:cNvSpPr/>
          <p:nvPr/>
        </p:nvSpPr>
        <p:spPr>
          <a:xfrm>
            <a:off x="6183084" y="3803649"/>
            <a:ext cx="6096000" cy="3354765"/>
          </a:xfrm>
          <a:prstGeom prst="rect">
            <a:avLst/>
          </a:prstGeom>
        </p:spPr>
        <p:txBody>
          <a:bodyPr>
            <a:spAutoFit/>
          </a:bodyPr>
          <a:lstStyle/>
          <a:p>
            <a:pPr marL="800100" lvl="1" indent="-342900">
              <a:buFont typeface="Arial" panose="020B0604020202020204" pitchFamily="34" charset="0"/>
              <a:buChar char="•"/>
            </a:pPr>
            <a:r>
              <a:rPr lang="en-US" altLang="zh-TW" sz="2400" dirty="0" smtClean="0"/>
              <a:t>Sensors</a:t>
            </a:r>
            <a:r>
              <a:rPr lang="en-US" altLang="zh-TW" sz="2400" dirty="0"/>
              <a:t>, processors, software, and connectivity in products, coupled with a product </a:t>
            </a:r>
            <a:r>
              <a:rPr lang="en-US" altLang="zh-TW" sz="2400" dirty="0" smtClean="0"/>
              <a:t>cloud</a:t>
            </a:r>
          </a:p>
          <a:p>
            <a:pPr lvl="1"/>
            <a:endParaRPr lang="en-US" altLang="zh-TW" sz="2400" dirty="0" smtClean="0"/>
          </a:p>
          <a:p>
            <a:pPr marL="800100" lvl="1" indent="-342900">
              <a:buFont typeface="Arial" panose="020B0604020202020204" pitchFamily="34" charset="0"/>
              <a:buChar char="•"/>
            </a:pPr>
            <a:r>
              <a:rPr lang="en-US" altLang="zh-TW" sz="2400" dirty="0" smtClean="0"/>
              <a:t>Changing </a:t>
            </a:r>
            <a:r>
              <a:rPr lang="en-US" altLang="zh-TW" sz="2400" dirty="0"/>
              <a:t>product design, marketing, manufacturing, after-sale service and create the need for new activities such as data analytics and security</a:t>
            </a:r>
          </a:p>
          <a:p>
            <a:pPr marL="800100" lvl="1" indent="-342900">
              <a:buFont typeface="Arial" panose="020B0604020202020204" pitchFamily="34" charset="0"/>
              <a:buChar char="•"/>
            </a:pPr>
            <a:endParaRPr lang="en-US" altLang="zh-TW" sz="2000" dirty="0"/>
          </a:p>
        </p:txBody>
      </p:sp>
      <p:sp>
        <p:nvSpPr>
          <p:cNvPr id="14"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7</a:t>
            </a:r>
            <a:endParaRPr lang="zh-CN" altLang="en-US" sz="1200"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9203147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500"/>
                                        <p:tgtEl>
                                          <p:spTgt spid="4"/>
                                        </p:tgtEl>
                                      </p:cBhvr>
                                    </p:animEffect>
                                  </p:childTnLst>
                                </p:cTn>
                              </p:par>
                              <p:par>
                                <p:cTn id="8" presetID="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ppt_x"/>
                                          </p:val>
                                        </p:tav>
                                        <p:tav tm="100000">
                                          <p:val>
                                            <p:strVal val="#ppt_x"/>
                                          </p:val>
                                        </p:tav>
                                      </p:tavLst>
                                    </p:anim>
                                    <p:anim calcmode="lin" valueType="num">
                                      <p:cBhvr additive="base">
                                        <p:cTn id="11" dur="500" fill="hold"/>
                                        <p:tgtEl>
                                          <p:spTgt spid="2"/>
                                        </p:tgtEl>
                                        <p:attrNameLst>
                                          <p:attrName>ppt_y</p:attrName>
                                        </p:attrNameLst>
                                      </p:cBhvr>
                                      <p:tavLst>
                                        <p:tav tm="0">
                                          <p:val>
                                            <p:strVal val="1+#ppt_h/2"/>
                                          </p:val>
                                        </p:tav>
                                        <p:tav tm="100000">
                                          <p:val>
                                            <p:strVal val="#ppt_y"/>
                                          </p:val>
                                        </p:tav>
                                      </p:tavLst>
                                    </p:anim>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2000"/>
                            </p:stCondLst>
                            <p:childTnLst>
                              <p:par>
                                <p:cTn id="17" presetID="2" presetClass="entr" presetSubtype="4"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childTnLst>
                          </p:cTn>
                        </p:par>
                        <p:par>
                          <p:cTn id="27" fill="hold">
                            <p:stCondLst>
                              <p:cond delay="3000"/>
                            </p:stCondLst>
                            <p:childTnLst>
                              <p:par>
                                <p:cTn id="28" presetID="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 presetClass="entr" presetSubtype="4" fill="hold" grpId="1"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4000"/>
                            </p:stCondLst>
                            <p:childTnLst>
                              <p:par>
                                <p:cTn id="38" presetID="42" presetClass="entr" presetSubtype="0" fill="hold" grpId="1"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par>
                          <p:cTn id="43" fill="hold">
                            <p:stCondLst>
                              <p:cond delay="5000"/>
                            </p:stCondLst>
                            <p:childTnLst>
                              <p:par>
                                <p:cTn id="44" presetID="2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1"/>
      <p:bldP spid="15" grpId="0"/>
      <p:bldP spid="4" grpId="0"/>
      <p:bldP spid="5" grpId="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p:cNvSpPr/>
          <p:nvPr/>
        </p:nvSpPr>
        <p:spPr>
          <a:xfrm>
            <a:off x="297310" y="2106860"/>
            <a:ext cx="10970458" cy="2950670"/>
          </a:xfrm>
          <a:prstGeom prst="parallelogram">
            <a:avLst>
              <a:gd name="adj" fmla="val 10015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a:off x="0" y="5197198"/>
            <a:ext cx="1333500" cy="887338"/>
          </a:xfrm>
          <a:prstGeom prst="parallelogram">
            <a:avLst>
              <a:gd name="adj" fmla="val 100151"/>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H="1">
            <a:off x="10463644" y="733985"/>
            <a:ext cx="1085851" cy="108421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7475698" y="5825255"/>
            <a:ext cx="914069" cy="9126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1667347" y="1966483"/>
            <a:ext cx="990623" cy="98912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flipH="1" flipV="1">
            <a:off x="8096250" y="1456347"/>
            <a:ext cx="4095750" cy="40895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0" y="4037012"/>
            <a:ext cx="1051912" cy="1050325"/>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93763" y="733985"/>
            <a:ext cx="3068469" cy="1015663"/>
          </a:xfrm>
          <a:prstGeom prst="rect">
            <a:avLst/>
          </a:prstGeom>
          <a:noFill/>
        </p:spPr>
        <p:txBody>
          <a:bodyPr wrap="none" rtlCol="0">
            <a:spAutoFit/>
            <a:scene3d>
              <a:camera prst="orthographicFront"/>
              <a:lightRig rig="threePt" dir="t"/>
            </a:scene3d>
            <a:sp3d contourW="12700"/>
          </a:bodyPr>
          <a:lstStyle/>
          <a:p>
            <a:r>
              <a:rPr lang="en-US" altLang="zh-CN" sz="6000" dirty="0" smtClean="0">
                <a:solidFill>
                  <a:schemeClr val="accent2"/>
                </a:solidFill>
                <a:latin typeface="Century Gothic" panose="020B0502020202020204" pitchFamily="34" charset="0"/>
              </a:rPr>
              <a:t>PART 02</a:t>
            </a:r>
            <a:endParaRPr lang="zh-CN" altLang="en-US" sz="6000" dirty="0">
              <a:solidFill>
                <a:schemeClr val="accent2"/>
              </a:solidFill>
              <a:latin typeface="Century Gothic" panose="020B0502020202020204" pitchFamily="34" charset="0"/>
            </a:endParaRPr>
          </a:p>
        </p:txBody>
      </p:sp>
      <p:sp>
        <p:nvSpPr>
          <p:cNvPr id="18" name="文本框 17"/>
          <p:cNvSpPr txBox="1"/>
          <p:nvPr/>
        </p:nvSpPr>
        <p:spPr>
          <a:xfrm>
            <a:off x="2657970" y="2461047"/>
            <a:ext cx="6891947" cy="2585323"/>
          </a:xfrm>
          <a:prstGeom prst="rect">
            <a:avLst/>
          </a:prstGeom>
          <a:noFill/>
        </p:spPr>
        <p:txBody>
          <a:bodyPr wrap="square" rtlCol="0">
            <a:spAutoFit/>
            <a:scene3d>
              <a:camera prst="orthographicFront"/>
              <a:lightRig rig="threePt" dir="t"/>
            </a:scene3d>
            <a:sp3d contourW="12700"/>
          </a:bodyPr>
          <a:lstStyle/>
          <a:p>
            <a:r>
              <a:rPr lang="en-US" altLang="zh-CN" sz="5400" b="1" dirty="0">
                <a:solidFill>
                  <a:schemeClr val="bg1"/>
                </a:solidFill>
              </a:rPr>
              <a:t>What are Smart, Connected Products</a:t>
            </a:r>
          </a:p>
          <a:p>
            <a:r>
              <a:rPr lang="en-US" altLang="zh-TW" sz="5400" b="1" dirty="0" smtClean="0">
                <a:solidFill>
                  <a:schemeClr val="bg1"/>
                </a:solidFill>
              </a:rPr>
              <a:t>?</a:t>
            </a:r>
            <a:endParaRPr lang="zh-CN" altLang="en-US" sz="5400" b="1" dirty="0">
              <a:solidFill>
                <a:schemeClr val="bg1"/>
              </a:solidFill>
            </a:endParaRPr>
          </a:p>
        </p:txBody>
      </p:sp>
      <p:sp>
        <p:nvSpPr>
          <p:cNvPr id="11"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8</a:t>
            </a:r>
            <a:endParaRPr lang="zh-CN" altLang="en-US" sz="1200"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13767987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1+#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par>
                                <p:cTn id="33" presetID="2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par>
                          <p:cTn id="36" fill="hold">
                            <p:stCondLst>
                              <p:cond delay="150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5" grpId="0" animBg="1"/>
      <p:bldP spid="16" grpId="0"/>
      <p:bldP spid="1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Diagram 6"/>
          <p:cNvGraphicFramePr/>
          <p:nvPr>
            <p:extLst>
              <p:ext uri="{D42A27DB-BD31-4B8C-83A1-F6EECF244321}">
                <p14:modId xmlns:p14="http://schemas.microsoft.com/office/powerpoint/2010/main" val="80482698"/>
              </p:ext>
            </p:extLst>
          </p:nvPr>
        </p:nvGraphicFramePr>
        <p:xfrm>
          <a:off x="1366338" y="1253613"/>
          <a:ext cx="7659675" cy="5235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 name="圖片 36"/>
          <p:cNvPicPr>
            <a:picLocks noChangeAspect="1"/>
          </p:cNvPicPr>
          <p:nvPr/>
        </p:nvPicPr>
        <p:blipFill>
          <a:blip r:embed="rId7"/>
          <a:stretch>
            <a:fillRect/>
          </a:stretch>
        </p:blipFill>
        <p:spPr>
          <a:xfrm>
            <a:off x="-1211807" y="1253613"/>
            <a:ext cx="3743268" cy="5604387"/>
          </a:xfrm>
          <a:prstGeom prst="rect">
            <a:avLst/>
          </a:prstGeom>
        </p:spPr>
      </p:pic>
      <p:sp>
        <p:nvSpPr>
          <p:cNvPr id="38" name="矩形 37"/>
          <p:cNvSpPr/>
          <p:nvPr/>
        </p:nvSpPr>
        <p:spPr>
          <a:xfrm>
            <a:off x="498907" y="301560"/>
            <a:ext cx="8364873" cy="561885"/>
          </a:xfrm>
          <a:prstGeom prst="rect">
            <a:avLst/>
          </a:prstGeom>
        </p:spPr>
        <p:txBody>
          <a:bodyPr wrap="square">
            <a:spAutoFit/>
            <a:scene3d>
              <a:camera prst="orthographicFront"/>
              <a:lightRig rig="threePt" dir="t"/>
            </a:scene3d>
            <a:sp3d contourW="12700"/>
          </a:bodyPr>
          <a:lstStyle/>
          <a:p>
            <a:pPr>
              <a:lnSpc>
                <a:spcPct val="120000"/>
              </a:lnSpc>
            </a:pPr>
            <a:r>
              <a:rPr lang="en-US" altLang="zh-CN" sz="2800" b="1" dirty="0" smtClean="0"/>
              <a:t>Three components</a:t>
            </a:r>
            <a:endParaRPr lang="en-US" altLang="zh-CN" sz="2800" b="1" dirty="0"/>
          </a:p>
        </p:txBody>
      </p:sp>
      <p:sp>
        <p:nvSpPr>
          <p:cNvPr id="39" name="弧形箭號 (上彎) 38"/>
          <p:cNvSpPr/>
          <p:nvPr/>
        </p:nvSpPr>
        <p:spPr>
          <a:xfrm rot="16200000">
            <a:off x="8641985" y="3589092"/>
            <a:ext cx="2458065" cy="1536873"/>
          </a:xfrm>
          <a:prstGeom prst="curved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0" name="弧形箭號 (上彎) 39"/>
          <p:cNvSpPr/>
          <p:nvPr/>
        </p:nvSpPr>
        <p:spPr>
          <a:xfrm rot="16200000">
            <a:off x="8960140" y="1573037"/>
            <a:ext cx="1697904" cy="1413016"/>
          </a:xfrm>
          <a:prstGeom prst="curvedUp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矩形 40"/>
          <p:cNvSpPr/>
          <p:nvPr/>
        </p:nvSpPr>
        <p:spPr>
          <a:xfrm>
            <a:off x="10716022" y="1412766"/>
            <a:ext cx="1439475" cy="429485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10677737" y="2418536"/>
            <a:ext cx="1516043" cy="1938992"/>
          </a:xfrm>
          <a:prstGeom prst="rect">
            <a:avLst/>
          </a:prstGeom>
        </p:spPr>
        <p:txBody>
          <a:bodyPr wrap="square">
            <a:spAutoFit/>
          </a:bodyPr>
          <a:lstStyle/>
          <a:p>
            <a:r>
              <a:rPr lang="en-US" altLang="zh-TW" sz="2000" b="1" dirty="0" smtClean="0"/>
              <a:t>Amplifies </a:t>
            </a:r>
            <a:r>
              <a:rPr lang="en-US" altLang="zh-TW" sz="2000" b="1" dirty="0"/>
              <a:t>the </a:t>
            </a:r>
            <a:r>
              <a:rPr lang="en-US" altLang="zh-TW" sz="2000" b="1" dirty="0" err="1" smtClean="0"/>
              <a:t>capabi-lities</a:t>
            </a:r>
            <a:r>
              <a:rPr lang="en-US" altLang="zh-TW" sz="2000" b="1" dirty="0" smtClean="0"/>
              <a:t> </a:t>
            </a:r>
          </a:p>
          <a:p>
            <a:r>
              <a:rPr lang="en-US" altLang="zh-TW" sz="2000" b="1" dirty="0" smtClean="0"/>
              <a:t>and </a:t>
            </a:r>
          </a:p>
          <a:p>
            <a:r>
              <a:rPr lang="en-US" altLang="zh-TW" sz="2000" b="1" dirty="0" smtClean="0"/>
              <a:t>value </a:t>
            </a:r>
            <a:endParaRPr lang="zh-TW" altLang="en-US" sz="2000" b="1" dirty="0"/>
          </a:p>
        </p:txBody>
      </p:sp>
      <p:sp>
        <p:nvSpPr>
          <p:cNvPr id="9" name="文本框 20"/>
          <p:cNvSpPr txBox="1"/>
          <p:nvPr/>
        </p:nvSpPr>
        <p:spPr>
          <a:xfrm>
            <a:off x="11922374" y="6587544"/>
            <a:ext cx="269626" cy="276999"/>
          </a:xfrm>
          <a:prstGeom prst="rect">
            <a:avLst/>
          </a:prstGeom>
          <a:noFill/>
        </p:spPr>
        <p:txBody>
          <a:bodyPr wrap="none" rtlCol="0">
            <a:spAutoFit/>
            <a:scene3d>
              <a:camera prst="orthographicFront"/>
              <a:lightRig rig="threePt" dir="t"/>
            </a:scene3d>
            <a:sp3d contourW="12700"/>
          </a:bodyPr>
          <a:lstStyle/>
          <a:p>
            <a:r>
              <a:rPr lang="en-US" altLang="zh-CN" sz="1200" b="1" dirty="0" smtClean="0"/>
              <a:t>9</a:t>
            </a:r>
            <a:endParaRPr lang="zh-CN" altLang="en-US" sz="1200" dirty="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2362961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randombar(horizontal)">
                                      <p:cBhvr>
                                        <p:cTn id="11" dur="500"/>
                                        <p:tgtEl>
                                          <p:spTgt spid="40"/>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1000"/>
                                        <p:tgtEl>
                                          <p:spTgt spid="41"/>
                                        </p:tgtEl>
                                      </p:cBhvr>
                                    </p:animEffect>
                                    <p:anim calcmode="lin" valueType="num">
                                      <p:cBhvr>
                                        <p:cTn id="21" dur="1000" fill="hold"/>
                                        <p:tgtEl>
                                          <p:spTgt spid="41"/>
                                        </p:tgtEl>
                                        <p:attrNameLst>
                                          <p:attrName>ppt_x</p:attrName>
                                        </p:attrNameLst>
                                      </p:cBhvr>
                                      <p:tavLst>
                                        <p:tav tm="0">
                                          <p:val>
                                            <p:strVal val="#ppt_x"/>
                                          </p:val>
                                        </p:tav>
                                        <p:tav tm="100000">
                                          <p:val>
                                            <p:strVal val="#ppt_x"/>
                                          </p:val>
                                        </p:tav>
                                      </p:tavLst>
                                    </p:anim>
                                    <p:anim calcmode="lin" valueType="num">
                                      <p:cBhvr>
                                        <p:cTn id="22" dur="1000" fill="hold"/>
                                        <p:tgtEl>
                                          <p:spTgt spid="41"/>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6" presetClass="entr" presetSubtype="16"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circle(in)">
                                      <p:cBhvr>
                                        <p:cTn id="26" dur="2000"/>
                                        <p:tgtEl>
                                          <p:spTgt spid="42"/>
                                        </p:tgtEl>
                                      </p:cBhvr>
                                    </p:animEffect>
                                  </p:childTnLst>
                                </p:cTn>
                              </p:par>
                            </p:childTnLst>
                          </p:cTn>
                        </p:par>
                        <p:par>
                          <p:cTn id="27" fill="hold">
                            <p:stCondLst>
                              <p:cond delay="4500"/>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P spid="39" grpId="0" animBg="1"/>
      <p:bldP spid="40" grpId="0" animBg="1"/>
      <p:bldP spid="41" grpId="0" animBg="1"/>
      <p:bldP spid="42"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e0b6ad73-686c-49fd-bc37-e8d334bec4d6"/>
</p:tagLst>
</file>

<file path=ppt/tags/tag3.xml><?xml version="1.0" encoding="utf-8"?>
<p:tagLst xmlns:a="http://schemas.openxmlformats.org/drawingml/2006/main" xmlns:r="http://schemas.openxmlformats.org/officeDocument/2006/relationships" xmlns:p="http://schemas.openxmlformats.org/presentationml/2006/main">
  <p:tag name="ISLIDE.DIAGRAM" val="c8c6adb2-796e-4795-8cd6-776fc607975f"/>
</p:tagLst>
</file>

<file path=ppt/tags/tag4.xml><?xml version="1.0" encoding="utf-8"?>
<p:tagLst xmlns:a="http://schemas.openxmlformats.org/drawingml/2006/main" xmlns:r="http://schemas.openxmlformats.org/officeDocument/2006/relationships" xmlns:p="http://schemas.openxmlformats.org/presentationml/2006/main">
  <p:tag name="ISLIDE.DIAGRAM" val="e54daf84-5e52-449f-9bdb-8eca9c2bd5c4"/>
</p:tagLst>
</file>

<file path=ppt/theme/theme1.xml><?xml version="1.0" encoding="utf-8"?>
<a:theme xmlns:a="http://schemas.openxmlformats.org/drawingml/2006/main" name="包图主题2">
  <a:themeElements>
    <a:clrScheme name="自定义 352">
      <a:dk1>
        <a:srgbClr val="000000"/>
      </a:dk1>
      <a:lt1>
        <a:srgbClr val="FFFFFF"/>
      </a:lt1>
      <a:dk2>
        <a:srgbClr val="778495"/>
      </a:dk2>
      <a:lt2>
        <a:srgbClr val="F0F0F0"/>
      </a:lt2>
      <a:accent1>
        <a:srgbClr val="F45137"/>
      </a:accent1>
      <a:accent2>
        <a:srgbClr val="2C2E32"/>
      </a:accent2>
      <a:accent3>
        <a:srgbClr val="F45137"/>
      </a:accent3>
      <a:accent4>
        <a:srgbClr val="2C2E32"/>
      </a:accent4>
      <a:accent5>
        <a:srgbClr val="F45137"/>
      </a:accent5>
      <a:accent6>
        <a:srgbClr val="2C2E32"/>
      </a:accent6>
      <a:hlink>
        <a:srgbClr val="F45137"/>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3090</TotalTime>
  <Words>2795</Words>
  <Application>Microsoft Office PowerPoint</Application>
  <PresentationFormat>寬螢幕</PresentationFormat>
  <Paragraphs>364</Paragraphs>
  <Slides>45</Slides>
  <Notes>27</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45</vt:i4>
      </vt:variant>
    </vt:vector>
  </HeadingPairs>
  <TitlesOfParts>
    <vt:vector size="58" baseType="lpstr">
      <vt:lpstr>Arial Unicode MS</vt:lpstr>
      <vt:lpstr>等线</vt:lpstr>
      <vt:lpstr>맑은 고딕</vt:lpstr>
      <vt:lpstr>Microsoft YaHei</vt:lpstr>
      <vt:lpstr>Microsoft YaHei</vt:lpstr>
      <vt:lpstr>Microsoft JhengHei</vt:lpstr>
      <vt:lpstr>新細明體</vt:lpstr>
      <vt:lpstr>Arial</vt:lpstr>
      <vt:lpstr>Calibri</vt:lpstr>
      <vt:lpstr>Century Gothic</vt:lpstr>
      <vt:lpstr>Times New Roman</vt:lpstr>
      <vt:lpstr>包图主题2</vt:lpstr>
      <vt:lpstr>Contents Slide Master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Alice</cp:lastModifiedBy>
  <cp:revision>132</cp:revision>
  <dcterms:created xsi:type="dcterms:W3CDTF">2017-08-18T03:02:00Z</dcterms:created>
  <dcterms:modified xsi:type="dcterms:W3CDTF">2018-10-08T00:18:08Z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